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4" r:id="rId5"/>
    <p:sldMasterId id="2147483686" r:id="rId6"/>
    <p:sldMasterId id="2147483698" r:id="rId7"/>
    <p:sldMasterId id="2147483700" r:id="rId8"/>
    <p:sldMasterId id="2147483708" r:id="rId9"/>
    <p:sldMasterId id="2147483720" r:id="rId10"/>
  </p:sldMasterIdLst>
  <p:notesMasterIdLst>
    <p:notesMasterId r:id="rId77"/>
  </p:notesMasterIdLst>
  <p:sldIdLst>
    <p:sldId id="256" r:id="rId11"/>
    <p:sldId id="330" r:id="rId12"/>
    <p:sldId id="257" r:id="rId13"/>
    <p:sldId id="271" r:id="rId14"/>
    <p:sldId id="304" r:id="rId15"/>
    <p:sldId id="269" r:id="rId16"/>
    <p:sldId id="260" r:id="rId17"/>
    <p:sldId id="297" r:id="rId18"/>
    <p:sldId id="274" r:id="rId19"/>
    <p:sldId id="278" r:id="rId20"/>
    <p:sldId id="277" r:id="rId21"/>
    <p:sldId id="275" r:id="rId22"/>
    <p:sldId id="294" r:id="rId23"/>
    <p:sldId id="331" r:id="rId24"/>
    <p:sldId id="292" r:id="rId25"/>
    <p:sldId id="303" r:id="rId26"/>
    <p:sldId id="338" r:id="rId27"/>
    <p:sldId id="337" r:id="rId28"/>
    <p:sldId id="332" r:id="rId29"/>
    <p:sldId id="335" r:id="rId30"/>
    <p:sldId id="301" r:id="rId31"/>
    <p:sldId id="333" r:id="rId32"/>
    <p:sldId id="334" r:id="rId33"/>
    <p:sldId id="262" r:id="rId34"/>
    <p:sldId id="305" r:id="rId35"/>
    <p:sldId id="287" r:id="rId36"/>
    <p:sldId id="281" r:id="rId37"/>
    <p:sldId id="264" r:id="rId38"/>
    <p:sldId id="283" r:id="rId39"/>
    <p:sldId id="290" r:id="rId40"/>
    <p:sldId id="289" r:id="rId41"/>
    <p:sldId id="270" r:id="rId42"/>
    <p:sldId id="295" r:id="rId43"/>
    <p:sldId id="296" r:id="rId44"/>
    <p:sldId id="280"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288" r:id="rId67"/>
    <p:sldId id="329" r:id="rId68"/>
    <p:sldId id="325" r:id="rId69"/>
    <p:sldId id="360" r:id="rId70"/>
    <p:sldId id="361" r:id="rId71"/>
    <p:sldId id="362" r:id="rId72"/>
    <p:sldId id="363" r:id="rId73"/>
    <p:sldId id="364" r:id="rId74"/>
    <p:sldId id="365" r:id="rId75"/>
    <p:sldId id="284"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55A"/>
    <a:srgbClr val="007FA3"/>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CD97B4-4E2C-F91E-470F-78C94938BFCA}" v="81" dt="2024-01-10T14:21:05.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76" autoAdjust="0"/>
    <p:restoredTop sz="94830" autoAdjust="0"/>
  </p:normalViewPr>
  <p:slideViewPr>
    <p:cSldViewPr snapToObjects="1">
      <p:cViewPr varScale="1">
        <p:scale>
          <a:sx n="109" d="100"/>
          <a:sy n="109" d="100"/>
        </p:scale>
        <p:origin x="1098"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1.xml"/><Relationship Id="rId82" Type="http://schemas.microsoft.com/office/2015/10/relationships/revisionInfo" Target="revisionInfo.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svg"/><Relationship Id="rId1" Type="http://schemas.openxmlformats.org/officeDocument/2006/relationships/image" Target="../media/image12.png"/><Relationship Id="rId6" Type="http://schemas.openxmlformats.org/officeDocument/2006/relationships/image" Target="../media/image16.svg"/><Relationship Id="rId5" Type="http://schemas.openxmlformats.org/officeDocument/2006/relationships/image" Target="../media/image14.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svg"/><Relationship Id="rId1" Type="http://schemas.openxmlformats.org/officeDocument/2006/relationships/image" Target="../media/image12.png"/><Relationship Id="rId6" Type="http://schemas.openxmlformats.org/officeDocument/2006/relationships/image" Target="../media/image16.svg"/><Relationship Id="rId5" Type="http://schemas.openxmlformats.org/officeDocument/2006/relationships/image" Target="../media/image14.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1D9A16-365C-4F3A-9B75-2189C3F189A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72184C6-F886-4C63-93E9-FBDBED9BB734}">
      <dgm:prSet custT="1"/>
      <dgm:spPr/>
      <dgm:t>
        <a:bodyPr/>
        <a:lstStyle/>
        <a:p>
          <a:pPr>
            <a:lnSpc>
              <a:spcPct val="100000"/>
            </a:lnSpc>
          </a:pPr>
          <a:r>
            <a:rPr lang="en-US" sz="1900" b="0" dirty="0">
              <a:solidFill>
                <a:srgbClr val="25355A"/>
              </a:solidFill>
              <a:latin typeface="Helvetica Neue"/>
            </a:rPr>
            <a:t>Academic Advice</a:t>
          </a:r>
        </a:p>
      </dgm:t>
    </dgm:pt>
    <dgm:pt modelId="{FC2A85FA-4261-4EA8-889E-13F0ECE1CE75}" type="parTrans" cxnId="{E718938F-C2B8-4D33-8CC3-32F637D05EB5}">
      <dgm:prSet/>
      <dgm:spPr/>
      <dgm:t>
        <a:bodyPr/>
        <a:lstStyle/>
        <a:p>
          <a:endParaRPr lang="en-US"/>
        </a:p>
      </dgm:t>
    </dgm:pt>
    <dgm:pt modelId="{67787423-6EB9-4807-AFCF-DC8F7CC52EF2}" type="sibTrans" cxnId="{E718938F-C2B8-4D33-8CC3-32F637D05EB5}">
      <dgm:prSet/>
      <dgm:spPr/>
      <dgm:t>
        <a:bodyPr/>
        <a:lstStyle/>
        <a:p>
          <a:pPr>
            <a:lnSpc>
              <a:spcPct val="100000"/>
            </a:lnSpc>
          </a:pPr>
          <a:endParaRPr lang="en-US"/>
        </a:p>
      </dgm:t>
    </dgm:pt>
    <dgm:pt modelId="{D8E74E77-FD0C-4F6C-8E65-FE3D889246F5}">
      <dgm:prSet custT="1"/>
      <dgm:spPr/>
      <dgm:t>
        <a:bodyPr/>
        <a:lstStyle/>
        <a:p>
          <a:pPr>
            <a:lnSpc>
              <a:spcPct val="100000"/>
            </a:lnSpc>
          </a:pPr>
          <a:r>
            <a:rPr lang="en-US" sz="1900" b="0" dirty="0">
              <a:solidFill>
                <a:srgbClr val="25355A"/>
              </a:solidFill>
              <a:latin typeface="Helvetica Neue"/>
            </a:rPr>
            <a:t>Course enrollment &amp; course selection support</a:t>
          </a:r>
        </a:p>
      </dgm:t>
    </dgm:pt>
    <dgm:pt modelId="{46696C38-4389-440F-A551-20477BB962D5}" type="parTrans" cxnId="{25BF661D-EDF6-41D2-8A5E-2377D7C02E04}">
      <dgm:prSet/>
      <dgm:spPr/>
      <dgm:t>
        <a:bodyPr/>
        <a:lstStyle/>
        <a:p>
          <a:endParaRPr lang="en-US"/>
        </a:p>
      </dgm:t>
    </dgm:pt>
    <dgm:pt modelId="{B882D0F4-EFF2-4821-8BB1-E4C01B1C0076}" type="sibTrans" cxnId="{25BF661D-EDF6-41D2-8A5E-2377D7C02E04}">
      <dgm:prSet/>
      <dgm:spPr/>
      <dgm:t>
        <a:bodyPr/>
        <a:lstStyle/>
        <a:p>
          <a:pPr>
            <a:lnSpc>
              <a:spcPct val="100000"/>
            </a:lnSpc>
          </a:pPr>
          <a:endParaRPr lang="en-US"/>
        </a:p>
      </dgm:t>
    </dgm:pt>
    <dgm:pt modelId="{F3193769-986F-413F-891C-B153A788F910}">
      <dgm:prSet custT="1"/>
      <dgm:spPr/>
      <dgm:t>
        <a:bodyPr/>
        <a:lstStyle/>
        <a:p>
          <a:pPr>
            <a:lnSpc>
              <a:spcPct val="100000"/>
            </a:lnSpc>
          </a:pPr>
          <a:r>
            <a:rPr lang="en-US" sz="1900" b="0" dirty="0">
              <a:solidFill>
                <a:srgbClr val="25355A"/>
              </a:solidFill>
              <a:latin typeface="Helvetica Neue"/>
            </a:rPr>
            <a:t>Graduation &amp; degree checks</a:t>
          </a:r>
        </a:p>
      </dgm:t>
    </dgm:pt>
    <dgm:pt modelId="{AB1B8426-C2DE-4B98-91B2-05FDA4B98ACC}" type="parTrans" cxnId="{6D26C08F-C3AB-4F49-A99C-1383692D59BF}">
      <dgm:prSet/>
      <dgm:spPr/>
      <dgm:t>
        <a:bodyPr/>
        <a:lstStyle/>
        <a:p>
          <a:endParaRPr lang="en-US"/>
        </a:p>
      </dgm:t>
    </dgm:pt>
    <dgm:pt modelId="{73B38C42-5395-42B5-8E13-D4FBCF7F463B}" type="sibTrans" cxnId="{6D26C08F-C3AB-4F49-A99C-1383692D59BF}">
      <dgm:prSet/>
      <dgm:spPr/>
      <dgm:t>
        <a:bodyPr/>
        <a:lstStyle/>
        <a:p>
          <a:pPr>
            <a:lnSpc>
              <a:spcPct val="100000"/>
            </a:lnSpc>
          </a:pPr>
          <a:endParaRPr lang="en-US"/>
        </a:p>
      </dgm:t>
    </dgm:pt>
    <dgm:pt modelId="{57DC1491-216E-4A20-A1CC-2156A56B6F00}">
      <dgm:prSet custT="1"/>
      <dgm:spPr/>
      <dgm:t>
        <a:bodyPr/>
        <a:lstStyle/>
        <a:p>
          <a:pPr>
            <a:lnSpc>
              <a:spcPct val="100000"/>
            </a:lnSpc>
          </a:pPr>
          <a:r>
            <a:rPr lang="en-US" sz="1900" b="0" dirty="0">
              <a:solidFill>
                <a:srgbClr val="25355A"/>
              </a:solidFill>
              <a:latin typeface="Helvetica Neue"/>
            </a:rPr>
            <a:t>Funding information</a:t>
          </a:r>
        </a:p>
      </dgm:t>
    </dgm:pt>
    <dgm:pt modelId="{CEAF03E0-8C88-49C3-8BA6-E0BB7FFD7136}" type="parTrans" cxnId="{1DDC7596-3730-4B49-996F-49E795D5AFD5}">
      <dgm:prSet/>
      <dgm:spPr/>
      <dgm:t>
        <a:bodyPr/>
        <a:lstStyle/>
        <a:p>
          <a:endParaRPr lang="en-US"/>
        </a:p>
      </dgm:t>
    </dgm:pt>
    <dgm:pt modelId="{D746714D-BF49-470C-B63F-69B5DF30C904}" type="sibTrans" cxnId="{1DDC7596-3730-4B49-996F-49E795D5AFD5}">
      <dgm:prSet/>
      <dgm:spPr/>
      <dgm:t>
        <a:bodyPr/>
        <a:lstStyle/>
        <a:p>
          <a:pPr>
            <a:lnSpc>
              <a:spcPct val="100000"/>
            </a:lnSpc>
          </a:pPr>
          <a:endParaRPr lang="en-US"/>
        </a:p>
      </dgm:t>
    </dgm:pt>
    <dgm:pt modelId="{43C8EC6B-EF9D-4511-BC1B-A90890548DE9}">
      <dgm:prSet custT="1"/>
      <dgm:spPr/>
      <dgm:t>
        <a:bodyPr/>
        <a:lstStyle/>
        <a:p>
          <a:pPr>
            <a:lnSpc>
              <a:spcPct val="100000"/>
            </a:lnSpc>
          </a:pPr>
          <a:r>
            <a:rPr lang="en-US" sz="1900" b="0" dirty="0">
              <a:solidFill>
                <a:srgbClr val="25355A"/>
              </a:solidFill>
              <a:latin typeface="Helvetica Neue"/>
            </a:rPr>
            <a:t>Program Requirements &amp; timeline</a:t>
          </a:r>
        </a:p>
      </dgm:t>
    </dgm:pt>
    <dgm:pt modelId="{CF6DDD1E-D004-4A9A-83BF-B5FAE42746C2}" type="parTrans" cxnId="{B826C394-B319-400E-B2C5-C9BCC11539BD}">
      <dgm:prSet/>
      <dgm:spPr/>
      <dgm:t>
        <a:bodyPr/>
        <a:lstStyle/>
        <a:p>
          <a:endParaRPr lang="en-US"/>
        </a:p>
      </dgm:t>
    </dgm:pt>
    <dgm:pt modelId="{0D5EDF37-00F7-4F2D-AB31-38E31F7016BD}" type="sibTrans" cxnId="{B826C394-B319-400E-B2C5-C9BCC11539BD}">
      <dgm:prSet/>
      <dgm:spPr/>
      <dgm:t>
        <a:bodyPr/>
        <a:lstStyle/>
        <a:p>
          <a:endParaRPr lang="en-US"/>
        </a:p>
      </dgm:t>
    </dgm:pt>
    <dgm:pt modelId="{F74980B0-98CC-4B79-AA85-67F456EBBF8F}" type="pres">
      <dgm:prSet presAssocID="{C11D9A16-365C-4F3A-9B75-2189C3F189AE}" presName="root" presStyleCnt="0">
        <dgm:presLayoutVars>
          <dgm:dir/>
          <dgm:resizeHandles val="exact"/>
        </dgm:presLayoutVars>
      </dgm:prSet>
      <dgm:spPr/>
      <dgm:t>
        <a:bodyPr/>
        <a:lstStyle/>
        <a:p>
          <a:endParaRPr lang="en-US"/>
        </a:p>
      </dgm:t>
    </dgm:pt>
    <dgm:pt modelId="{D7BDC9BF-B0CA-4C2D-89DF-D1C101C6D02A}" type="pres">
      <dgm:prSet presAssocID="{C11D9A16-365C-4F3A-9B75-2189C3F189AE}" presName="container" presStyleCnt="0">
        <dgm:presLayoutVars>
          <dgm:dir/>
          <dgm:resizeHandles val="exact"/>
        </dgm:presLayoutVars>
      </dgm:prSet>
      <dgm:spPr/>
    </dgm:pt>
    <dgm:pt modelId="{E705E344-E8AD-44D3-94F3-31E302B01175}" type="pres">
      <dgm:prSet presAssocID="{572184C6-F886-4C63-93E9-FBDBED9BB734}" presName="compNode" presStyleCnt="0"/>
      <dgm:spPr/>
    </dgm:pt>
    <dgm:pt modelId="{E723E219-4DB6-4DCF-BC76-B1BEACBD50E3}" type="pres">
      <dgm:prSet presAssocID="{572184C6-F886-4C63-93E9-FBDBED9BB734}" presName="iconBgRect" presStyleLbl="bgShp" presStyleIdx="0" presStyleCnt="5"/>
      <dgm:spPr/>
    </dgm:pt>
    <dgm:pt modelId="{BF05F278-7A54-4D39-934D-F35FE0740E4B}" type="pres">
      <dgm:prSet presAssocID="{572184C6-F886-4C63-93E9-FBDBED9BB734}"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Books"/>
        </a:ext>
      </dgm:extLst>
    </dgm:pt>
    <dgm:pt modelId="{5D89CC16-F85D-4F6B-B644-0FA54AD705ED}" type="pres">
      <dgm:prSet presAssocID="{572184C6-F886-4C63-93E9-FBDBED9BB734}" presName="spaceRect" presStyleCnt="0"/>
      <dgm:spPr/>
    </dgm:pt>
    <dgm:pt modelId="{E3DCCEA5-9D0F-4645-A05C-C5780AF38347}" type="pres">
      <dgm:prSet presAssocID="{572184C6-F886-4C63-93E9-FBDBED9BB734}" presName="textRect" presStyleLbl="revTx" presStyleIdx="0" presStyleCnt="5">
        <dgm:presLayoutVars>
          <dgm:chMax val="1"/>
          <dgm:chPref val="1"/>
        </dgm:presLayoutVars>
      </dgm:prSet>
      <dgm:spPr/>
      <dgm:t>
        <a:bodyPr/>
        <a:lstStyle/>
        <a:p>
          <a:endParaRPr lang="en-US"/>
        </a:p>
      </dgm:t>
    </dgm:pt>
    <dgm:pt modelId="{BA81FBF4-3B8D-49C5-A511-DA360A0E59A7}" type="pres">
      <dgm:prSet presAssocID="{67787423-6EB9-4807-AFCF-DC8F7CC52EF2}" presName="sibTrans" presStyleLbl="sibTrans2D1" presStyleIdx="0" presStyleCnt="0"/>
      <dgm:spPr/>
      <dgm:t>
        <a:bodyPr/>
        <a:lstStyle/>
        <a:p>
          <a:endParaRPr lang="en-US"/>
        </a:p>
      </dgm:t>
    </dgm:pt>
    <dgm:pt modelId="{A6039FCA-49A6-4250-A421-248FC9355FA1}" type="pres">
      <dgm:prSet presAssocID="{D8E74E77-FD0C-4F6C-8E65-FE3D889246F5}" presName="compNode" presStyleCnt="0"/>
      <dgm:spPr/>
    </dgm:pt>
    <dgm:pt modelId="{DEE2511F-21DB-4862-9E07-AC71844BAEF2}" type="pres">
      <dgm:prSet presAssocID="{D8E74E77-FD0C-4F6C-8E65-FE3D889246F5}" presName="iconBgRect" presStyleLbl="bgShp" presStyleIdx="1" presStyleCnt="5"/>
      <dgm:spPr/>
    </dgm:pt>
    <dgm:pt modelId="{D5F1F76A-AA2B-430A-AA73-D053A7E5CEB4}" type="pres">
      <dgm:prSet presAssocID="{D8E74E77-FD0C-4F6C-8E65-FE3D889246F5}"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Teacher"/>
        </a:ext>
      </dgm:extLst>
    </dgm:pt>
    <dgm:pt modelId="{CF0A86A6-0C88-492F-AE18-D347B17E5BC7}" type="pres">
      <dgm:prSet presAssocID="{D8E74E77-FD0C-4F6C-8E65-FE3D889246F5}" presName="spaceRect" presStyleCnt="0"/>
      <dgm:spPr/>
    </dgm:pt>
    <dgm:pt modelId="{57D8E6F0-6C14-422E-9405-1FE5E36EAC65}" type="pres">
      <dgm:prSet presAssocID="{D8E74E77-FD0C-4F6C-8E65-FE3D889246F5}" presName="textRect" presStyleLbl="revTx" presStyleIdx="1" presStyleCnt="5">
        <dgm:presLayoutVars>
          <dgm:chMax val="1"/>
          <dgm:chPref val="1"/>
        </dgm:presLayoutVars>
      </dgm:prSet>
      <dgm:spPr/>
      <dgm:t>
        <a:bodyPr/>
        <a:lstStyle/>
        <a:p>
          <a:endParaRPr lang="en-US"/>
        </a:p>
      </dgm:t>
    </dgm:pt>
    <dgm:pt modelId="{BBDD7473-AE1A-467C-B7ED-FC2606893A5C}" type="pres">
      <dgm:prSet presAssocID="{B882D0F4-EFF2-4821-8BB1-E4C01B1C0076}" presName="sibTrans" presStyleLbl="sibTrans2D1" presStyleIdx="0" presStyleCnt="0"/>
      <dgm:spPr/>
      <dgm:t>
        <a:bodyPr/>
        <a:lstStyle/>
        <a:p>
          <a:endParaRPr lang="en-US"/>
        </a:p>
      </dgm:t>
    </dgm:pt>
    <dgm:pt modelId="{3292B0B3-AFB5-4157-AD15-FD326A501D4A}" type="pres">
      <dgm:prSet presAssocID="{F3193769-986F-413F-891C-B153A788F910}" presName="compNode" presStyleCnt="0"/>
      <dgm:spPr/>
    </dgm:pt>
    <dgm:pt modelId="{F335ABFB-DE5B-49DE-85AF-E5BA9A77B3F1}" type="pres">
      <dgm:prSet presAssocID="{F3193769-986F-413F-891C-B153A788F910}" presName="iconBgRect" presStyleLbl="bgShp" presStyleIdx="2" presStyleCnt="5" custLinFactNeighborX="1967" custLinFactNeighborY="-9260"/>
      <dgm:spPr/>
    </dgm:pt>
    <dgm:pt modelId="{A2321B73-B3A2-46E3-9516-AE10254FD231}" type="pres">
      <dgm:prSet presAssocID="{F3193769-986F-413F-891C-B153A788F910}" presName="iconRect" presStyleLbl="node1" presStyleIdx="2" presStyleCnt="5" custLinFactNeighborX="4486" custLinFactNeighborY="-14870"/>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Diploma Roll"/>
        </a:ext>
      </dgm:extLst>
    </dgm:pt>
    <dgm:pt modelId="{4B114339-5B38-406E-8BEF-D90660032AE7}" type="pres">
      <dgm:prSet presAssocID="{F3193769-986F-413F-891C-B153A788F910}" presName="spaceRect" presStyleCnt="0"/>
      <dgm:spPr/>
    </dgm:pt>
    <dgm:pt modelId="{EF427B92-E5F1-49A8-8E20-12DCE2115C83}" type="pres">
      <dgm:prSet presAssocID="{F3193769-986F-413F-891C-B153A788F910}" presName="textRect" presStyleLbl="revTx" presStyleIdx="2" presStyleCnt="5" custLinFactNeighborX="-4" custLinFactNeighborY="-9260">
        <dgm:presLayoutVars>
          <dgm:chMax val="1"/>
          <dgm:chPref val="1"/>
        </dgm:presLayoutVars>
      </dgm:prSet>
      <dgm:spPr/>
      <dgm:t>
        <a:bodyPr/>
        <a:lstStyle/>
        <a:p>
          <a:endParaRPr lang="en-US"/>
        </a:p>
      </dgm:t>
    </dgm:pt>
    <dgm:pt modelId="{D2723698-6BFF-4CF0-A217-B0EF6C13A223}" type="pres">
      <dgm:prSet presAssocID="{73B38C42-5395-42B5-8E13-D4FBCF7F463B}" presName="sibTrans" presStyleLbl="sibTrans2D1" presStyleIdx="0" presStyleCnt="0"/>
      <dgm:spPr/>
      <dgm:t>
        <a:bodyPr/>
        <a:lstStyle/>
        <a:p>
          <a:endParaRPr lang="en-US"/>
        </a:p>
      </dgm:t>
    </dgm:pt>
    <dgm:pt modelId="{722CE9A1-93ED-44A5-A773-BC6F0888C7A0}" type="pres">
      <dgm:prSet presAssocID="{57DC1491-216E-4A20-A1CC-2156A56B6F00}" presName="compNode" presStyleCnt="0"/>
      <dgm:spPr/>
    </dgm:pt>
    <dgm:pt modelId="{41251F95-B783-4FF6-A922-C62E4E5035E7}" type="pres">
      <dgm:prSet presAssocID="{57DC1491-216E-4A20-A1CC-2156A56B6F00}" presName="iconBgRect" presStyleLbl="bgShp" presStyleIdx="3" presStyleCnt="5"/>
      <dgm:spPr/>
    </dgm:pt>
    <dgm:pt modelId="{39F7B768-8693-4F2A-A0D6-02F5C72F38E8}" type="pres">
      <dgm:prSet presAssocID="{57DC1491-216E-4A20-A1CC-2156A56B6F00}"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Money"/>
        </a:ext>
      </dgm:extLst>
    </dgm:pt>
    <dgm:pt modelId="{A2CE4B83-CF3F-46E6-9D76-ADFC3EAB2B8C}" type="pres">
      <dgm:prSet presAssocID="{57DC1491-216E-4A20-A1CC-2156A56B6F00}" presName="spaceRect" presStyleCnt="0"/>
      <dgm:spPr/>
    </dgm:pt>
    <dgm:pt modelId="{DD22DC9A-0847-483D-A551-2A763D745066}" type="pres">
      <dgm:prSet presAssocID="{57DC1491-216E-4A20-A1CC-2156A56B6F00}" presName="textRect" presStyleLbl="revTx" presStyleIdx="3" presStyleCnt="5">
        <dgm:presLayoutVars>
          <dgm:chMax val="1"/>
          <dgm:chPref val="1"/>
        </dgm:presLayoutVars>
      </dgm:prSet>
      <dgm:spPr/>
      <dgm:t>
        <a:bodyPr/>
        <a:lstStyle/>
        <a:p>
          <a:endParaRPr lang="en-US"/>
        </a:p>
      </dgm:t>
    </dgm:pt>
    <dgm:pt modelId="{11C5F701-4990-49DC-9A0E-9C19700E9AF8}" type="pres">
      <dgm:prSet presAssocID="{D746714D-BF49-470C-B63F-69B5DF30C904}" presName="sibTrans" presStyleLbl="sibTrans2D1" presStyleIdx="0" presStyleCnt="0"/>
      <dgm:spPr/>
      <dgm:t>
        <a:bodyPr/>
        <a:lstStyle/>
        <a:p>
          <a:endParaRPr lang="en-US"/>
        </a:p>
      </dgm:t>
    </dgm:pt>
    <dgm:pt modelId="{485DEEF2-C6AD-44D4-9434-AC53D7A908A9}" type="pres">
      <dgm:prSet presAssocID="{43C8EC6B-EF9D-4511-BC1B-A90890548DE9}" presName="compNode" presStyleCnt="0"/>
      <dgm:spPr/>
    </dgm:pt>
    <dgm:pt modelId="{4C39D44B-ADB8-4C4B-B7C9-42FCA0E7A01A}" type="pres">
      <dgm:prSet presAssocID="{43C8EC6B-EF9D-4511-BC1B-A90890548DE9}" presName="iconBgRect" presStyleLbl="bgShp" presStyleIdx="4" presStyleCnt="5"/>
      <dgm:spPr/>
    </dgm:pt>
    <dgm:pt modelId="{CAC332F2-3793-4A33-89F6-A41E87187EEB}" type="pres">
      <dgm:prSet presAssocID="{43C8EC6B-EF9D-4511-BC1B-A90890548DE9}"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extLst>
        <a:ext uri="{E40237B7-FDA0-4F09-8148-C483321AD2D9}">
          <dgm14:cNvPr xmlns:dgm14="http://schemas.microsoft.com/office/drawing/2010/diagram" id="0" name="" descr="Checkmark"/>
        </a:ext>
      </dgm:extLst>
    </dgm:pt>
    <dgm:pt modelId="{1A7E09BD-EE5F-4B20-8D4D-8122B3BD8732}" type="pres">
      <dgm:prSet presAssocID="{43C8EC6B-EF9D-4511-BC1B-A90890548DE9}" presName="spaceRect" presStyleCnt="0"/>
      <dgm:spPr/>
    </dgm:pt>
    <dgm:pt modelId="{80841F8C-1E1E-482F-91DF-28666F588596}" type="pres">
      <dgm:prSet presAssocID="{43C8EC6B-EF9D-4511-BC1B-A90890548DE9}" presName="textRect" presStyleLbl="revTx" presStyleIdx="4" presStyleCnt="5">
        <dgm:presLayoutVars>
          <dgm:chMax val="1"/>
          <dgm:chPref val="1"/>
        </dgm:presLayoutVars>
      </dgm:prSet>
      <dgm:spPr/>
      <dgm:t>
        <a:bodyPr/>
        <a:lstStyle/>
        <a:p>
          <a:endParaRPr lang="en-US"/>
        </a:p>
      </dgm:t>
    </dgm:pt>
  </dgm:ptLst>
  <dgm:cxnLst>
    <dgm:cxn modelId="{C7F2C428-2393-44A4-B111-0BEA07B0EF17}" type="presOf" srcId="{57DC1491-216E-4A20-A1CC-2156A56B6F00}" destId="{DD22DC9A-0847-483D-A551-2A763D745066}" srcOrd="0" destOrd="0" presId="urn:microsoft.com/office/officeart/2018/2/layout/IconCircleList"/>
    <dgm:cxn modelId="{B826C394-B319-400E-B2C5-C9BCC11539BD}" srcId="{C11D9A16-365C-4F3A-9B75-2189C3F189AE}" destId="{43C8EC6B-EF9D-4511-BC1B-A90890548DE9}" srcOrd="4" destOrd="0" parTransId="{CF6DDD1E-D004-4A9A-83BF-B5FAE42746C2}" sibTransId="{0D5EDF37-00F7-4F2D-AB31-38E31F7016BD}"/>
    <dgm:cxn modelId="{5A2698D6-7521-4605-89F1-DBB466697D9F}" type="presOf" srcId="{43C8EC6B-EF9D-4511-BC1B-A90890548DE9}" destId="{80841F8C-1E1E-482F-91DF-28666F588596}" srcOrd="0" destOrd="0" presId="urn:microsoft.com/office/officeart/2018/2/layout/IconCircleList"/>
    <dgm:cxn modelId="{41894B87-0BF1-4BAC-89EB-5ED93201D0DD}" type="presOf" srcId="{D746714D-BF49-470C-B63F-69B5DF30C904}" destId="{11C5F701-4990-49DC-9A0E-9C19700E9AF8}" srcOrd="0" destOrd="0" presId="urn:microsoft.com/office/officeart/2018/2/layout/IconCircleList"/>
    <dgm:cxn modelId="{C8A05075-5403-452A-8F66-63C8662B6376}" type="presOf" srcId="{572184C6-F886-4C63-93E9-FBDBED9BB734}" destId="{E3DCCEA5-9D0F-4645-A05C-C5780AF38347}" srcOrd="0" destOrd="0" presId="urn:microsoft.com/office/officeart/2018/2/layout/IconCircleList"/>
    <dgm:cxn modelId="{26D3FE6B-7E2A-4311-BC48-CFE9BDB29DEB}" type="presOf" srcId="{67787423-6EB9-4807-AFCF-DC8F7CC52EF2}" destId="{BA81FBF4-3B8D-49C5-A511-DA360A0E59A7}" srcOrd="0" destOrd="0" presId="urn:microsoft.com/office/officeart/2018/2/layout/IconCircleList"/>
    <dgm:cxn modelId="{D2A27550-844B-4EF4-A36E-DB5A095E1A01}" type="presOf" srcId="{B882D0F4-EFF2-4821-8BB1-E4C01B1C0076}" destId="{BBDD7473-AE1A-467C-B7ED-FC2606893A5C}" srcOrd="0" destOrd="0" presId="urn:microsoft.com/office/officeart/2018/2/layout/IconCircleList"/>
    <dgm:cxn modelId="{25BF661D-EDF6-41D2-8A5E-2377D7C02E04}" srcId="{C11D9A16-365C-4F3A-9B75-2189C3F189AE}" destId="{D8E74E77-FD0C-4F6C-8E65-FE3D889246F5}" srcOrd="1" destOrd="0" parTransId="{46696C38-4389-440F-A551-20477BB962D5}" sibTransId="{B882D0F4-EFF2-4821-8BB1-E4C01B1C0076}"/>
    <dgm:cxn modelId="{449F5CB3-FE07-434B-8388-6845EEAC8653}" type="presOf" srcId="{D8E74E77-FD0C-4F6C-8E65-FE3D889246F5}" destId="{57D8E6F0-6C14-422E-9405-1FE5E36EAC65}" srcOrd="0" destOrd="0" presId="urn:microsoft.com/office/officeart/2018/2/layout/IconCircleList"/>
    <dgm:cxn modelId="{9646CA3E-AC8D-4FB2-A65E-745FD8B1110F}" type="presOf" srcId="{C11D9A16-365C-4F3A-9B75-2189C3F189AE}" destId="{F74980B0-98CC-4B79-AA85-67F456EBBF8F}" srcOrd="0" destOrd="0" presId="urn:microsoft.com/office/officeart/2018/2/layout/IconCircleList"/>
    <dgm:cxn modelId="{E718938F-C2B8-4D33-8CC3-32F637D05EB5}" srcId="{C11D9A16-365C-4F3A-9B75-2189C3F189AE}" destId="{572184C6-F886-4C63-93E9-FBDBED9BB734}" srcOrd="0" destOrd="0" parTransId="{FC2A85FA-4261-4EA8-889E-13F0ECE1CE75}" sibTransId="{67787423-6EB9-4807-AFCF-DC8F7CC52EF2}"/>
    <dgm:cxn modelId="{9E99A875-ADD8-4AF5-BEDC-09D6AC40B500}" type="presOf" srcId="{F3193769-986F-413F-891C-B153A788F910}" destId="{EF427B92-E5F1-49A8-8E20-12DCE2115C83}" srcOrd="0" destOrd="0" presId="urn:microsoft.com/office/officeart/2018/2/layout/IconCircleList"/>
    <dgm:cxn modelId="{6D26C08F-C3AB-4F49-A99C-1383692D59BF}" srcId="{C11D9A16-365C-4F3A-9B75-2189C3F189AE}" destId="{F3193769-986F-413F-891C-B153A788F910}" srcOrd="2" destOrd="0" parTransId="{AB1B8426-C2DE-4B98-91B2-05FDA4B98ACC}" sibTransId="{73B38C42-5395-42B5-8E13-D4FBCF7F463B}"/>
    <dgm:cxn modelId="{1DDC7596-3730-4B49-996F-49E795D5AFD5}" srcId="{C11D9A16-365C-4F3A-9B75-2189C3F189AE}" destId="{57DC1491-216E-4A20-A1CC-2156A56B6F00}" srcOrd="3" destOrd="0" parTransId="{CEAF03E0-8C88-49C3-8BA6-E0BB7FFD7136}" sibTransId="{D746714D-BF49-470C-B63F-69B5DF30C904}"/>
    <dgm:cxn modelId="{ECDC9AB9-4B9D-4172-89AF-13EAD9E43B77}" type="presOf" srcId="{73B38C42-5395-42B5-8E13-D4FBCF7F463B}" destId="{D2723698-6BFF-4CF0-A217-B0EF6C13A223}" srcOrd="0" destOrd="0" presId="urn:microsoft.com/office/officeart/2018/2/layout/IconCircleList"/>
    <dgm:cxn modelId="{E8278FD3-07BB-4CAC-B0FB-030D8CE84A8A}" type="presParOf" srcId="{F74980B0-98CC-4B79-AA85-67F456EBBF8F}" destId="{D7BDC9BF-B0CA-4C2D-89DF-D1C101C6D02A}" srcOrd="0" destOrd="0" presId="urn:microsoft.com/office/officeart/2018/2/layout/IconCircleList"/>
    <dgm:cxn modelId="{18299468-C757-47CB-AB92-CC3087CC8FFA}" type="presParOf" srcId="{D7BDC9BF-B0CA-4C2D-89DF-D1C101C6D02A}" destId="{E705E344-E8AD-44D3-94F3-31E302B01175}" srcOrd="0" destOrd="0" presId="urn:microsoft.com/office/officeart/2018/2/layout/IconCircleList"/>
    <dgm:cxn modelId="{AEDDCCE1-AC6B-41CC-B675-597FA34EA0A7}" type="presParOf" srcId="{E705E344-E8AD-44D3-94F3-31E302B01175}" destId="{E723E219-4DB6-4DCF-BC76-B1BEACBD50E3}" srcOrd="0" destOrd="0" presId="urn:microsoft.com/office/officeart/2018/2/layout/IconCircleList"/>
    <dgm:cxn modelId="{63A52249-0203-4448-9CEB-D5F5B37EB779}" type="presParOf" srcId="{E705E344-E8AD-44D3-94F3-31E302B01175}" destId="{BF05F278-7A54-4D39-934D-F35FE0740E4B}" srcOrd="1" destOrd="0" presId="urn:microsoft.com/office/officeart/2018/2/layout/IconCircleList"/>
    <dgm:cxn modelId="{063AE031-C787-4386-A8E7-F461E96F9153}" type="presParOf" srcId="{E705E344-E8AD-44D3-94F3-31E302B01175}" destId="{5D89CC16-F85D-4F6B-B644-0FA54AD705ED}" srcOrd="2" destOrd="0" presId="urn:microsoft.com/office/officeart/2018/2/layout/IconCircleList"/>
    <dgm:cxn modelId="{5BB7935B-D73E-4B94-88FB-C66DB50F6E4D}" type="presParOf" srcId="{E705E344-E8AD-44D3-94F3-31E302B01175}" destId="{E3DCCEA5-9D0F-4645-A05C-C5780AF38347}" srcOrd="3" destOrd="0" presId="urn:microsoft.com/office/officeart/2018/2/layout/IconCircleList"/>
    <dgm:cxn modelId="{EFB1C1F4-48E6-48BA-8DA7-5B4DEA70F3E4}" type="presParOf" srcId="{D7BDC9BF-B0CA-4C2D-89DF-D1C101C6D02A}" destId="{BA81FBF4-3B8D-49C5-A511-DA360A0E59A7}" srcOrd="1" destOrd="0" presId="urn:microsoft.com/office/officeart/2018/2/layout/IconCircleList"/>
    <dgm:cxn modelId="{22DABBED-EA59-422A-8DAF-243A337FC8BC}" type="presParOf" srcId="{D7BDC9BF-B0CA-4C2D-89DF-D1C101C6D02A}" destId="{A6039FCA-49A6-4250-A421-248FC9355FA1}" srcOrd="2" destOrd="0" presId="urn:microsoft.com/office/officeart/2018/2/layout/IconCircleList"/>
    <dgm:cxn modelId="{6907CB9B-B595-4D22-8A4A-A4DDDB4A26C8}" type="presParOf" srcId="{A6039FCA-49A6-4250-A421-248FC9355FA1}" destId="{DEE2511F-21DB-4862-9E07-AC71844BAEF2}" srcOrd="0" destOrd="0" presId="urn:microsoft.com/office/officeart/2018/2/layout/IconCircleList"/>
    <dgm:cxn modelId="{B375F37C-DC6D-4027-972E-25AC89DC3E5D}" type="presParOf" srcId="{A6039FCA-49A6-4250-A421-248FC9355FA1}" destId="{D5F1F76A-AA2B-430A-AA73-D053A7E5CEB4}" srcOrd="1" destOrd="0" presId="urn:microsoft.com/office/officeart/2018/2/layout/IconCircleList"/>
    <dgm:cxn modelId="{CEEEE975-B1B2-4D18-96DF-FA115FF4BE47}" type="presParOf" srcId="{A6039FCA-49A6-4250-A421-248FC9355FA1}" destId="{CF0A86A6-0C88-492F-AE18-D347B17E5BC7}" srcOrd="2" destOrd="0" presId="urn:microsoft.com/office/officeart/2018/2/layout/IconCircleList"/>
    <dgm:cxn modelId="{FE9C5490-CE77-4D86-99E7-8BF591EC318A}" type="presParOf" srcId="{A6039FCA-49A6-4250-A421-248FC9355FA1}" destId="{57D8E6F0-6C14-422E-9405-1FE5E36EAC65}" srcOrd="3" destOrd="0" presId="urn:microsoft.com/office/officeart/2018/2/layout/IconCircleList"/>
    <dgm:cxn modelId="{FE1EA180-3219-452F-B2A3-3F09E19AAB30}" type="presParOf" srcId="{D7BDC9BF-B0CA-4C2D-89DF-D1C101C6D02A}" destId="{BBDD7473-AE1A-467C-B7ED-FC2606893A5C}" srcOrd="3" destOrd="0" presId="urn:microsoft.com/office/officeart/2018/2/layout/IconCircleList"/>
    <dgm:cxn modelId="{8B3C2B6A-C34A-4CD9-98FD-5D4DB2513506}" type="presParOf" srcId="{D7BDC9BF-B0CA-4C2D-89DF-D1C101C6D02A}" destId="{3292B0B3-AFB5-4157-AD15-FD326A501D4A}" srcOrd="4" destOrd="0" presId="urn:microsoft.com/office/officeart/2018/2/layout/IconCircleList"/>
    <dgm:cxn modelId="{FA4E751F-1387-428B-95EF-4FB7AD92DDDE}" type="presParOf" srcId="{3292B0B3-AFB5-4157-AD15-FD326A501D4A}" destId="{F335ABFB-DE5B-49DE-85AF-E5BA9A77B3F1}" srcOrd="0" destOrd="0" presId="urn:microsoft.com/office/officeart/2018/2/layout/IconCircleList"/>
    <dgm:cxn modelId="{C574663B-F384-49B7-9665-5829CD0366A4}" type="presParOf" srcId="{3292B0B3-AFB5-4157-AD15-FD326A501D4A}" destId="{A2321B73-B3A2-46E3-9516-AE10254FD231}" srcOrd="1" destOrd="0" presId="urn:microsoft.com/office/officeart/2018/2/layout/IconCircleList"/>
    <dgm:cxn modelId="{D001AF77-C347-46E7-BD65-BA076C7FC659}" type="presParOf" srcId="{3292B0B3-AFB5-4157-AD15-FD326A501D4A}" destId="{4B114339-5B38-406E-8BEF-D90660032AE7}" srcOrd="2" destOrd="0" presId="urn:microsoft.com/office/officeart/2018/2/layout/IconCircleList"/>
    <dgm:cxn modelId="{4F870A46-BAB4-4EA2-A1D1-6EAA43AABC8F}" type="presParOf" srcId="{3292B0B3-AFB5-4157-AD15-FD326A501D4A}" destId="{EF427B92-E5F1-49A8-8E20-12DCE2115C83}" srcOrd="3" destOrd="0" presId="urn:microsoft.com/office/officeart/2018/2/layout/IconCircleList"/>
    <dgm:cxn modelId="{1CD2F351-7C77-4FE7-BEA8-38BE2773F868}" type="presParOf" srcId="{D7BDC9BF-B0CA-4C2D-89DF-D1C101C6D02A}" destId="{D2723698-6BFF-4CF0-A217-B0EF6C13A223}" srcOrd="5" destOrd="0" presId="urn:microsoft.com/office/officeart/2018/2/layout/IconCircleList"/>
    <dgm:cxn modelId="{4D2967AF-5158-4890-8A73-E8B196C4548D}" type="presParOf" srcId="{D7BDC9BF-B0CA-4C2D-89DF-D1C101C6D02A}" destId="{722CE9A1-93ED-44A5-A773-BC6F0888C7A0}" srcOrd="6" destOrd="0" presId="urn:microsoft.com/office/officeart/2018/2/layout/IconCircleList"/>
    <dgm:cxn modelId="{8574D7B6-E50F-43A3-8FF7-12444F0C7428}" type="presParOf" srcId="{722CE9A1-93ED-44A5-A773-BC6F0888C7A0}" destId="{41251F95-B783-4FF6-A922-C62E4E5035E7}" srcOrd="0" destOrd="0" presId="urn:microsoft.com/office/officeart/2018/2/layout/IconCircleList"/>
    <dgm:cxn modelId="{3BC48153-301A-4FBC-9415-980666275DF7}" type="presParOf" srcId="{722CE9A1-93ED-44A5-A773-BC6F0888C7A0}" destId="{39F7B768-8693-4F2A-A0D6-02F5C72F38E8}" srcOrd="1" destOrd="0" presId="urn:microsoft.com/office/officeart/2018/2/layout/IconCircleList"/>
    <dgm:cxn modelId="{A3A2E418-04CE-41A8-B4FF-C6376963BAB6}" type="presParOf" srcId="{722CE9A1-93ED-44A5-A773-BC6F0888C7A0}" destId="{A2CE4B83-CF3F-46E6-9D76-ADFC3EAB2B8C}" srcOrd="2" destOrd="0" presId="urn:microsoft.com/office/officeart/2018/2/layout/IconCircleList"/>
    <dgm:cxn modelId="{618CE837-D682-4CDA-AB29-B67855723376}" type="presParOf" srcId="{722CE9A1-93ED-44A5-A773-BC6F0888C7A0}" destId="{DD22DC9A-0847-483D-A551-2A763D745066}" srcOrd="3" destOrd="0" presId="urn:microsoft.com/office/officeart/2018/2/layout/IconCircleList"/>
    <dgm:cxn modelId="{608CE904-A17C-44AB-93E0-51F724F57C4C}" type="presParOf" srcId="{D7BDC9BF-B0CA-4C2D-89DF-D1C101C6D02A}" destId="{11C5F701-4990-49DC-9A0E-9C19700E9AF8}" srcOrd="7" destOrd="0" presId="urn:microsoft.com/office/officeart/2018/2/layout/IconCircleList"/>
    <dgm:cxn modelId="{4E6D280F-A2EA-43C9-9E85-C5C1E639E32E}" type="presParOf" srcId="{D7BDC9BF-B0CA-4C2D-89DF-D1C101C6D02A}" destId="{485DEEF2-C6AD-44D4-9434-AC53D7A908A9}" srcOrd="8" destOrd="0" presId="urn:microsoft.com/office/officeart/2018/2/layout/IconCircleList"/>
    <dgm:cxn modelId="{B194E0E0-70B9-4065-B962-A224BDEB884C}" type="presParOf" srcId="{485DEEF2-C6AD-44D4-9434-AC53D7A908A9}" destId="{4C39D44B-ADB8-4C4B-B7C9-42FCA0E7A01A}" srcOrd="0" destOrd="0" presId="urn:microsoft.com/office/officeart/2018/2/layout/IconCircleList"/>
    <dgm:cxn modelId="{FF8F2879-E7B2-4D20-B9B8-6C66F4769DD4}" type="presParOf" srcId="{485DEEF2-C6AD-44D4-9434-AC53D7A908A9}" destId="{CAC332F2-3793-4A33-89F6-A41E87187EEB}" srcOrd="1" destOrd="0" presId="urn:microsoft.com/office/officeart/2018/2/layout/IconCircleList"/>
    <dgm:cxn modelId="{71B021A8-717F-4445-B690-0B28C4B5361A}" type="presParOf" srcId="{485DEEF2-C6AD-44D4-9434-AC53D7A908A9}" destId="{1A7E09BD-EE5F-4B20-8D4D-8122B3BD8732}" srcOrd="2" destOrd="0" presId="urn:microsoft.com/office/officeart/2018/2/layout/IconCircleList"/>
    <dgm:cxn modelId="{F494346E-5038-4210-9E8E-BB90F0EA8B64}" type="presParOf" srcId="{485DEEF2-C6AD-44D4-9434-AC53D7A908A9}" destId="{80841F8C-1E1E-482F-91DF-28666F58859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3E219-4DB6-4DCF-BC76-B1BEACBD50E3}">
      <dsp:nvSpPr>
        <dsp:cNvPr id="0" name=""/>
        <dsp:cNvSpPr/>
      </dsp:nvSpPr>
      <dsp:spPr>
        <a:xfrm>
          <a:off x="142090" y="659792"/>
          <a:ext cx="904228" cy="9042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05F278-7A54-4D39-934D-F35FE0740E4B}">
      <dsp:nvSpPr>
        <dsp:cNvPr id="0" name=""/>
        <dsp:cNvSpPr/>
      </dsp:nvSpPr>
      <dsp:spPr>
        <a:xfrm>
          <a:off x="331978" y="849680"/>
          <a:ext cx="524452" cy="52445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CCEA5-9D0F-4645-A05C-C5780AF38347}">
      <dsp:nvSpPr>
        <dsp:cNvPr id="0" name=""/>
        <dsp:cNvSpPr/>
      </dsp:nvSpPr>
      <dsp:spPr>
        <a:xfrm>
          <a:off x="1240082" y="659792"/>
          <a:ext cx="2131396" cy="90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100000"/>
            </a:lnSpc>
            <a:spcBef>
              <a:spcPct val="0"/>
            </a:spcBef>
            <a:spcAft>
              <a:spcPct val="35000"/>
            </a:spcAft>
          </a:pPr>
          <a:r>
            <a:rPr lang="en-US" sz="1900" b="0" kern="1200" dirty="0">
              <a:solidFill>
                <a:srgbClr val="25355A"/>
              </a:solidFill>
              <a:latin typeface="Helvetica Neue"/>
            </a:rPr>
            <a:t>Academic Advice</a:t>
          </a:r>
        </a:p>
      </dsp:txBody>
      <dsp:txXfrm>
        <a:off x="1240082" y="659792"/>
        <a:ext cx="2131396" cy="904228"/>
      </dsp:txXfrm>
    </dsp:sp>
    <dsp:sp modelId="{DEE2511F-21DB-4862-9E07-AC71844BAEF2}">
      <dsp:nvSpPr>
        <dsp:cNvPr id="0" name=""/>
        <dsp:cNvSpPr/>
      </dsp:nvSpPr>
      <dsp:spPr>
        <a:xfrm>
          <a:off x="3742858" y="659792"/>
          <a:ext cx="904228" cy="9042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F1F76A-AA2B-430A-AA73-D053A7E5CEB4}">
      <dsp:nvSpPr>
        <dsp:cNvPr id="0" name=""/>
        <dsp:cNvSpPr/>
      </dsp:nvSpPr>
      <dsp:spPr>
        <a:xfrm>
          <a:off x="3932746" y="849680"/>
          <a:ext cx="524452" cy="52445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8E6F0-6C14-422E-9405-1FE5E36EAC65}">
      <dsp:nvSpPr>
        <dsp:cNvPr id="0" name=""/>
        <dsp:cNvSpPr/>
      </dsp:nvSpPr>
      <dsp:spPr>
        <a:xfrm>
          <a:off x="4840850" y="659792"/>
          <a:ext cx="2131396" cy="90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100000"/>
            </a:lnSpc>
            <a:spcBef>
              <a:spcPct val="0"/>
            </a:spcBef>
            <a:spcAft>
              <a:spcPct val="35000"/>
            </a:spcAft>
          </a:pPr>
          <a:r>
            <a:rPr lang="en-US" sz="1900" b="0" kern="1200" dirty="0">
              <a:solidFill>
                <a:srgbClr val="25355A"/>
              </a:solidFill>
              <a:latin typeface="Helvetica Neue"/>
            </a:rPr>
            <a:t>Course enrollment &amp; course selection support</a:t>
          </a:r>
        </a:p>
      </dsp:txBody>
      <dsp:txXfrm>
        <a:off x="4840850" y="659792"/>
        <a:ext cx="2131396" cy="904228"/>
      </dsp:txXfrm>
    </dsp:sp>
    <dsp:sp modelId="{F335ABFB-DE5B-49DE-85AF-E5BA9A77B3F1}">
      <dsp:nvSpPr>
        <dsp:cNvPr id="0" name=""/>
        <dsp:cNvSpPr/>
      </dsp:nvSpPr>
      <dsp:spPr>
        <a:xfrm>
          <a:off x="7361412" y="576060"/>
          <a:ext cx="904228" cy="9042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321B73-B3A2-46E3-9516-AE10254FD231}">
      <dsp:nvSpPr>
        <dsp:cNvPr id="0" name=""/>
        <dsp:cNvSpPr/>
      </dsp:nvSpPr>
      <dsp:spPr>
        <a:xfrm>
          <a:off x="7557041" y="771694"/>
          <a:ext cx="524452" cy="52445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427B92-E5F1-49A8-8E20-12DCE2115C83}">
      <dsp:nvSpPr>
        <dsp:cNvPr id="0" name=""/>
        <dsp:cNvSpPr/>
      </dsp:nvSpPr>
      <dsp:spPr>
        <a:xfrm>
          <a:off x="8441532" y="576060"/>
          <a:ext cx="2131396" cy="90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100000"/>
            </a:lnSpc>
            <a:spcBef>
              <a:spcPct val="0"/>
            </a:spcBef>
            <a:spcAft>
              <a:spcPct val="35000"/>
            </a:spcAft>
          </a:pPr>
          <a:r>
            <a:rPr lang="en-US" sz="1900" b="0" kern="1200" dirty="0">
              <a:solidFill>
                <a:srgbClr val="25355A"/>
              </a:solidFill>
              <a:latin typeface="Helvetica Neue"/>
            </a:rPr>
            <a:t>Graduation &amp; degree checks</a:t>
          </a:r>
        </a:p>
      </dsp:txBody>
      <dsp:txXfrm>
        <a:off x="8441532" y="576060"/>
        <a:ext cx="2131396" cy="904228"/>
      </dsp:txXfrm>
    </dsp:sp>
    <dsp:sp modelId="{41251F95-B783-4FF6-A922-C62E4E5035E7}">
      <dsp:nvSpPr>
        <dsp:cNvPr id="0" name=""/>
        <dsp:cNvSpPr/>
      </dsp:nvSpPr>
      <dsp:spPr>
        <a:xfrm>
          <a:off x="142090" y="2204704"/>
          <a:ext cx="904228" cy="9042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7B768-8693-4F2A-A0D6-02F5C72F38E8}">
      <dsp:nvSpPr>
        <dsp:cNvPr id="0" name=""/>
        <dsp:cNvSpPr/>
      </dsp:nvSpPr>
      <dsp:spPr>
        <a:xfrm>
          <a:off x="331978" y="2394592"/>
          <a:ext cx="524452" cy="52445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22DC9A-0847-483D-A551-2A763D745066}">
      <dsp:nvSpPr>
        <dsp:cNvPr id="0" name=""/>
        <dsp:cNvSpPr/>
      </dsp:nvSpPr>
      <dsp:spPr>
        <a:xfrm>
          <a:off x="1240082" y="2204704"/>
          <a:ext cx="2131396" cy="90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100000"/>
            </a:lnSpc>
            <a:spcBef>
              <a:spcPct val="0"/>
            </a:spcBef>
            <a:spcAft>
              <a:spcPct val="35000"/>
            </a:spcAft>
          </a:pPr>
          <a:r>
            <a:rPr lang="en-US" sz="1900" b="0" kern="1200" dirty="0">
              <a:solidFill>
                <a:srgbClr val="25355A"/>
              </a:solidFill>
              <a:latin typeface="Helvetica Neue"/>
            </a:rPr>
            <a:t>Funding information</a:t>
          </a:r>
        </a:p>
      </dsp:txBody>
      <dsp:txXfrm>
        <a:off x="1240082" y="2204704"/>
        <a:ext cx="2131396" cy="904228"/>
      </dsp:txXfrm>
    </dsp:sp>
    <dsp:sp modelId="{4C39D44B-ADB8-4C4B-B7C9-42FCA0E7A01A}">
      <dsp:nvSpPr>
        <dsp:cNvPr id="0" name=""/>
        <dsp:cNvSpPr/>
      </dsp:nvSpPr>
      <dsp:spPr>
        <a:xfrm>
          <a:off x="3742858" y="2204704"/>
          <a:ext cx="904228" cy="9042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332F2-3793-4A33-89F6-A41E87187EEB}">
      <dsp:nvSpPr>
        <dsp:cNvPr id="0" name=""/>
        <dsp:cNvSpPr/>
      </dsp:nvSpPr>
      <dsp:spPr>
        <a:xfrm>
          <a:off x="3932746" y="2394592"/>
          <a:ext cx="524452" cy="52445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841F8C-1E1E-482F-91DF-28666F588596}">
      <dsp:nvSpPr>
        <dsp:cNvPr id="0" name=""/>
        <dsp:cNvSpPr/>
      </dsp:nvSpPr>
      <dsp:spPr>
        <a:xfrm>
          <a:off x="4840850" y="2204704"/>
          <a:ext cx="2131396" cy="90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100000"/>
            </a:lnSpc>
            <a:spcBef>
              <a:spcPct val="0"/>
            </a:spcBef>
            <a:spcAft>
              <a:spcPct val="35000"/>
            </a:spcAft>
          </a:pPr>
          <a:r>
            <a:rPr lang="en-US" sz="1900" b="0" kern="1200" dirty="0">
              <a:solidFill>
                <a:srgbClr val="25355A"/>
              </a:solidFill>
              <a:latin typeface="Helvetica Neue"/>
            </a:rPr>
            <a:t>Program Requirements &amp; timeline</a:t>
          </a:r>
        </a:p>
      </dsp:txBody>
      <dsp:txXfrm>
        <a:off x="4840850" y="2204704"/>
        <a:ext cx="2131396" cy="90422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761DDD-EA48-064C-A40A-FA1A1A378F64}"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CEB77-2A38-7E41-920A-71D3AFE613D0}" type="slidenum">
              <a:rPr lang="en-US" smtClean="0"/>
              <a:t>‹#›</a:t>
            </a:fld>
            <a:endParaRPr lang="en-US"/>
          </a:p>
        </p:txBody>
      </p:sp>
    </p:spTree>
    <p:extLst>
      <p:ext uri="{BB962C8B-B14F-4D97-AF65-F5344CB8AC3E}">
        <p14:creationId xmlns:p14="http://schemas.microsoft.com/office/powerpoint/2010/main" val="190088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14CEB77-2A38-7E41-920A-71D3AFE613D0}" type="slidenum">
              <a:rPr lang="en-US" smtClean="0"/>
              <a:t>5</a:t>
            </a:fld>
            <a:endParaRPr lang="en-US"/>
          </a:p>
        </p:txBody>
      </p:sp>
    </p:spTree>
    <p:extLst>
      <p:ext uri="{BB962C8B-B14F-4D97-AF65-F5344CB8AC3E}">
        <p14:creationId xmlns:p14="http://schemas.microsoft.com/office/powerpoint/2010/main" val="2104937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14CEB77-2A38-7E41-920A-71D3AFE613D0}" type="slidenum">
              <a:rPr lang="en-US" smtClean="0"/>
              <a:t>32</a:t>
            </a:fld>
            <a:endParaRPr lang="en-US"/>
          </a:p>
        </p:txBody>
      </p:sp>
    </p:spTree>
    <p:extLst>
      <p:ext uri="{BB962C8B-B14F-4D97-AF65-F5344CB8AC3E}">
        <p14:creationId xmlns:p14="http://schemas.microsoft.com/office/powerpoint/2010/main" val="2137267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14CEB77-2A38-7E41-920A-71D3AFE613D0}" type="slidenum">
              <a:rPr lang="en-US" smtClean="0"/>
              <a:t>35</a:t>
            </a:fld>
            <a:endParaRPr lang="en-US"/>
          </a:p>
        </p:txBody>
      </p:sp>
    </p:spTree>
    <p:extLst>
      <p:ext uri="{BB962C8B-B14F-4D97-AF65-F5344CB8AC3E}">
        <p14:creationId xmlns:p14="http://schemas.microsoft.com/office/powerpoint/2010/main" val="3382658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46" name="Google Shape;46;p1: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4161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51" name="Google Shape;51;p2: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8120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0: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01" name="Google Shape;101;p10: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3303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1: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16" name="Google Shape;116;p11: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598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2: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31" name="Google Shape;131;p12: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1080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r>
              <a:rPr lang="en-US"/>
              <a:t>Keep an eye on the newsletter, family-friendly, free</a:t>
            </a:r>
            <a:endParaRPr/>
          </a:p>
        </p:txBody>
      </p:sp>
      <p:sp>
        <p:nvSpPr>
          <p:cNvPr id="148" name="Google Shape;148;p6: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1028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59d7de285_0_13: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87" name="Google Shape;87;g959d7de285_0_13: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2190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r>
              <a:rPr lang="en-US"/>
              <a:t>Keep an eye on the newsletter, family-friendly, free</a:t>
            </a:r>
            <a:endParaRPr/>
          </a:p>
        </p:txBody>
      </p:sp>
      <p:sp>
        <p:nvSpPr>
          <p:cNvPr id="148" name="Google Shape;148;p6: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5687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14CEB77-2A38-7E41-920A-71D3AFE613D0}" type="slidenum">
              <a:rPr lang="en-US" smtClean="0"/>
              <a:t>8</a:t>
            </a:fld>
            <a:endParaRPr lang="en-US"/>
          </a:p>
        </p:txBody>
      </p:sp>
    </p:spTree>
    <p:extLst>
      <p:ext uri="{BB962C8B-B14F-4D97-AF65-F5344CB8AC3E}">
        <p14:creationId xmlns:p14="http://schemas.microsoft.com/office/powerpoint/2010/main" val="2865118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3: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55" name="Google Shape;155;p13: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7708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txBox="1">
            <a:spLocks noGrp="1"/>
          </p:cNvSpPr>
          <p:nvPr>
            <p:ph type="body" idx="1"/>
          </p:nvPr>
        </p:nvSpPr>
        <p:spPr>
          <a:xfrm>
            <a:off x="0" y="6186488"/>
            <a:ext cx="7010400" cy="24892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62" name="Google Shape;162;p7: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2689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53b1447ec6_0_0:notes"/>
          <p:cNvSpPr txBox="1">
            <a:spLocks noGrp="1"/>
          </p:cNvSpPr>
          <p:nvPr>
            <p:ph type="body" idx="1"/>
          </p:nvPr>
        </p:nvSpPr>
        <p:spPr>
          <a:xfrm>
            <a:off x="0" y="6186488"/>
            <a:ext cx="7010400" cy="2489100"/>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SzPts val="1400"/>
              <a:buNone/>
            </a:pPr>
            <a:endParaRPr/>
          </a:p>
        </p:txBody>
      </p:sp>
      <p:sp>
        <p:nvSpPr>
          <p:cNvPr id="169" name="Google Shape;169;g153b1447ec6_0_0:notes"/>
          <p:cNvSpPr>
            <a:spLocks noGrp="1" noRot="1" noChangeAspect="1"/>
          </p:cNvSpPr>
          <p:nvPr>
            <p:ph type="sldImg" idx="2"/>
          </p:nvPr>
        </p:nvSpPr>
        <p:spPr>
          <a:xfrm>
            <a:off x="20638" y="696913"/>
            <a:ext cx="6970712" cy="5229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167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Hello and welcome to U of T Engineering. My name is Joanne Lieu I work with the Vice Dean, Graduate Studies to support the professional development of graduate students and postdoctoral fellows. </a:t>
            </a:r>
            <a:endParaRPr lang="en-US"/>
          </a:p>
          <a:p>
            <a:endParaRPr lang="en-US"/>
          </a:p>
          <a:p>
            <a:r>
              <a:rPr lang="en-CA"/>
              <a:t>I offer a number of programs to help you</a:t>
            </a:r>
            <a:endParaRPr lang="en-US"/>
          </a:p>
          <a:p>
            <a:pPr marL="285750" indent="-285750">
              <a:buFont typeface="Symbol"/>
              <a:buChar char="•"/>
            </a:pPr>
            <a:r>
              <a:rPr lang="en-CA"/>
              <a:t>Get involved in school beyond your courses and research</a:t>
            </a:r>
            <a:endParaRPr lang="en-US"/>
          </a:p>
          <a:p>
            <a:pPr marL="285750" indent="-285750">
              <a:buFont typeface="Symbol"/>
              <a:buChar char="•"/>
            </a:pPr>
            <a:r>
              <a:rPr lang="en-CA"/>
              <a:t>Meet new friends and build community</a:t>
            </a:r>
            <a:endParaRPr lang="en-US"/>
          </a:p>
          <a:p>
            <a:pPr marL="285750" indent="-285750">
              <a:buFont typeface="Symbol"/>
              <a:buChar char="•"/>
            </a:pPr>
            <a:r>
              <a:rPr lang="en-CA"/>
              <a:t>Develop skills that will support you at school and beyond</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61BB937B-A209-5A4F-9B6C-4F198710352D}" type="slidenum">
              <a:rPr lang="en-US" smtClean="0"/>
              <a:t>57</a:t>
            </a:fld>
            <a:endParaRPr lang="en-US"/>
          </a:p>
        </p:txBody>
      </p:sp>
    </p:spTree>
    <p:extLst>
      <p:ext uri="{BB962C8B-B14F-4D97-AF65-F5344CB8AC3E}">
        <p14:creationId xmlns:p14="http://schemas.microsoft.com/office/powerpoint/2010/main" val="1240441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With many programs and services to choose from, it can be difficult to know where to get started. Grad maps offers guidance on navigating your graduate degree to help you</a:t>
            </a:r>
            <a:endParaRPr lang="en-US"/>
          </a:p>
          <a:p>
            <a:pPr marL="285750" indent="-285750">
              <a:buFont typeface="Arial"/>
              <a:buChar char="•"/>
            </a:pPr>
            <a:r>
              <a:rPr lang="en-US"/>
              <a:t>Develop your professional skills</a:t>
            </a:r>
          </a:p>
          <a:p>
            <a:pPr marL="285750" indent="-285750">
              <a:buFont typeface="Arial"/>
              <a:buChar char="•"/>
            </a:pPr>
            <a:r>
              <a:rPr lang="en-US"/>
              <a:t>Connect with you peers and mentors</a:t>
            </a:r>
          </a:p>
          <a:p>
            <a:pPr marL="285750" indent="-285750">
              <a:buFont typeface="Arial"/>
              <a:buChar char="•"/>
            </a:pPr>
            <a:r>
              <a:rPr lang="en-US"/>
              <a:t>Build your professional network</a:t>
            </a:r>
          </a:p>
          <a:p>
            <a:pPr marL="285750" indent="-285750">
              <a:buFont typeface="Arial"/>
              <a:buChar char="•"/>
            </a:pPr>
            <a:r>
              <a:rPr lang="en-US"/>
              <a:t>Launch your career plan</a:t>
            </a:r>
          </a:p>
          <a:p>
            <a:pPr marL="285750" indent="-285750">
              <a:buFont typeface="Arial"/>
              <a:buChar char="•"/>
            </a:pPr>
            <a:endParaRPr lang="en-US">
              <a:cs typeface="Calibri"/>
            </a:endParaRPr>
          </a:p>
          <a:p>
            <a:r>
              <a:rPr lang="en-US" b="1">
                <a:cs typeface="Calibri"/>
              </a:rPr>
              <a:t>Screenshare Grad Maps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B937B-A209-5A4F-9B6C-4F19871035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835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OPTIONS Program supports you to explore diverse career pathways. It consists of two parts: a cohort program and complementary events.</a:t>
            </a:r>
            <a:endParaRPr lang="en-US" dirty="0"/>
          </a:p>
        </p:txBody>
      </p:sp>
      <p:sp>
        <p:nvSpPr>
          <p:cNvPr id="4" name="Slide Number Placeholder 3"/>
          <p:cNvSpPr>
            <a:spLocks noGrp="1"/>
          </p:cNvSpPr>
          <p:nvPr>
            <p:ph type="sldNum" sz="quarter" idx="5"/>
          </p:nvPr>
        </p:nvSpPr>
        <p:spPr/>
        <p:txBody>
          <a:bodyPr/>
          <a:lstStyle/>
          <a:p>
            <a:fld id="{61BB937B-A209-5A4F-9B6C-4F198710352D}" type="slidenum">
              <a:rPr lang="en-US" smtClean="0"/>
              <a:t>59</a:t>
            </a:fld>
            <a:endParaRPr lang="en-US"/>
          </a:p>
        </p:txBody>
      </p:sp>
    </p:spTree>
    <p:extLst>
      <p:ext uri="{BB962C8B-B14F-4D97-AF65-F5344CB8AC3E}">
        <p14:creationId xmlns:p14="http://schemas.microsoft.com/office/powerpoint/2010/main" val="1087272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CA"/>
              <a:t>In addition to the Cohort Program, we host complementary events throughout the year. These are 2 hr to full day workshops that support you in developing skills crucial to your success as a student and professional. </a:t>
            </a:r>
            <a:endParaRPr lang="en-US"/>
          </a:p>
          <a:p>
            <a:pPr>
              <a:buFont typeface="Arial"/>
              <a:buChar char="•"/>
            </a:pPr>
            <a:endParaRPr lang="en-US"/>
          </a:p>
          <a:p>
            <a:pPr>
              <a:buFont typeface="Arial"/>
              <a:buChar char="•"/>
            </a:pPr>
            <a:r>
              <a:rPr lang="en-CA"/>
              <a:t>Some examples of events that are coming up this year include:</a:t>
            </a:r>
            <a:endParaRPr lang="en-US">
              <a:cs typeface="Calibri"/>
            </a:endParaRPr>
          </a:p>
          <a:p>
            <a:pPr marL="171450" indent="-171450">
              <a:buFontTx/>
              <a:buChar char="-"/>
            </a:pPr>
            <a:r>
              <a:rPr lang="en-US">
                <a:cs typeface="Calibri"/>
              </a:rPr>
              <a:t>Building a Better Relationship with Your Writing</a:t>
            </a:r>
          </a:p>
          <a:p>
            <a:pPr marL="171450" indent="-171450">
              <a:buFontTx/>
              <a:buChar char="-"/>
            </a:pPr>
            <a:r>
              <a:rPr lang="en-US">
                <a:cs typeface="Calibri"/>
              </a:rPr>
              <a:t>Resume and Cover Letter for Industry</a:t>
            </a:r>
          </a:p>
          <a:p>
            <a:pPr marL="171450" indent="-171450">
              <a:buFontTx/>
              <a:buChar char="-"/>
            </a:pPr>
            <a:r>
              <a:rPr lang="en-US">
                <a:cs typeface="Calibri"/>
              </a:rPr>
              <a:t>Tailoring Your Job Application: Using Networking, ATS, and AI to Your Advantage</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6602C-6BD8-4A43-B615-431A9C44D4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24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...On Creating Effective and Engaging Engineering Presentations on Tuesday, January 23 from 12 – 1:30PM with Professor Lydia </a:t>
            </a:r>
            <a:r>
              <a:rPr lang="en-CA" dirty="0" err="1">
                <a:cs typeface="Calibri"/>
              </a:rPr>
              <a:t>Wilikinson</a:t>
            </a:r>
            <a:r>
              <a:rPr lang="en-CA" dirty="0">
                <a:cs typeface="Calibri"/>
              </a:rPr>
              <a:t>. Lunch will be provided, and you'll need to RVSP in advance. </a:t>
            </a:r>
            <a:endParaRPr lang="en-CA"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B937B-A209-5A4F-9B6C-4F19871035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387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Launch Your Career Plan supports graduate students and postdoctoral fellows to launch their career planning early in their studies.</a:t>
            </a:r>
          </a:p>
          <a:p>
            <a:endParaRPr lang="en-US" dirty="0">
              <a:cs typeface="Calibri"/>
            </a:endParaRPr>
          </a:p>
          <a:p>
            <a:r>
              <a:rPr lang="en-US" dirty="0">
                <a:cs typeface="Calibri"/>
              </a:rPr>
              <a:t>This event guides you to critically reflect on career opportunities including further graduate studies, academia, and industry, and equip you with strategies and tools to explore your unique career aspirations. You will leave this event with tailored resources to dive deeper into the specific career pathways that interest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58140-90D1-9A4B-ADCE-31FCD71CFB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542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CA"/>
              <a:t>Visit websites</a:t>
            </a:r>
            <a:endParaRPr lang="en-US"/>
          </a:p>
          <a:p>
            <a:pPr marL="171450" indent="-171450">
              <a:buFont typeface="Symbol"/>
              <a:buChar char="•"/>
            </a:pPr>
            <a:r>
              <a:rPr lang="en-CA"/>
              <a:t>Contact me</a:t>
            </a:r>
            <a:endParaRPr lang="en-US"/>
          </a:p>
          <a:p>
            <a:pPr marL="171450" indent="-171450">
              <a:buFont typeface="Symbol"/>
              <a:buChar char="•"/>
            </a:pPr>
            <a:r>
              <a:rPr lang="en-CA">
                <a:cs typeface="Calibri"/>
              </a:rPr>
              <a:t>Scan QR code</a:t>
            </a:r>
            <a:endParaRPr lang="en-CA"/>
          </a:p>
          <a:p>
            <a:r>
              <a:rPr lang="en-CA"/>
              <a:t>uoft.me/</a:t>
            </a:r>
            <a:r>
              <a:rPr lang="en-CA" err="1"/>
              <a:t>optionsprogram</a:t>
            </a:r>
            <a:endParaRPr lang="en-US" err="1"/>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B937B-A209-5A4F-9B6C-4F19871035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534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MASc</a:t>
            </a:r>
            <a:r>
              <a:rPr lang="en-US" dirty="0"/>
              <a:t> Step-by-Step.</a:t>
            </a:r>
            <a:r>
              <a:rPr lang="en-US" baseline="0" dirty="0"/>
              <a:t>  Add screenshot of checklist.</a:t>
            </a:r>
            <a:endParaRPr lang="en-CA" dirty="0"/>
          </a:p>
        </p:txBody>
      </p:sp>
      <p:sp>
        <p:nvSpPr>
          <p:cNvPr id="4" name="Slide Number Placeholder 3"/>
          <p:cNvSpPr>
            <a:spLocks noGrp="1"/>
          </p:cNvSpPr>
          <p:nvPr>
            <p:ph type="sldNum" sz="quarter" idx="10"/>
          </p:nvPr>
        </p:nvSpPr>
        <p:spPr/>
        <p:txBody>
          <a:bodyPr/>
          <a:lstStyle/>
          <a:p>
            <a:fld id="{B14CEB77-2A38-7E41-920A-71D3AFE613D0}" type="slidenum">
              <a:rPr lang="en-US" smtClean="0"/>
              <a:t>10</a:t>
            </a:fld>
            <a:endParaRPr lang="en-US"/>
          </a:p>
        </p:txBody>
      </p:sp>
    </p:spTree>
    <p:extLst>
      <p:ext uri="{BB962C8B-B14F-4D97-AF65-F5344CB8AC3E}">
        <p14:creationId xmlns:p14="http://schemas.microsoft.com/office/powerpoint/2010/main" val="2740710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U of T Engineering, we also have the Institute for Studies in Transdisciplinary Engineering Education and Practice, also known as “ISTEP for short”. ISTEP offers innovative academic programming and research to create a vibrant and engaging learning experience for students across the Faculty.</a:t>
            </a:r>
            <a:endParaRPr lang="en-US">
              <a:cs typeface="Calibri"/>
            </a:endParaRPr>
          </a:p>
          <a:p>
            <a:endParaRPr lang="en-US"/>
          </a:p>
          <a:p>
            <a:r>
              <a:rPr lang="en-US"/>
              <a:t>ISTEP has experts who focus on skills you need to be successful in your engineering education and future career: how to work in teams, how to write and present effectively, how engineering interfaces with business and society, and how to support your lifelong learning journey.</a:t>
            </a:r>
            <a:endParaRPr lang="en-US">
              <a:cs typeface="Calibri"/>
            </a:endParaRPr>
          </a:p>
          <a:p>
            <a:endParaRPr lang="en-US"/>
          </a:p>
          <a:p>
            <a:r>
              <a:rPr lang="en-US"/>
              <a:t>Our department is composed of multiple units that offer thematic programming and courses.  This includes units that you may already be familiar with or will be soon introduced to – the Engineering Communication Program (ECP) and Troost </a:t>
            </a:r>
            <a:r>
              <a:rPr lang="en-US" err="1"/>
              <a:t>ILead</a:t>
            </a:r>
            <a:r>
              <a:rPr lang="en-US"/>
              <a:t>.</a:t>
            </a:r>
            <a:endParaRPr lang="en-US">
              <a:cs typeface="Calibri"/>
            </a:endParaRPr>
          </a:p>
          <a:p>
            <a:endParaRPr lang="en-US"/>
          </a:p>
          <a:p>
            <a:pPr>
              <a:buFont typeface="Arial"/>
            </a:pPr>
            <a:r>
              <a:rPr lang="en-US"/>
              <a:t>Both of these units are here to catalyze personal development, interpersonal development and professional development.</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B937B-A209-5A4F-9B6C-4F19871035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729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ISTEP offers:</a:t>
            </a:r>
          </a:p>
          <a:p>
            <a:pPr marL="285750" lvl="1" indent="-285750">
              <a:buFont typeface="Arial"/>
              <a:buChar char="•"/>
            </a:pPr>
            <a:r>
              <a:rPr lang="en-US"/>
              <a:t>The graduate TEP courses that count towards the ELITE Emphasis.  Some of our more popular courses include “The Happy Engineer”, “Engineering Presentations”, and “Leadership and Leading in Groups and Organizations”;</a:t>
            </a:r>
            <a:endParaRPr lang="en-US">
              <a:cs typeface="Calibri"/>
            </a:endParaRPr>
          </a:p>
          <a:p>
            <a:pPr marL="285750" lvl="1" indent="-285750">
              <a:buFont typeface="Arial"/>
              <a:buChar char="•"/>
            </a:pPr>
            <a:r>
              <a:rPr lang="en-US"/>
              <a:t>In addition, we offer a range of co-curricular programming and support services such as the Graduate Communication Initiative; a fellowship program for club leaders; and </a:t>
            </a:r>
            <a:r>
              <a:rPr lang="en-US" err="1"/>
              <a:t>ILead</a:t>
            </a:r>
            <a:r>
              <a:rPr lang="en-US"/>
              <a:t>: Grad.</a:t>
            </a:r>
            <a:endParaRPr lang="en-US">
              <a:cs typeface="Calibri"/>
            </a:endParaRPr>
          </a:p>
          <a:p>
            <a:pPr marL="285750" indent="-285750">
              <a:buFont typeface="Arial"/>
              <a:buChar char="•"/>
            </a:pPr>
            <a:r>
              <a:rPr lang="en-US"/>
              <a:t>For more details on this and other upcoming events and programs, scan the QR code to sign up for our newsletter, visit uoft.me/</a:t>
            </a:r>
            <a:r>
              <a:rPr lang="en-US" err="1"/>
              <a:t>ileadstudents</a:t>
            </a:r>
            <a:r>
              <a:rPr lang="en-US"/>
              <a:t>, check out our event calendar on our website, sign up for our e-newsletter, or follow us on </a:t>
            </a:r>
            <a:r>
              <a:rPr lang="en-US">
                <a:cs typeface="+mn-lt"/>
              </a:rPr>
              <a:t/>
            </a:r>
            <a:br>
              <a:rPr lang="en-US">
                <a:cs typeface="+mn-lt"/>
              </a:rPr>
            </a:br>
            <a:r>
              <a:rPr lang="en-US"/>
              <a:t>Instagram.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B937B-A209-5A4F-9B6C-4F19871035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676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a:t>
            </a:r>
            <a:r>
              <a:rPr lang="en-US" baseline="0" dirty="0"/>
              <a:t> to Congratulations. Next steps – clear conditions, </a:t>
            </a:r>
            <a:r>
              <a:rPr lang="en-US" baseline="0" dirty="0" err="1"/>
              <a:t>TCard</a:t>
            </a:r>
            <a:r>
              <a:rPr lang="en-US" baseline="0" dirty="0"/>
              <a:t> etc.</a:t>
            </a:r>
            <a:endParaRPr lang="en-CA" dirty="0"/>
          </a:p>
        </p:txBody>
      </p:sp>
      <p:sp>
        <p:nvSpPr>
          <p:cNvPr id="4" name="Slide Number Placeholder 3"/>
          <p:cNvSpPr>
            <a:spLocks noGrp="1"/>
          </p:cNvSpPr>
          <p:nvPr>
            <p:ph type="sldNum" sz="quarter" idx="10"/>
          </p:nvPr>
        </p:nvSpPr>
        <p:spPr/>
        <p:txBody>
          <a:bodyPr/>
          <a:lstStyle/>
          <a:p>
            <a:fld id="{B14CEB77-2A38-7E41-920A-71D3AFE613D0}" type="slidenum">
              <a:rPr lang="en-US" smtClean="0"/>
              <a:t>11</a:t>
            </a:fld>
            <a:endParaRPr lang="en-US"/>
          </a:p>
        </p:txBody>
      </p:sp>
    </p:spTree>
    <p:extLst>
      <p:ext uri="{BB962C8B-B14F-4D97-AF65-F5344CB8AC3E}">
        <p14:creationId xmlns:p14="http://schemas.microsoft.com/office/powerpoint/2010/main" val="2746658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PhD</a:t>
            </a:r>
            <a:r>
              <a:rPr lang="en-US" baseline="0" dirty="0"/>
              <a:t> Program Path. Add image, add checklist etc. Highlight the PhD programs in flex-time/direct entry etc. One slide per program.</a:t>
            </a:r>
            <a:endParaRPr lang="en-CA" dirty="0"/>
          </a:p>
        </p:txBody>
      </p:sp>
      <p:sp>
        <p:nvSpPr>
          <p:cNvPr id="4" name="Slide Number Placeholder 3"/>
          <p:cNvSpPr>
            <a:spLocks noGrp="1"/>
          </p:cNvSpPr>
          <p:nvPr>
            <p:ph type="sldNum" sz="quarter" idx="10"/>
          </p:nvPr>
        </p:nvSpPr>
        <p:spPr/>
        <p:txBody>
          <a:bodyPr/>
          <a:lstStyle/>
          <a:p>
            <a:fld id="{B14CEB77-2A38-7E41-920A-71D3AFE613D0}" type="slidenum">
              <a:rPr lang="en-US" smtClean="0"/>
              <a:t>15</a:t>
            </a:fld>
            <a:endParaRPr lang="en-US"/>
          </a:p>
        </p:txBody>
      </p:sp>
    </p:spTree>
    <p:extLst>
      <p:ext uri="{BB962C8B-B14F-4D97-AF65-F5344CB8AC3E}">
        <p14:creationId xmlns:p14="http://schemas.microsoft.com/office/powerpoint/2010/main" val="4127359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PhD</a:t>
            </a:r>
            <a:r>
              <a:rPr lang="en-US" baseline="0" dirty="0"/>
              <a:t> Program Path. Add image, add checklist etc. Highlight the PhD programs in flex-time/direct entry etc. One slide per program.</a:t>
            </a:r>
            <a:endParaRPr lang="en-CA" dirty="0"/>
          </a:p>
        </p:txBody>
      </p:sp>
      <p:sp>
        <p:nvSpPr>
          <p:cNvPr id="4" name="Slide Number Placeholder 3"/>
          <p:cNvSpPr>
            <a:spLocks noGrp="1"/>
          </p:cNvSpPr>
          <p:nvPr>
            <p:ph type="sldNum" sz="quarter" idx="10"/>
          </p:nvPr>
        </p:nvSpPr>
        <p:spPr/>
        <p:txBody>
          <a:bodyPr/>
          <a:lstStyle/>
          <a:p>
            <a:fld id="{B14CEB77-2A38-7E41-920A-71D3AFE613D0}" type="slidenum">
              <a:rPr lang="en-US" smtClean="0"/>
              <a:t>18</a:t>
            </a:fld>
            <a:endParaRPr lang="en-US"/>
          </a:p>
        </p:txBody>
      </p:sp>
    </p:spTree>
    <p:extLst>
      <p:ext uri="{BB962C8B-B14F-4D97-AF65-F5344CB8AC3E}">
        <p14:creationId xmlns:p14="http://schemas.microsoft.com/office/powerpoint/2010/main" val="1501973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14CEB77-2A38-7E41-920A-71D3AFE613D0}" type="slidenum">
              <a:rPr lang="en-US" smtClean="0"/>
              <a:t>25</a:t>
            </a:fld>
            <a:endParaRPr lang="en-US"/>
          </a:p>
        </p:txBody>
      </p:sp>
    </p:spTree>
    <p:extLst>
      <p:ext uri="{BB962C8B-B14F-4D97-AF65-F5344CB8AC3E}">
        <p14:creationId xmlns:p14="http://schemas.microsoft.com/office/powerpoint/2010/main" val="14949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14CEB77-2A38-7E41-920A-71D3AFE613D0}" type="slidenum">
              <a:rPr lang="en-US" smtClean="0"/>
              <a:t>27</a:t>
            </a:fld>
            <a:endParaRPr lang="en-US"/>
          </a:p>
        </p:txBody>
      </p:sp>
    </p:spTree>
    <p:extLst>
      <p:ext uri="{BB962C8B-B14F-4D97-AF65-F5344CB8AC3E}">
        <p14:creationId xmlns:p14="http://schemas.microsoft.com/office/powerpoint/2010/main" val="3793512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14CEB77-2A38-7E41-920A-71D3AFE613D0}" type="slidenum">
              <a:rPr lang="en-US" smtClean="0"/>
              <a:t>29</a:t>
            </a:fld>
            <a:endParaRPr lang="en-US"/>
          </a:p>
        </p:txBody>
      </p:sp>
    </p:spTree>
    <p:extLst>
      <p:ext uri="{BB962C8B-B14F-4D97-AF65-F5344CB8AC3E}">
        <p14:creationId xmlns:p14="http://schemas.microsoft.com/office/powerpoint/2010/main" val="1790845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1.tif"/><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7.xml"/><Relationship Id="rId6" Type="http://schemas.openxmlformats.org/officeDocument/2006/relationships/image" Target="../media/image2.svg"/><Relationship Id="rId5" Type="http://schemas.openxmlformats.org/officeDocument/2006/relationships/image" Target="../media/image9.png"/><Relationship Id="rId4" Type="http://schemas.openxmlformats.org/officeDocument/2006/relationships/image" Target="../media/image4.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154EC5D-1A69-F338-96F2-A22B46F189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206" y="219842"/>
            <a:ext cx="6275811" cy="1889640"/>
          </a:xfrm>
          <a:prstGeom prst="rect">
            <a:avLst/>
          </a:prstGeom>
        </p:spPr>
      </p:pic>
      <p:sp>
        <p:nvSpPr>
          <p:cNvPr id="6" name="Text Placeholder 2"/>
          <p:cNvSpPr>
            <a:spLocks noGrp="1"/>
          </p:cNvSpPr>
          <p:nvPr>
            <p:ph type="body" idx="1"/>
          </p:nvPr>
        </p:nvSpPr>
        <p:spPr>
          <a:xfrm>
            <a:off x="610307" y="4869160"/>
            <a:ext cx="9806173" cy="1224938"/>
          </a:xfrm>
          <a:ln>
            <a:noFill/>
          </a:ln>
        </p:spPr>
        <p:txBody>
          <a:bodyPr anchor="t"/>
          <a:lstStyle>
            <a:lvl1pPr marL="0" indent="0">
              <a:buNone/>
              <a:defRPr sz="2000">
                <a:solidFill>
                  <a:schemeClr val="bg1">
                    <a:lumMod val="65000"/>
                  </a:schemeClr>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7" name="Text Placeholder 2"/>
          <p:cNvSpPr>
            <a:spLocks noGrp="1"/>
          </p:cNvSpPr>
          <p:nvPr>
            <p:ph type="body" idx="10" hasCustomPrompt="1"/>
          </p:nvPr>
        </p:nvSpPr>
        <p:spPr>
          <a:xfrm>
            <a:off x="610307" y="2399520"/>
            <a:ext cx="9806173" cy="1965584"/>
          </a:xfrm>
          <a:ln>
            <a:noFill/>
          </a:ln>
        </p:spPr>
        <p:txBody>
          <a:bodyPr anchor="t">
            <a:normAutofit/>
          </a:bodyPr>
          <a:lstStyle>
            <a:lvl1pPr marL="0" indent="0">
              <a:buNone/>
              <a:defRPr sz="4000" b="1">
                <a:solidFill>
                  <a:srgbClr val="25355A"/>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a:t>
            </a:r>
            <a:br>
              <a:rPr lang="en-CA" dirty="0"/>
            </a:br>
            <a:r>
              <a:rPr lang="en-CA" dirty="0"/>
              <a:t>MASTER TEXT STYLES</a:t>
            </a:r>
          </a:p>
        </p:txBody>
      </p:sp>
    </p:spTree>
    <p:extLst>
      <p:ext uri="{BB962C8B-B14F-4D97-AF65-F5344CB8AC3E}">
        <p14:creationId xmlns:p14="http://schemas.microsoft.com/office/powerpoint/2010/main" val="3009151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22"/>
          </p:nvPr>
        </p:nvSpPr>
        <p:spPr>
          <a:xfrm>
            <a:off x="8140701" y="2205040"/>
            <a:ext cx="3441700" cy="3456680"/>
          </a:xfrm>
        </p:spPr>
        <p:txBody>
          <a:bodyPr anchor="ctr">
            <a:normAutofit/>
          </a:bodyPr>
          <a:lstStyle>
            <a:lvl1pPr>
              <a:defRPr sz="2000"/>
            </a:lvl1pPr>
          </a:lstStyle>
          <a:p>
            <a:endParaRPr lang="en-US"/>
          </a:p>
        </p:txBody>
      </p:sp>
      <p:sp>
        <p:nvSpPr>
          <p:cNvPr id="9" name="Picture Placeholder 8"/>
          <p:cNvSpPr>
            <a:spLocks noGrp="1"/>
          </p:cNvSpPr>
          <p:nvPr>
            <p:ph type="pic" sz="quarter" idx="23"/>
          </p:nvPr>
        </p:nvSpPr>
        <p:spPr>
          <a:xfrm>
            <a:off x="8140701" y="0"/>
            <a:ext cx="3441700" cy="1989138"/>
          </a:xfrm>
        </p:spPr>
        <p:txBody>
          <a:bodyPr anchor="ctr">
            <a:normAutofit/>
          </a:bodyPr>
          <a:lstStyle>
            <a:lvl1pPr>
              <a:defRPr sz="2000"/>
            </a:lvl1pPr>
          </a:lstStyle>
          <a:p>
            <a:endParaRPr lang="en-US"/>
          </a:p>
        </p:txBody>
      </p:sp>
      <p:sp>
        <p:nvSpPr>
          <p:cNvPr id="5" name="Picture Placeholder 4"/>
          <p:cNvSpPr>
            <a:spLocks noGrp="1"/>
          </p:cNvSpPr>
          <p:nvPr>
            <p:ph type="pic" sz="quarter" idx="24"/>
          </p:nvPr>
        </p:nvSpPr>
        <p:spPr>
          <a:xfrm>
            <a:off x="4351449" y="0"/>
            <a:ext cx="3459052" cy="3213100"/>
          </a:xfrm>
        </p:spPr>
        <p:txBody>
          <a:bodyPr anchor="ctr">
            <a:normAutofit/>
          </a:bodyPr>
          <a:lstStyle>
            <a:lvl1pPr>
              <a:defRPr sz="2000"/>
            </a:lvl1pPr>
          </a:lstStyle>
          <a:p>
            <a:endParaRPr lang="en-US"/>
          </a:p>
        </p:txBody>
      </p:sp>
      <p:sp>
        <p:nvSpPr>
          <p:cNvPr id="8" name="Picture Placeholder 7"/>
          <p:cNvSpPr>
            <a:spLocks noGrp="1"/>
          </p:cNvSpPr>
          <p:nvPr>
            <p:ph type="pic" sz="quarter" idx="25"/>
          </p:nvPr>
        </p:nvSpPr>
        <p:spPr>
          <a:xfrm>
            <a:off x="4351868" y="3429002"/>
            <a:ext cx="3458633" cy="2232718"/>
          </a:xfrm>
        </p:spPr>
        <p:txBody>
          <a:bodyPr anchor="ctr">
            <a:normAutofit/>
          </a:bodyPr>
          <a:lstStyle>
            <a:lvl1pPr>
              <a:defRPr sz="2000"/>
            </a:lvl1pPr>
          </a:lstStyle>
          <a:p>
            <a:endParaRPr lang="en-US"/>
          </a:p>
        </p:txBody>
      </p:sp>
      <p:sp>
        <p:nvSpPr>
          <p:cNvPr id="12" name="Picture Placeholder 11"/>
          <p:cNvSpPr>
            <a:spLocks noGrp="1"/>
          </p:cNvSpPr>
          <p:nvPr>
            <p:ph type="pic" sz="quarter" idx="26"/>
          </p:nvPr>
        </p:nvSpPr>
        <p:spPr>
          <a:xfrm>
            <a:off x="623391" y="3918852"/>
            <a:ext cx="3398276" cy="1742867"/>
          </a:xfrm>
        </p:spPr>
        <p:txBody>
          <a:bodyPr anchor="ctr">
            <a:normAutofit/>
          </a:bodyPr>
          <a:lstStyle>
            <a:lvl1pPr>
              <a:defRPr sz="2000"/>
            </a:lvl1pPr>
          </a:lstStyle>
          <a:p>
            <a:endParaRPr lang="en-US"/>
          </a:p>
        </p:txBody>
      </p:sp>
      <p:sp>
        <p:nvSpPr>
          <p:cNvPr id="16" name="Picture Placeholder 15"/>
          <p:cNvSpPr>
            <a:spLocks noGrp="1"/>
          </p:cNvSpPr>
          <p:nvPr>
            <p:ph type="pic" sz="quarter" idx="27"/>
          </p:nvPr>
        </p:nvSpPr>
        <p:spPr>
          <a:xfrm>
            <a:off x="623391" y="0"/>
            <a:ext cx="3397857" cy="3703300"/>
          </a:xfrm>
        </p:spPr>
        <p:txBody>
          <a:bodyPr anchor="ctr">
            <a:normAutofit/>
          </a:bodyPr>
          <a:lstStyle>
            <a:lvl1pPr>
              <a:defRPr sz="2000"/>
            </a:lvl1pPr>
          </a:lstStyle>
          <a:p>
            <a:endParaRPr lang="en-US"/>
          </a:p>
        </p:txBody>
      </p:sp>
      <p:sp>
        <p:nvSpPr>
          <p:cNvPr id="14"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5" name="Straight Connector 14"/>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1"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2974371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ntro - Boundless blue">
    <p:bg>
      <p:bgPr>
        <a:gradFill>
          <a:gsLst>
            <a:gs pos="0">
              <a:srgbClr val="25355A"/>
            </a:gs>
            <a:gs pos="100000">
              <a:srgbClr val="007FA3"/>
            </a:gs>
          </a:gsLst>
          <a:lin ang="16200000" scaled="0"/>
        </a:gradFill>
        <a:effectLst/>
      </p:bgPr>
    </p:bg>
    <p:spTree>
      <p:nvGrpSpPr>
        <p:cNvPr id="1" name=""/>
        <p:cNvGrpSpPr/>
        <p:nvPr/>
      </p:nvGrpSpPr>
      <p:grpSpPr>
        <a:xfrm>
          <a:off x="0" y="0"/>
          <a:ext cx="0" cy="0"/>
          <a:chOff x="0" y="0"/>
          <a:chExt cx="0" cy="0"/>
        </a:xfrm>
      </p:grpSpPr>
      <p:sp>
        <p:nvSpPr>
          <p:cNvPr id="13" name="Picture Placeholder 6"/>
          <p:cNvSpPr>
            <a:spLocks noGrp="1"/>
          </p:cNvSpPr>
          <p:nvPr>
            <p:ph type="pic" sz="quarter" idx="22"/>
          </p:nvPr>
        </p:nvSpPr>
        <p:spPr>
          <a:xfrm>
            <a:off x="8140701" y="2205040"/>
            <a:ext cx="3441700" cy="3456680"/>
          </a:xfrm>
        </p:spPr>
        <p:txBody>
          <a:bodyPr anchor="ctr">
            <a:normAutofit/>
          </a:bodyPr>
          <a:lstStyle>
            <a:lvl1pPr>
              <a:defRPr sz="2000"/>
            </a:lvl1pPr>
          </a:lstStyle>
          <a:p>
            <a:endParaRPr lang="en-US"/>
          </a:p>
        </p:txBody>
      </p:sp>
      <p:sp>
        <p:nvSpPr>
          <p:cNvPr id="15" name="Picture Placeholder 8"/>
          <p:cNvSpPr>
            <a:spLocks noGrp="1"/>
          </p:cNvSpPr>
          <p:nvPr>
            <p:ph type="pic" sz="quarter" idx="23"/>
          </p:nvPr>
        </p:nvSpPr>
        <p:spPr>
          <a:xfrm>
            <a:off x="8140701" y="0"/>
            <a:ext cx="3441700" cy="1989138"/>
          </a:xfrm>
        </p:spPr>
        <p:txBody>
          <a:bodyPr anchor="ctr">
            <a:normAutofit/>
          </a:bodyPr>
          <a:lstStyle>
            <a:lvl1pPr>
              <a:defRPr sz="2000"/>
            </a:lvl1pPr>
          </a:lstStyle>
          <a:p>
            <a:endParaRPr lang="en-US"/>
          </a:p>
        </p:txBody>
      </p:sp>
      <p:sp>
        <p:nvSpPr>
          <p:cNvPr id="16" name="Picture Placeholder 4"/>
          <p:cNvSpPr>
            <a:spLocks noGrp="1"/>
          </p:cNvSpPr>
          <p:nvPr>
            <p:ph type="pic" sz="quarter" idx="24"/>
          </p:nvPr>
        </p:nvSpPr>
        <p:spPr>
          <a:xfrm>
            <a:off x="4351449" y="0"/>
            <a:ext cx="3459052" cy="3213100"/>
          </a:xfrm>
        </p:spPr>
        <p:txBody>
          <a:bodyPr anchor="ctr">
            <a:normAutofit/>
          </a:bodyPr>
          <a:lstStyle>
            <a:lvl1pPr>
              <a:defRPr sz="2000"/>
            </a:lvl1pPr>
          </a:lstStyle>
          <a:p>
            <a:endParaRPr lang="en-US"/>
          </a:p>
        </p:txBody>
      </p:sp>
      <p:sp>
        <p:nvSpPr>
          <p:cNvPr id="17" name="Picture Placeholder 7"/>
          <p:cNvSpPr>
            <a:spLocks noGrp="1"/>
          </p:cNvSpPr>
          <p:nvPr>
            <p:ph type="pic" sz="quarter" idx="25"/>
          </p:nvPr>
        </p:nvSpPr>
        <p:spPr>
          <a:xfrm>
            <a:off x="4351868" y="3429002"/>
            <a:ext cx="3458633" cy="2232718"/>
          </a:xfrm>
        </p:spPr>
        <p:txBody>
          <a:bodyPr anchor="ctr">
            <a:normAutofit/>
          </a:bodyPr>
          <a:lstStyle>
            <a:lvl1pPr>
              <a:defRPr sz="2000"/>
            </a:lvl1pPr>
          </a:lstStyle>
          <a:p>
            <a:endParaRPr lang="en-US"/>
          </a:p>
        </p:txBody>
      </p:sp>
      <p:sp>
        <p:nvSpPr>
          <p:cNvPr id="18" name="Picture Placeholder 11"/>
          <p:cNvSpPr>
            <a:spLocks noGrp="1"/>
          </p:cNvSpPr>
          <p:nvPr>
            <p:ph type="pic" sz="quarter" idx="26"/>
          </p:nvPr>
        </p:nvSpPr>
        <p:spPr>
          <a:xfrm>
            <a:off x="623391" y="3918852"/>
            <a:ext cx="3398276" cy="1742867"/>
          </a:xfrm>
        </p:spPr>
        <p:txBody>
          <a:bodyPr anchor="ctr">
            <a:normAutofit/>
          </a:bodyPr>
          <a:lstStyle>
            <a:lvl1pPr>
              <a:defRPr sz="2000"/>
            </a:lvl1pPr>
          </a:lstStyle>
          <a:p>
            <a:endParaRPr lang="en-US"/>
          </a:p>
        </p:txBody>
      </p:sp>
      <p:sp>
        <p:nvSpPr>
          <p:cNvPr id="19" name="Picture Placeholder 15"/>
          <p:cNvSpPr>
            <a:spLocks noGrp="1"/>
          </p:cNvSpPr>
          <p:nvPr>
            <p:ph type="pic" sz="quarter" idx="27"/>
          </p:nvPr>
        </p:nvSpPr>
        <p:spPr>
          <a:xfrm>
            <a:off x="623391" y="0"/>
            <a:ext cx="3397857" cy="3703300"/>
          </a:xfrm>
        </p:spPr>
        <p:txBody>
          <a:bodyPr anchor="ctr">
            <a:normAutofit/>
          </a:bodyPr>
          <a:lstStyle>
            <a:lvl1pPr>
              <a:defRPr sz="2000"/>
            </a:lvl1pPr>
          </a:lstStyle>
          <a:p>
            <a:endParaRPr lang="en-US"/>
          </a:p>
        </p:txBody>
      </p:sp>
      <p:sp>
        <p:nvSpPr>
          <p:cNvPr id="21" name="Footer Placeholder 5"/>
          <p:cNvSpPr>
            <a:spLocks noGrp="1"/>
          </p:cNvSpPr>
          <p:nvPr>
            <p:ph type="ftr" sz="quarter" idx="11"/>
          </p:nvPr>
        </p:nvSpPr>
        <p:spPr>
          <a:xfrm>
            <a:off x="9944339" y="5992336"/>
            <a:ext cx="1638061" cy="648221"/>
          </a:xfrm>
          <a:prstGeom prst="rect">
            <a:avLst/>
          </a:prstGeom>
        </p:spPr>
        <p:txBody>
          <a:bodyPr/>
          <a:lstStyle>
            <a:lvl1pPr algn="r">
              <a:defRPr sz="1000">
                <a:solidFill>
                  <a:schemeClr val="bg1"/>
                </a:solidFill>
                <a:latin typeface="Helvetica"/>
                <a:cs typeface="Helvetica"/>
              </a:defRPr>
            </a:lvl1pPr>
          </a:lstStyle>
          <a:p>
            <a:endParaRPr lang="en-US" dirty="0"/>
          </a:p>
        </p:txBody>
      </p:sp>
      <p:cxnSp>
        <p:nvCxnSpPr>
          <p:cNvPr id="22" name="Straight Connector 21"/>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A6F03607-3B73-2FCF-290E-C270A0A4F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68" y="5882045"/>
            <a:ext cx="2878450" cy="868801"/>
          </a:xfrm>
          <a:prstGeom prst="rect">
            <a:avLst/>
          </a:prstGeom>
        </p:spPr>
      </p:pic>
    </p:spTree>
    <p:extLst>
      <p:ext uri="{BB962C8B-B14F-4D97-AF65-F5344CB8AC3E}">
        <p14:creationId xmlns:p14="http://schemas.microsoft.com/office/powerpoint/2010/main" val="630750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066130"/>
          </a:xfrm>
        </p:spPr>
        <p:txBody>
          <a:bodyPr>
            <a:normAutofit/>
          </a:bodyPr>
          <a:lstStyle>
            <a:lvl1pPr algn="l">
              <a:defRPr sz="3500" b="1" i="0">
                <a:solidFill>
                  <a:srgbClr val="25355A"/>
                </a:solidFill>
                <a:latin typeface="Helvetica"/>
                <a:cs typeface="Helvetica"/>
              </a:defRPr>
            </a:lvl1pPr>
          </a:lstStyle>
          <a:p>
            <a:r>
              <a:rPr lang="en-CA" dirty="0"/>
              <a:t>Click to edit Master title style</a:t>
            </a:r>
            <a:endParaRPr lang="en-US" dirty="0"/>
          </a:p>
        </p:txBody>
      </p:sp>
      <p:sp>
        <p:nvSpPr>
          <p:cNvPr id="11" name="Text Placeholder 2"/>
          <p:cNvSpPr>
            <a:spLocks noGrp="1"/>
          </p:cNvSpPr>
          <p:nvPr>
            <p:ph type="body" idx="1"/>
          </p:nvPr>
        </p:nvSpPr>
        <p:spPr>
          <a:xfrm>
            <a:off x="609600" y="1483228"/>
            <a:ext cx="10972800" cy="524699"/>
          </a:xfrm>
        </p:spPr>
        <p:txBody>
          <a:bodyPr anchor="t">
            <a:normAutofit/>
          </a:bodyPr>
          <a:lstStyle>
            <a:lvl1pPr marL="0" indent="0">
              <a:buNone/>
              <a:defRPr sz="23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12" name="Content Placeholder 3"/>
          <p:cNvSpPr>
            <a:spLocks noGrp="1"/>
          </p:cNvSpPr>
          <p:nvPr>
            <p:ph sz="half" idx="2"/>
          </p:nvPr>
        </p:nvSpPr>
        <p:spPr>
          <a:xfrm>
            <a:off x="610306" y="2174875"/>
            <a:ext cx="5386917" cy="3453507"/>
          </a:xfrm>
        </p:spPr>
        <p:txBody>
          <a:bodyPr/>
          <a:lstStyle>
            <a:lvl1pPr>
              <a:buClr>
                <a:srgbClr val="007FA3"/>
              </a:buClr>
              <a:buSzPct val="80000"/>
              <a:defRPr sz="23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4" name="Content Placeholder 3"/>
          <p:cNvSpPr>
            <a:spLocks noGrp="1"/>
          </p:cNvSpPr>
          <p:nvPr>
            <p:ph sz="half" idx="13"/>
          </p:nvPr>
        </p:nvSpPr>
        <p:spPr>
          <a:xfrm>
            <a:off x="6195483" y="2174875"/>
            <a:ext cx="5386917" cy="3453507"/>
          </a:xfrm>
        </p:spPr>
        <p:txBody>
          <a:bodyPr/>
          <a:lstStyle>
            <a:lvl1pPr>
              <a:buClr>
                <a:srgbClr val="007FA3"/>
              </a:buClr>
              <a:buSzPct val="80000"/>
              <a:defRPr sz="23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3"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5" name="Straight Connector 14"/>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9"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314643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636912"/>
            <a:ext cx="10972800" cy="1224136"/>
          </a:xfrm>
        </p:spPr>
        <p:txBody>
          <a:bodyPr anchor="b">
            <a:normAutofit/>
          </a:bodyPr>
          <a:lstStyle>
            <a:lvl1pPr algn="ctr">
              <a:defRPr sz="6000">
                <a:solidFill>
                  <a:srgbClr val="25355A"/>
                </a:solidFill>
              </a:defRPr>
            </a:lvl1pPr>
          </a:lstStyle>
          <a:p>
            <a:r>
              <a:rPr lang="en-CA" dirty="0"/>
              <a:t>Thank you.</a:t>
            </a:r>
            <a:endParaRPr lang="en-US" dirty="0"/>
          </a:p>
        </p:txBody>
      </p:sp>
      <p:sp>
        <p:nvSpPr>
          <p:cNvPr id="4" name="Content Placeholder 3"/>
          <p:cNvSpPr>
            <a:spLocks noGrp="1"/>
          </p:cNvSpPr>
          <p:nvPr>
            <p:ph sz="quarter" idx="13" hasCustomPrompt="1"/>
          </p:nvPr>
        </p:nvSpPr>
        <p:spPr>
          <a:xfrm>
            <a:off x="609600" y="4149080"/>
            <a:ext cx="10972800" cy="1296144"/>
          </a:xfrm>
        </p:spPr>
        <p:txBody>
          <a:bodyPr/>
          <a:lstStyle>
            <a:lvl1pPr marL="0" indent="0" algn="ctr">
              <a:buNone/>
              <a:defRPr b="1" baseline="0">
                <a:solidFill>
                  <a:srgbClr val="007FA3"/>
                </a:solidFill>
              </a:defRPr>
            </a:lvl1pPr>
          </a:lstStyle>
          <a:p>
            <a:pPr lvl="0"/>
            <a:r>
              <a:rPr lang="en-US" dirty="0"/>
              <a:t>Click to edit contact info</a:t>
            </a:r>
          </a:p>
        </p:txBody>
      </p:sp>
    </p:spTree>
    <p:extLst>
      <p:ext uri="{BB962C8B-B14F-4D97-AF65-F5344CB8AC3E}">
        <p14:creationId xmlns:p14="http://schemas.microsoft.com/office/powerpoint/2010/main" val="54459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re-Presentation Slide (A)">
  <p:cSld name="Pre-Presentation Slide (A)">
    <p:bg>
      <p:bgPr>
        <a:solidFill>
          <a:srgbClr val="091332"/>
        </a:solidFill>
        <a:effectLst/>
      </p:bgPr>
    </p:bg>
    <p:spTree>
      <p:nvGrpSpPr>
        <p:cNvPr id="1" name="Shape 12"/>
        <p:cNvGrpSpPr/>
        <p:nvPr/>
      </p:nvGrpSpPr>
      <p:grpSpPr>
        <a:xfrm>
          <a:off x="0" y="0"/>
          <a:ext cx="0" cy="0"/>
          <a:chOff x="0" y="0"/>
          <a:chExt cx="0" cy="0"/>
        </a:xfrm>
      </p:grpSpPr>
      <p:pic>
        <p:nvPicPr>
          <p:cNvPr id="13" name="Google Shape;13;p18" descr="U of T Engineering Text Treatment Stacked.ai"/>
          <p:cNvPicPr preferRelativeResize="0"/>
          <p:nvPr/>
        </p:nvPicPr>
        <p:blipFill rotWithShape="1">
          <a:blip r:embed="rId2">
            <a:alphaModFix/>
          </a:blip>
          <a:srcRect/>
          <a:stretch/>
        </p:blipFill>
        <p:spPr>
          <a:xfrm>
            <a:off x="425649" y="2571750"/>
            <a:ext cx="9685734" cy="1714500"/>
          </a:xfrm>
          <a:prstGeom prst="rect">
            <a:avLst/>
          </a:prstGeom>
          <a:noFill/>
          <a:ln>
            <a:noFill/>
          </a:ln>
        </p:spPr>
      </p:pic>
    </p:spTree>
    <p:extLst>
      <p:ext uri="{BB962C8B-B14F-4D97-AF65-F5344CB8AC3E}">
        <p14:creationId xmlns:p14="http://schemas.microsoft.com/office/powerpoint/2010/main" val="392396346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9B4575-F353-4F9D-8D3D-3AFFA38F3EFA}"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1894737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649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321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3690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4202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UofT blue">
    <p:bg>
      <p:bgPr>
        <a:solidFill>
          <a:srgbClr val="25355A"/>
        </a:solidFill>
        <a:effectLst/>
      </p:bgPr>
    </p:bg>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610307" y="4869160"/>
            <a:ext cx="9806173" cy="1224938"/>
          </a:xfrm>
          <a:ln>
            <a:solidFill>
              <a:srgbClr val="25355A"/>
            </a:solidFill>
          </a:ln>
        </p:spPr>
        <p:txBody>
          <a:bodyPr anchor="t"/>
          <a:lstStyle>
            <a:lvl1pPr marL="0" indent="0">
              <a:buNone/>
              <a:defRPr sz="2000">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12" name="Text Placeholder 2"/>
          <p:cNvSpPr>
            <a:spLocks noGrp="1"/>
          </p:cNvSpPr>
          <p:nvPr>
            <p:ph type="body" idx="10" hasCustomPrompt="1"/>
          </p:nvPr>
        </p:nvSpPr>
        <p:spPr>
          <a:xfrm>
            <a:off x="610307" y="2399520"/>
            <a:ext cx="9806173" cy="1965584"/>
          </a:xfrm>
          <a:ln>
            <a:solidFill>
              <a:srgbClr val="25355A"/>
            </a:solidFill>
          </a:ln>
        </p:spPr>
        <p:txBody>
          <a:bodyPr anchor="t">
            <a:normAutofit/>
          </a:bodyPr>
          <a:lstStyle>
            <a:lvl1pPr marL="0" indent="0">
              <a:buNone/>
              <a:defRPr sz="4000" b="1">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a:t>
            </a:r>
            <a:br>
              <a:rPr lang="en-CA" dirty="0"/>
            </a:br>
            <a:r>
              <a:rPr lang="en-CA" dirty="0"/>
              <a:t>MASTER TEXT STYLES</a:t>
            </a:r>
          </a:p>
        </p:txBody>
      </p:sp>
      <p:pic>
        <p:nvPicPr>
          <p:cNvPr id="5" name="Graphic 2">
            <a:extLst>
              <a:ext uri="{FF2B5EF4-FFF2-40B4-BE49-F238E27FC236}">
                <a16:creationId xmlns:a16="http://schemas.microsoft.com/office/drawing/2014/main" id="{A6F03607-3B73-2FCF-290E-C270A0A4F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891" y="382216"/>
            <a:ext cx="4939214" cy="1490800"/>
          </a:xfrm>
          <a:prstGeom prst="rect">
            <a:avLst/>
          </a:prstGeom>
        </p:spPr>
      </p:pic>
    </p:spTree>
    <p:extLst>
      <p:ext uri="{BB962C8B-B14F-4D97-AF65-F5344CB8AC3E}">
        <p14:creationId xmlns:p14="http://schemas.microsoft.com/office/powerpoint/2010/main" val="3871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13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7265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4300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4098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4755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669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8836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9B4575-F353-4F9D-8D3D-3AFFA38F3EFA}"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4145579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9B4575-F353-4F9D-8D3D-3AFFA38F3EFA}"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119715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9B4575-F353-4F9D-8D3D-3AFFA38F3EFA}"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2627343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 Boundless blue">
    <p:bg>
      <p:bgPr>
        <a:gradFill>
          <a:gsLst>
            <a:gs pos="0">
              <a:srgbClr val="25355A"/>
            </a:gs>
            <a:gs pos="100000">
              <a:srgbClr val="007FA3"/>
            </a:gs>
          </a:gsLst>
          <a:lin ang="16200000" scaled="0"/>
        </a:grad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610307" y="4869160"/>
            <a:ext cx="10363200" cy="1224938"/>
          </a:xfrm>
          <a:ln>
            <a:solidFill>
              <a:srgbClr val="25355A"/>
            </a:solidFill>
          </a:ln>
        </p:spPr>
        <p:txBody>
          <a:bodyPr anchor="t"/>
          <a:lstStyle>
            <a:lvl1pPr marL="0" indent="0">
              <a:buNone/>
              <a:defRPr sz="2000">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15" name="Text Placeholder 2"/>
          <p:cNvSpPr>
            <a:spLocks noGrp="1"/>
          </p:cNvSpPr>
          <p:nvPr>
            <p:ph type="body" idx="10" hasCustomPrompt="1"/>
          </p:nvPr>
        </p:nvSpPr>
        <p:spPr>
          <a:xfrm>
            <a:off x="610307" y="2399520"/>
            <a:ext cx="9806173" cy="1965584"/>
          </a:xfrm>
          <a:ln>
            <a:solidFill>
              <a:srgbClr val="25355A"/>
            </a:solidFill>
          </a:ln>
        </p:spPr>
        <p:txBody>
          <a:bodyPr anchor="t">
            <a:normAutofit/>
          </a:bodyPr>
          <a:lstStyle>
            <a:lvl1pPr marL="0" indent="0">
              <a:buNone/>
              <a:defRPr sz="4000" b="1">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a:t>
            </a:r>
            <a:br>
              <a:rPr lang="en-CA" dirty="0"/>
            </a:br>
            <a:r>
              <a:rPr lang="en-CA" dirty="0"/>
              <a:t>MASTER TEXT STYLES</a:t>
            </a:r>
          </a:p>
        </p:txBody>
      </p:sp>
      <p:pic>
        <p:nvPicPr>
          <p:cNvPr id="5" name="Graphic 2">
            <a:extLst>
              <a:ext uri="{FF2B5EF4-FFF2-40B4-BE49-F238E27FC236}">
                <a16:creationId xmlns:a16="http://schemas.microsoft.com/office/drawing/2014/main" id="{A6F03607-3B73-2FCF-290E-C270A0A4F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891" y="382216"/>
            <a:ext cx="4939214" cy="1490800"/>
          </a:xfrm>
          <a:prstGeom prst="rect">
            <a:avLst/>
          </a:prstGeom>
        </p:spPr>
      </p:pic>
    </p:spTree>
    <p:extLst>
      <p:ext uri="{BB962C8B-B14F-4D97-AF65-F5344CB8AC3E}">
        <p14:creationId xmlns:p14="http://schemas.microsoft.com/office/powerpoint/2010/main" val="2320986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9B4575-F353-4F9D-8D3D-3AFFA38F3EFA}"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3232789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9B4575-F353-4F9D-8D3D-3AFFA38F3EFA}" type="datetimeFigureOut">
              <a:rPr lang="en-US" smtClean="0"/>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217989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9B4575-F353-4F9D-8D3D-3AFFA38F3EFA}" type="datetimeFigureOut">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2107583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9B4575-F353-4F9D-8D3D-3AFFA38F3EFA}" type="datetimeFigureOut">
              <a:rPr lang="en-US" smtClean="0"/>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2532052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9B4575-F353-4F9D-8D3D-3AFFA38F3EFA}"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933159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9B4575-F353-4F9D-8D3D-3AFFA38F3EFA}"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161603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9B4575-F353-4F9D-8D3D-3AFFA38F3EFA}"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3143955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9B4575-F353-4F9D-8D3D-3AFFA38F3EFA}"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45ED-B078-4462-8146-ABC12832D9E8}" type="slidenum">
              <a:rPr lang="en-US" smtClean="0"/>
              <a:t>‹#›</a:t>
            </a:fld>
            <a:endParaRPr lang="en-US"/>
          </a:p>
        </p:txBody>
      </p:sp>
    </p:spTree>
    <p:extLst>
      <p:ext uri="{BB962C8B-B14F-4D97-AF65-F5344CB8AC3E}">
        <p14:creationId xmlns:p14="http://schemas.microsoft.com/office/powerpoint/2010/main" val="1467781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re-Presentation Slide (A)">
  <p:cSld name="Pre-Presentation Slide (A)">
    <p:bg>
      <p:bgPr>
        <a:solidFill>
          <a:srgbClr val="091332"/>
        </a:solidFill>
        <a:effectLst/>
      </p:bgPr>
    </p:bg>
    <p:spTree>
      <p:nvGrpSpPr>
        <p:cNvPr id="1" name="Shape 12"/>
        <p:cNvGrpSpPr/>
        <p:nvPr/>
      </p:nvGrpSpPr>
      <p:grpSpPr>
        <a:xfrm>
          <a:off x="0" y="0"/>
          <a:ext cx="0" cy="0"/>
          <a:chOff x="0" y="0"/>
          <a:chExt cx="0" cy="0"/>
        </a:xfrm>
      </p:grpSpPr>
      <p:pic>
        <p:nvPicPr>
          <p:cNvPr id="13" name="Google Shape;13;p18" descr="U of T Engineering Text Treatment Stacked.ai"/>
          <p:cNvPicPr preferRelativeResize="0"/>
          <p:nvPr/>
        </p:nvPicPr>
        <p:blipFill rotWithShape="1">
          <a:blip r:embed="rId2">
            <a:alphaModFix/>
          </a:blip>
          <a:srcRect/>
          <a:stretch/>
        </p:blipFill>
        <p:spPr>
          <a:xfrm>
            <a:off x="425649" y="2571750"/>
            <a:ext cx="9685734" cy="1714500"/>
          </a:xfrm>
          <a:prstGeom prst="rect">
            <a:avLst/>
          </a:prstGeom>
          <a:noFill/>
          <a:ln>
            <a:noFill/>
          </a:ln>
        </p:spPr>
      </p:pic>
    </p:spTree>
    <p:extLst>
      <p:ext uri="{BB962C8B-B14F-4D97-AF65-F5344CB8AC3E}">
        <p14:creationId xmlns:p14="http://schemas.microsoft.com/office/powerpoint/2010/main" val="66439698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resentation Title Slide (C)">
  <p:cSld name="Presentation Title Slide (C)">
    <p:spTree>
      <p:nvGrpSpPr>
        <p:cNvPr id="1" name="Shape 17"/>
        <p:cNvGrpSpPr/>
        <p:nvPr/>
      </p:nvGrpSpPr>
      <p:grpSpPr>
        <a:xfrm>
          <a:off x="0" y="0"/>
          <a:ext cx="0" cy="0"/>
          <a:chOff x="0" y="0"/>
          <a:chExt cx="0" cy="0"/>
        </a:xfrm>
      </p:grpSpPr>
      <p:cxnSp>
        <p:nvCxnSpPr>
          <p:cNvPr id="18" name="Google Shape;18;p19"/>
          <p:cNvCxnSpPr/>
          <p:nvPr/>
        </p:nvCxnSpPr>
        <p:spPr>
          <a:xfrm rot="10800000" flipH="1">
            <a:off x="593825" y="4446985"/>
            <a:ext cx="11004352" cy="2232"/>
          </a:xfrm>
          <a:prstGeom prst="straightConnector1">
            <a:avLst/>
          </a:prstGeom>
          <a:noFill/>
          <a:ln w="76200" cap="flat" cmpd="sng">
            <a:solidFill>
              <a:schemeClr val="dk1"/>
            </a:solidFill>
            <a:prstDash val="solid"/>
            <a:miter lim="800000"/>
            <a:headEnd type="none" w="sm" len="sm"/>
            <a:tailEnd type="none" w="sm" len="sm"/>
          </a:ln>
        </p:spPr>
      </p:cxnSp>
      <p:pic>
        <p:nvPicPr>
          <p:cNvPr id="19" name="Google Shape;19;p19" descr="MIE UT Signature CMYK P655 PC 2010.tif"/>
          <p:cNvPicPr preferRelativeResize="0"/>
          <p:nvPr/>
        </p:nvPicPr>
        <p:blipFill rotWithShape="1">
          <a:blip r:embed="rId2">
            <a:alphaModFix/>
          </a:blip>
          <a:srcRect/>
          <a:stretch/>
        </p:blipFill>
        <p:spPr>
          <a:xfrm>
            <a:off x="492622" y="1454424"/>
            <a:ext cx="6942832" cy="1265783"/>
          </a:xfrm>
          <a:prstGeom prst="rect">
            <a:avLst/>
          </a:prstGeom>
          <a:noFill/>
          <a:ln>
            <a:noFill/>
          </a:ln>
        </p:spPr>
      </p:pic>
      <p:sp>
        <p:nvSpPr>
          <p:cNvPr id="20" name="Google Shape;20;p19"/>
          <p:cNvSpPr txBox="1">
            <a:spLocks noGrp="1"/>
          </p:cNvSpPr>
          <p:nvPr>
            <p:ph type="ctrTitle"/>
          </p:nvPr>
        </p:nvSpPr>
        <p:spPr>
          <a:xfrm>
            <a:off x="595313" y="3713299"/>
            <a:ext cx="11001375" cy="51937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1400"/>
              <a:buNone/>
              <a:defRPr sz="3375">
                <a:solidFill>
                  <a:srgbClr val="00133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333333"/>
              </a:lnSpc>
              <a:spcBef>
                <a:spcPts val="0"/>
              </a:spcBef>
              <a:spcAft>
                <a:spcPts val="0"/>
              </a:spcAft>
              <a:buSzPts val="1400"/>
              <a:buNone/>
              <a:defRPr/>
            </a:lvl6pPr>
            <a:lvl7pPr lvl="6" algn="l">
              <a:lnSpc>
                <a:spcPct val="333333"/>
              </a:lnSpc>
              <a:spcBef>
                <a:spcPts val="0"/>
              </a:spcBef>
              <a:spcAft>
                <a:spcPts val="0"/>
              </a:spcAft>
              <a:buSzPts val="1400"/>
              <a:buNone/>
              <a:defRPr/>
            </a:lvl7pPr>
            <a:lvl8pPr lvl="7" algn="l">
              <a:lnSpc>
                <a:spcPct val="333333"/>
              </a:lnSpc>
              <a:spcBef>
                <a:spcPts val="0"/>
              </a:spcBef>
              <a:spcAft>
                <a:spcPts val="0"/>
              </a:spcAft>
              <a:buSzPts val="1400"/>
              <a:buNone/>
              <a:defRPr/>
            </a:lvl8pPr>
            <a:lvl9pPr lvl="8" algn="l">
              <a:lnSpc>
                <a:spcPct val="333333"/>
              </a:lnSpc>
              <a:spcBef>
                <a:spcPts val="0"/>
              </a:spcBef>
              <a:spcAft>
                <a:spcPts val="0"/>
              </a:spcAft>
              <a:buSzPts val="1400"/>
              <a:buNone/>
              <a:defRPr/>
            </a:lvl9pPr>
          </a:lstStyle>
          <a:p>
            <a:endParaRPr/>
          </a:p>
        </p:txBody>
      </p:sp>
      <p:sp>
        <p:nvSpPr>
          <p:cNvPr id="21" name="Google Shape;21;p19"/>
          <p:cNvSpPr txBox="1">
            <a:spLocks noGrp="1"/>
          </p:cNvSpPr>
          <p:nvPr>
            <p:ph type="subTitle" idx="1"/>
          </p:nvPr>
        </p:nvSpPr>
        <p:spPr>
          <a:xfrm>
            <a:off x="595313" y="4731372"/>
            <a:ext cx="11001375" cy="555858"/>
          </a:xfrm>
          <a:prstGeom prst="rect">
            <a:avLst/>
          </a:prstGeom>
          <a:noFill/>
          <a:ln>
            <a:noFill/>
          </a:ln>
        </p:spPr>
        <p:txBody>
          <a:bodyPr spcFirstLastPara="1" wrap="square" lIns="0" tIns="0" rIns="0" bIns="0" anchor="t" anchorCtr="0">
            <a:spAutoFit/>
          </a:bodyPr>
          <a:lstStyle>
            <a:lvl1pPr marR="0" lvl="0" algn="l">
              <a:lnSpc>
                <a:spcPct val="128571"/>
              </a:lnSpc>
              <a:spcBef>
                <a:spcPts val="0"/>
              </a:spcBef>
              <a:spcAft>
                <a:spcPts val="0"/>
              </a:spcAft>
              <a:buClr>
                <a:srgbClr val="001337"/>
              </a:buClr>
              <a:buSzPts val="2800"/>
              <a:buFont typeface="Georgia"/>
              <a:buNone/>
              <a:defRPr/>
            </a:lvl1pPr>
            <a:lvl2pPr lvl="1" algn="ctr">
              <a:lnSpc>
                <a:spcPct val="120000"/>
              </a:lnSpc>
              <a:spcBef>
                <a:spcPts val="844"/>
              </a:spcBef>
              <a:spcAft>
                <a:spcPts val="0"/>
              </a:spcAft>
              <a:buSzPts val="3600"/>
              <a:buNone/>
              <a:defRPr/>
            </a:lvl2pPr>
            <a:lvl3pPr lvl="2" algn="ctr">
              <a:lnSpc>
                <a:spcPct val="120000"/>
              </a:lnSpc>
              <a:spcBef>
                <a:spcPts val="844"/>
              </a:spcBef>
              <a:spcAft>
                <a:spcPts val="0"/>
              </a:spcAft>
              <a:buSzPts val="3600"/>
              <a:buNone/>
              <a:defRPr/>
            </a:lvl3pPr>
            <a:lvl4pPr lvl="3" algn="ctr">
              <a:lnSpc>
                <a:spcPct val="120000"/>
              </a:lnSpc>
              <a:spcBef>
                <a:spcPts val="844"/>
              </a:spcBef>
              <a:spcAft>
                <a:spcPts val="0"/>
              </a:spcAft>
              <a:buSzPts val="2250"/>
              <a:buNone/>
              <a:defRPr/>
            </a:lvl4pPr>
            <a:lvl5pPr lvl="4" algn="ctr">
              <a:lnSpc>
                <a:spcPct val="120000"/>
              </a:lnSpc>
              <a:spcBef>
                <a:spcPts val="844"/>
              </a:spcBef>
              <a:spcAft>
                <a:spcPts val="0"/>
              </a:spcAft>
              <a:buSzPts val="2250"/>
              <a:buNone/>
              <a:defRPr/>
            </a:lvl5pPr>
            <a:lvl6pPr lvl="5" algn="ctr">
              <a:lnSpc>
                <a:spcPct val="200000"/>
              </a:lnSpc>
              <a:spcBef>
                <a:spcPts val="844"/>
              </a:spcBef>
              <a:spcAft>
                <a:spcPts val="0"/>
              </a:spcAft>
              <a:buSzPts val="3078"/>
              <a:buNone/>
              <a:defRPr/>
            </a:lvl6pPr>
            <a:lvl7pPr lvl="6" algn="ctr">
              <a:lnSpc>
                <a:spcPct val="200000"/>
              </a:lnSpc>
              <a:spcBef>
                <a:spcPts val="844"/>
              </a:spcBef>
              <a:spcAft>
                <a:spcPts val="0"/>
              </a:spcAft>
              <a:buSzPts val="3078"/>
              <a:buNone/>
              <a:defRPr/>
            </a:lvl7pPr>
            <a:lvl8pPr lvl="7" algn="ctr">
              <a:lnSpc>
                <a:spcPct val="200000"/>
              </a:lnSpc>
              <a:spcBef>
                <a:spcPts val="844"/>
              </a:spcBef>
              <a:spcAft>
                <a:spcPts val="0"/>
              </a:spcAft>
              <a:buSzPts val="3078"/>
              <a:buNone/>
              <a:defRPr/>
            </a:lvl8pPr>
            <a:lvl9pPr lvl="8" algn="ctr">
              <a:lnSpc>
                <a:spcPct val="200000"/>
              </a:lnSpc>
              <a:spcBef>
                <a:spcPts val="844"/>
              </a:spcBef>
              <a:spcAft>
                <a:spcPts val="0"/>
              </a:spcAft>
              <a:buSzPts val="3078"/>
              <a:buNone/>
              <a:defRPr/>
            </a:lvl9pPr>
          </a:lstStyle>
          <a:p>
            <a:endParaRPr/>
          </a:p>
        </p:txBody>
      </p:sp>
    </p:spTree>
    <p:extLst>
      <p:ext uri="{BB962C8B-B14F-4D97-AF65-F5344CB8AC3E}">
        <p14:creationId xmlns:p14="http://schemas.microsoft.com/office/powerpoint/2010/main" val="93969768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intro">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5615947" y="836713"/>
            <a:ext cx="4657264" cy="4464496"/>
          </a:xfrm>
          <a:prstGeom prst="rect">
            <a:avLst/>
          </a:prstGeom>
        </p:spPr>
      </p:pic>
      <p:sp>
        <p:nvSpPr>
          <p:cNvPr id="8" name="Text Placeholder 7"/>
          <p:cNvSpPr>
            <a:spLocks noGrp="1"/>
          </p:cNvSpPr>
          <p:nvPr>
            <p:ph type="body" sz="quarter" idx="24" hasCustomPrompt="1"/>
          </p:nvPr>
        </p:nvSpPr>
        <p:spPr>
          <a:xfrm>
            <a:off x="5615949" y="3501008"/>
            <a:ext cx="5642959" cy="720080"/>
          </a:xfrm>
          <a:solidFill>
            <a:schemeClr val="bg1"/>
          </a:solidFill>
        </p:spPr>
        <p:txBody>
          <a:bodyPr anchor="ctr">
            <a:noAutofit/>
          </a:bodyPr>
          <a:lstStyle>
            <a:lvl1pPr marL="0" indent="0" algn="l">
              <a:buNone/>
              <a:defRPr sz="1900" b="1" baseline="0">
                <a:solidFill>
                  <a:srgbClr val="007FA3"/>
                </a:solidFill>
              </a:defRPr>
            </a:lvl1pPr>
          </a:lstStyle>
          <a:p>
            <a:pPr lvl="0"/>
            <a:r>
              <a:rPr lang="en-US" dirty="0"/>
              <a:t>Click to edit contact info</a:t>
            </a:r>
          </a:p>
        </p:txBody>
      </p:sp>
      <p:sp>
        <p:nvSpPr>
          <p:cNvPr id="9" name="Picture Placeholder 3"/>
          <p:cNvSpPr>
            <a:spLocks noGrp="1"/>
          </p:cNvSpPr>
          <p:nvPr>
            <p:ph type="pic" sz="quarter" idx="21" hasCustomPrompt="1"/>
          </p:nvPr>
        </p:nvSpPr>
        <p:spPr>
          <a:xfrm>
            <a:off x="695400" y="1484785"/>
            <a:ext cx="3140025" cy="3024336"/>
          </a:xfrm>
          <a:prstGeom prst="ellipse">
            <a:avLst/>
          </a:prstGeom>
          <a:ln w="101600">
            <a:solidFill>
              <a:schemeClr val="bg1">
                <a:lumMod val="85000"/>
              </a:schemeClr>
            </a:solidFill>
          </a:ln>
        </p:spPr>
        <p:txBody>
          <a:bodyPr/>
          <a:lstStyle>
            <a:lvl1pPr marL="0" indent="0" algn="ctr">
              <a:buNone/>
              <a:defRPr/>
            </a:lvl1pPr>
          </a:lstStyle>
          <a:p>
            <a:r>
              <a:rPr lang="en-US" dirty="0"/>
              <a:t>Insert</a:t>
            </a:r>
            <a:br>
              <a:rPr lang="en-US" dirty="0"/>
            </a:br>
            <a:r>
              <a:rPr lang="en-US" dirty="0"/>
              <a:t>Picture</a:t>
            </a:r>
          </a:p>
        </p:txBody>
      </p:sp>
      <p:sp>
        <p:nvSpPr>
          <p:cNvPr id="10" name="Text Placeholder 5"/>
          <p:cNvSpPr>
            <a:spLocks noGrp="1"/>
          </p:cNvSpPr>
          <p:nvPr>
            <p:ph type="body" sz="quarter" idx="23" hasCustomPrompt="1"/>
          </p:nvPr>
        </p:nvSpPr>
        <p:spPr>
          <a:xfrm>
            <a:off x="5615947" y="2247516"/>
            <a:ext cx="5642959" cy="1253492"/>
          </a:xfrm>
          <a:solidFill>
            <a:schemeClr val="bg1"/>
          </a:solidFill>
        </p:spPr>
        <p:txBody>
          <a:bodyPr anchor="ctr">
            <a:noAutofit/>
          </a:bodyPr>
          <a:lstStyle>
            <a:lvl1pPr marL="0" marR="0" indent="0" algn="l" defTabSz="457200" rtl="0" eaLnBrk="1" fontAlgn="auto" latinLnBrk="0" hangingPunct="1">
              <a:lnSpc>
                <a:spcPts val="2500"/>
              </a:lnSpc>
              <a:spcBef>
                <a:spcPct val="20000"/>
              </a:spcBef>
              <a:spcAft>
                <a:spcPts val="0"/>
              </a:spcAft>
              <a:buClr>
                <a:srgbClr val="007FA3"/>
              </a:buClr>
              <a:buSzPct val="80000"/>
              <a:buFont typeface="Arial"/>
              <a:buNone/>
              <a:tabLst/>
              <a:defRPr sz="2900" b="1" i="0" baseline="0">
                <a:solidFill>
                  <a:srgbClr val="25355A"/>
                </a:solidFill>
                <a:latin typeface="Helvetica" charset="0"/>
                <a:ea typeface="Helvetica" charset="0"/>
                <a:cs typeface="Helvetica" charset="0"/>
              </a:defRPr>
            </a:lvl1pPr>
          </a:lstStyle>
          <a:p>
            <a:pPr lvl="0"/>
            <a:r>
              <a:rPr lang="en-US" dirty="0"/>
              <a:t>CLICK TO EDIT NAME</a:t>
            </a:r>
          </a:p>
          <a:p>
            <a:pPr lvl="0"/>
            <a:r>
              <a:rPr lang="en-US" dirty="0"/>
              <a:t>CLICK TO EDIT NAME</a:t>
            </a:r>
          </a:p>
        </p:txBody>
      </p:sp>
      <p:sp>
        <p:nvSpPr>
          <p:cNvPr id="17"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8" name="Straight Connector 17"/>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DC4F30DD-0310-CFC3-49C6-5C18C8A0916D}"/>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396886" y="5733256"/>
            <a:ext cx="3730013" cy="1072236"/>
          </a:xfrm>
          <a:prstGeom prst="rect">
            <a:avLst/>
          </a:prstGeom>
        </p:spPr>
      </p:pic>
      <p:pic>
        <p:nvPicPr>
          <p:cNvPr id="3"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25959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pic>
        <p:nvPicPr>
          <p:cNvPr id="23" name="Google Shape;23;p20" descr="MIE UT Signature CMYK P655 PC 2010.tif"/>
          <p:cNvPicPr preferRelativeResize="0"/>
          <p:nvPr/>
        </p:nvPicPr>
        <p:blipFill rotWithShape="1">
          <a:blip r:embed="rId2">
            <a:alphaModFix/>
          </a:blip>
          <a:srcRect/>
          <a:stretch/>
        </p:blipFill>
        <p:spPr>
          <a:xfrm>
            <a:off x="561083" y="5910337"/>
            <a:ext cx="4359175" cy="794742"/>
          </a:xfrm>
          <a:prstGeom prst="rect">
            <a:avLst/>
          </a:prstGeom>
          <a:noFill/>
          <a:ln>
            <a:noFill/>
          </a:ln>
        </p:spPr>
      </p:pic>
      <p:sp>
        <p:nvSpPr>
          <p:cNvPr id="24" name="Google Shape;24;p20"/>
          <p:cNvSpPr txBox="1">
            <a:spLocks noGrp="1"/>
          </p:cNvSpPr>
          <p:nvPr>
            <p:ph type="body" idx="1"/>
          </p:nvPr>
        </p:nvSpPr>
        <p:spPr>
          <a:xfrm>
            <a:off x="595312" y="1125141"/>
            <a:ext cx="11072813" cy="4607719"/>
          </a:xfrm>
          <a:prstGeom prst="rect">
            <a:avLst/>
          </a:prstGeom>
          <a:noFill/>
          <a:ln>
            <a:noFill/>
          </a:ln>
        </p:spPr>
        <p:txBody>
          <a:bodyPr spcFirstLastPara="1" wrap="square" lIns="0" tIns="0" rIns="0" bIns="0" anchor="t" anchorCtr="0">
            <a:noAutofit/>
          </a:bodyPr>
          <a:lstStyle>
            <a:lvl1pPr marL="321457" lvl="0" indent="-160729" algn="l">
              <a:lnSpc>
                <a:spcPct val="100000"/>
              </a:lnSpc>
              <a:spcBef>
                <a:spcPts val="844"/>
              </a:spcBef>
              <a:spcAft>
                <a:spcPts val="0"/>
              </a:spcAft>
              <a:buSzPts val="1400"/>
              <a:buNone/>
              <a:defRPr/>
            </a:lvl1pPr>
            <a:lvl2pPr marL="642915" lvl="1" indent="-281275" algn="l">
              <a:lnSpc>
                <a:spcPct val="120000"/>
              </a:lnSpc>
              <a:spcBef>
                <a:spcPts val="844"/>
              </a:spcBef>
              <a:spcAft>
                <a:spcPts val="0"/>
              </a:spcAft>
              <a:buSzPts val="2700"/>
              <a:buChar char="•"/>
              <a:defRPr/>
            </a:lvl2pPr>
            <a:lvl3pPr marL="964372" lvl="2" indent="-281275" algn="l">
              <a:lnSpc>
                <a:spcPct val="120000"/>
              </a:lnSpc>
              <a:spcBef>
                <a:spcPts val="844"/>
              </a:spcBef>
              <a:spcAft>
                <a:spcPts val="0"/>
              </a:spcAft>
              <a:buSzPts val="2700"/>
              <a:buChar char="•"/>
              <a:defRPr/>
            </a:lvl3pPr>
            <a:lvl4pPr marL="1285829" lvl="3" indent="-281275" algn="l">
              <a:lnSpc>
                <a:spcPct val="120000"/>
              </a:lnSpc>
              <a:spcBef>
                <a:spcPts val="844"/>
              </a:spcBef>
              <a:spcAft>
                <a:spcPts val="0"/>
              </a:spcAft>
              <a:buSzPts val="2700"/>
              <a:buChar char="•"/>
              <a:defRPr/>
            </a:lvl4pPr>
            <a:lvl5pPr marL="1607287" lvl="4" indent="-281275" algn="l">
              <a:lnSpc>
                <a:spcPct val="120000"/>
              </a:lnSpc>
              <a:spcBef>
                <a:spcPts val="844"/>
              </a:spcBef>
              <a:spcAft>
                <a:spcPts val="0"/>
              </a:spcAft>
              <a:buSzPts val="2700"/>
              <a:buChar char="•"/>
              <a:defRPr/>
            </a:lvl5pPr>
            <a:lvl6pPr marL="1928744" lvl="5" indent="-298152" algn="l">
              <a:lnSpc>
                <a:spcPct val="200000"/>
              </a:lnSpc>
              <a:spcBef>
                <a:spcPts val="844"/>
              </a:spcBef>
              <a:spcAft>
                <a:spcPts val="0"/>
              </a:spcAft>
              <a:buSzPts val="3078"/>
              <a:buChar char="•"/>
              <a:defRPr/>
            </a:lvl6pPr>
            <a:lvl7pPr marL="2250201" lvl="6" indent="-298152" algn="l">
              <a:lnSpc>
                <a:spcPct val="200000"/>
              </a:lnSpc>
              <a:spcBef>
                <a:spcPts val="844"/>
              </a:spcBef>
              <a:spcAft>
                <a:spcPts val="0"/>
              </a:spcAft>
              <a:buSzPts val="3078"/>
              <a:buChar char="•"/>
              <a:defRPr/>
            </a:lvl7pPr>
            <a:lvl8pPr marL="2571659" lvl="7" indent="-298152" algn="l">
              <a:lnSpc>
                <a:spcPct val="200000"/>
              </a:lnSpc>
              <a:spcBef>
                <a:spcPts val="844"/>
              </a:spcBef>
              <a:spcAft>
                <a:spcPts val="0"/>
              </a:spcAft>
              <a:buSzPts val="3078"/>
              <a:buChar char="•"/>
              <a:defRPr/>
            </a:lvl8pPr>
            <a:lvl9pPr marL="2893116" lvl="8" indent="-298152" algn="l">
              <a:lnSpc>
                <a:spcPct val="200000"/>
              </a:lnSpc>
              <a:spcBef>
                <a:spcPts val="844"/>
              </a:spcBef>
              <a:spcAft>
                <a:spcPts val="0"/>
              </a:spcAft>
              <a:buSzPts val="3078"/>
              <a:buChar char="•"/>
              <a:defRPr/>
            </a:lvl9pPr>
          </a:lstStyle>
          <a:p>
            <a:endParaRPr/>
          </a:p>
        </p:txBody>
      </p:sp>
      <p:sp>
        <p:nvSpPr>
          <p:cNvPr id="25" name="Google Shape;25;p20"/>
          <p:cNvSpPr txBox="1">
            <a:spLocks noGrp="1"/>
          </p:cNvSpPr>
          <p:nvPr>
            <p:ph type="title"/>
          </p:nvPr>
        </p:nvSpPr>
        <p:spPr>
          <a:xfrm>
            <a:off x="595313" y="446484"/>
            <a:ext cx="11013281" cy="410766"/>
          </a:xfrm>
          <a:prstGeom prst="rect">
            <a:avLst/>
          </a:prstGeom>
          <a:noFill/>
          <a:ln>
            <a:noFill/>
          </a:ln>
        </p:spPr>
        <p:txBody>
          <a:bodyPr spcFirstLastPara="1" wrap="square" lIns="0" tIns="0" rIns="0" bIns="0" anchor="t" anchorCtr="0">
            <a:noAutofit/>
          </a:bodyPr>
          <a:lstStyle>
            <a:lvl1pPr lvl="0" algn="l">
              <a:lnSpc>
                <a:spcPct val="81818"/>
              </a:lnSpc>
              <a:spcBef>
                <a:spcPts val="0"/>
              </a:spcBef>
              <a:spcAft>
                <a:spcPts val="0"/>
              </a:spcAft>
              <a:buSzPts val="1400"/>
              <a:buNone/>
              <a:defRPr sz="309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333333"/>
              </a:lnSpc>
              <a:spcBef>
                <a:spcPts val="0"/>
              </a:spcBef>
              <a:spcAft>
                <a:spcPts val="0"/>
              </a:spcAft>
              <a:buSzPts val="1400"/>
              <a:buNone/>
              <a:defRPr/>
            </a:lvl6pPr>
            <a:lvl7pPr lvl="6" algn="l">
              <a:lnSpc>
                <a:spcPct val="333333"/>
              </a:lnSpc>
              <a:spcBef>
                <a:spcPts val="0"/>
              </a:spcBef>
              <a:spcAft>
                <a:spcPts val="0"/>
              </a:spcAft>
              <a:buSzPts val="1400"/>
              <a:buNone/>
              <a:defRPr/>
            </a:lvl7pPr>
            <a:lvl8pPr lvl="7" algn="l">
              <a:lnSpc>
                <a:spcPct val="333333"/>
              </a:lnSpc>
              <a:spcBef>
                <a:spcPts val="0"/>
              </a:spcBef>
              <a:spcAft>
                <a:spcPts val="0"/>
              </a:spcAft>
              <a:buSzPts val="1400"/>
              <a:buNone/>
              <a:defRPr/>
            </a:lvl8pPr>
            <a:lvl9pPr lvl="8" algn="l">
              <a:lnSpc>
                <a:spcPct val="333333"/>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6037822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re-Presentation Slide (A)">
  <p:cSld name="Pre-Presentation Slide (A)">
    <p:bg>
      <p:bgPr>
        <a:solidFill>
          <a:srgbClr val="091332"/>
        </a:solidFill>
        <a:effectLst/>
      </p:bgPr>
    </p:bg>
    <p:spTree>
      <p:nvGrpSpPr>
        <p:cNvPr id="1" name="Shape 26"/>
        <p:cNvGrpSpPr/>
        <p:nvPr/>
      </p:nvGrpSpPr>
      <p:grpSpPr>
        <a:xfrm>
          <a:off x="0" y="0"/>
          <a:ext cx="0" cy="0"/>
          <a:chOff x="0" y="0"/>
          <a:chExt cx="0" cy="0"/>
        </a:xfrm>
      </p:grpSpPr>
      <p:pic>
        <p:nvPicPr>
          <p:cNvPr id="27" name="Google Shape;27;p17" descr="U of T Engineering Text Treatment Stacked.ai"/>
          <p:cNvPicPr preferRelativeResize="0"/>
          <p:nvPr/>
        </p:nvPicPr>
        <p:blipFill rotWithShape="1">
          <a:blip r:embed="rId2">
            <a:alphaModFix/>
          </a:blip>
          <a:srcRect/>
          <a:stretch/>
        </p:blipFill>
        <p:spPr>
          <a:xfrm>
            <a:off x="425649" y="2571750"/>
            <a:ext cx="9685734" cy="1714500"/>
          </a:xfrm>
          <a:prstGeom prst="rect">
            <a:avLst/>
          </a:prstGeom>
          <a:noFill/>
          <a:ln>
            <a:noFill/>
          </a:ln>
        </p:spPr>
      </p:pic>
    </p:spTree>
    <p:extLst>
      <p:ext uri="{BB962C8B-B14F-4D97-AF65-F5344CB8AC3E}">
        <p14:creationId xmlns:p14="http://schemas.microsoft.com/office/powerpoint/2010/main" val="413978698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re-Presentation Slide (B)">
  <p:cSld name="Pre-Presentation Slide (B)">
    <p:spTree>
      <p:nvGrpSpPr>
        <p:cNvPr id="1" name="Shape 28"/>
        <p:cNvGrpSpPr/>
        <p:nvPr/>
      </p:nvGrpSpPr>
      <p:grpSpPr>
        <a:xfrm>
          <a:off x="0" y="0"/>
          <a:ext cx="0" cy="0"/>
          <a:chOff x="0" y="0"/>
          <a:chExt cx="0" cy="0"/>
        </a:xfrm>
      </p:grpSpPr>
      <p:pic>
        <p:nvPicPr>
          <p:cNvPr id="29" name="Google Shape;29;p22" descr="U of T Engineering Text Treatment Stacked.ai"/>
          <p:cNvPicPr preferRelativeResize="0"/>
          <p:nvPr/>
        </p:nvPicPr>
        <p:blipFill rotWithShape="1">
          <a:blip r:embed="rId2">
            <a:alphaModFix/>
          </a:blip>
          <a:srcRect/>
          <a:stretch/>
        </p:blipFill>
        <p:spPr>
          <a:xfrm>
            <a:off x="425649" y="2571750"/>
            <a:ext cx="9685734" cy="1714500"/>
          </a:xfrm>
          <a:prstGeom prst="rect">
            <a:avLst/>
          </a:prstGeom>
          <a:noFill/>
          <a:ln>
            <a:noFill/>
          </a:ln>
        </p:spPr>
      </p:pic>
      <p:pic>
        <p:nvPicPr>
          <p:cNvPr id="30" name="Google Shape;30;p22" descr="MIE UT Signature CMYK P655 PC 2010.tif"/>
          <p:cNvPicPr preferRelativeResize="0"/>
          <p:nvPr/>
        </p:nvPicPr>
        <p:blipFill rotWithShape="1">
          <a:blip r:embed="rId3">
            <a:alphaModFix/>
          </a:blip>
          <a:srcRect/>
          <a:stretch/>
        </p:blipFill>
        <p:spPr>
          <a:xfrm>
            <a:off x="561083" y="5910337"/>
            <a:ext cx="4359175" cy="794742"/>
          </a:xfrm>
          <a:prstGeom prst="rect">
            <a:avLst/>
          </a:prstGeom>
          <a:noFill/>
          <a:ln>
            <a:noFill/>
          </a:ln>
        </p:spPr>
      </p:pic>
    </p:spTree>
    <p:extLst>
      <p:ext uri="{BB962C8B-B14F-4D97-AF65-F5344CB8AC3E}">
        <p14:creationId xmlns:p14="http://schemas.microsoft.com/office/powerpoint/2010/main" val="15336664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resentation Title Slide (A)">
  <p:cSld name="Presentation Title Slide (A)">
    <p:spTree>
      <p:nvGrpSpPr>
        <p:cNvPr id="1" name="Shape 31"/>
        <p:cNvGrpSpPr/>
        <p:nvPr/>
      </p:nvGrpSpPr>
      <p:grpSpPr>
        <a:xfrm>
          <a:off x="0" y="0"/>
          <a:ext cx="0" cy="0"/>
          <a:chOff x="0" y="0"/>
          <a:chExt cx="0" cy="0"/>
        </a:xfrm>
      </p:grpSpPr>
      <p:pic>
        <p:nvPicPr>
          <p:cNvPr id="32" name="Google Shape;32;p23" descr="MIE UT Signature CMYK P655 PC 2010.tif"/>
          <p:cNvPicPr preferRelativeResize="0"/>
          <p:nvPr/>
        </p:nvPicPr>
        <p:blipFill rotWithShape="1">
          <a:blip r:embed="rId2">
            <a:alphaModFix/>
          </a:blip>
          <a:srcRect/>
          <a:stretch/>
        </p:blipFill>
        <p:spPr>
          <a:xfrm>
            <a:off x="561083" y="5910337"/>
            <a:ext cx="4359175" cy="794742"/>
          </a:xfrm>
          <a:prstGeom prst="rect">
            <a:avLst/>
          </a:prstGeom>
          <a:noFill/>
          <a:ln>
            <a:noFill/>
          </a:ln>
        </p:spPr>
      </p:pic>
      <p:sp>
        <p:nvSpPr>
          <p:cNvPr id="33" name="Google Shape;33;p23"/>
          <p:cNvSpPr txBox="1">
            <a:spLocks noGrp="1"/>
          </p:cNvSpPr>
          <p:nvPr>
            <p:ph type="ctrTitle"/>
          </p:nvPr>
        </p:nvSpPr>
        <p:spPr>
          <a:xfrm>
            <a:off x="595313" y="2648946"/>
            <a:ext cx="11001375" cy="64928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sz="4219">
                <a:solidFill>
                  <a:srgbClr val="00133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333333"/>
              </a:lnSpc>
              <a:spcBef>
                <a:spcPts val="0"/>
              </a:spcBef>
              <a:spcAft>
                <a:spcPts val="0"/>
              </a:spcAft>
              <a:buSzPts val="1400"/>
              <a:buNone/>
              <a:defRPr/>
            </a:lvl6pPr>
            <a:lvl7pPr lvl="6" algn="l">
              <a:lnSpc>
                <a:spcPct val="333333"/>
              </a:lnSpc>
              <a:spcBef>
                <a:spcPts val="0"/>
              </a:spcBef>
              <a:spcAft>
                <a:spcPts val="0"/>
              </a:spcAft>
              <a:buSzPts val="1400"/>
              <a:buNone/>
              <a:defRPr/>
            </a:lvl7pPr>
            <a:lvl8pPr lvl="7" algn="l">
              <a:lnSpc>
                <a:spcPct val="333333"/>
              </a:lnSpc>
              <a:spcBef>
                <a:spcPts val="0"/>
              </a:spcBef>
              <a:spcAft>
                <a:spcPts val="0"/>
              </a:spcAft>
              <a:buSzPts val="1400"/>
              <a:buNone/>
              <a:defRPr/>
            </a:lvl8pPr>
            <a:lvl9pPr lvl="8" algn="l">
              <a:lnSpc>
                <a:spcPct val="333333"/>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47022789"/>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resentation Title Slide (B)">
  <p:cSld name="Presentation Title Slide (B)">
    <p:spTree>
      <p:nvGrpSpPr>
        <p:cNvPr id="1" name="Shape 34"/>
        <p:cNvGrpSpPr/>
        <p:nvPr/>
      </p:nvGrpSpPr>
      <p:grpSpPr>
        <a:xfrm>
          <a:off x="0" y="0"/>
          <a:ext cx="0" cy="0"/>
          <a:chOff x="0" y="0"/>
          <a:chExt cx="0" cy="0"/>
        </a:xfrm>
      </p:grpSpPr>
      <p:cxnSp>
        <p:nvCxnSpPr>
          <p:cNvPr id="35" name="Google Shape;35;p24"/>
          <p:cNvCxnSpPr/>
          <p:nvPr/>
        </p:nvCxnSpPr>
        <p:spPr>
          <a:xfrm rot="10800000" flipH="1">
            <a:off x="602755" y="3038327"/>
            <a:ext cx="11004352" cy="2232"/>
          </a:xfrm>
          <a:prstGeom prst="straightConnector1">
            <a:avLst/>
          </a:prstGeom>
          <a:noFill/>
          <a:ln w="76200" cap="flat" cmpd="sng">
            <a:solidFill>
              <a:srgbClr val="010000"/>
            </a:solidFill>
            <a:prstDash val="solid"/>
            <a:miter lim="800000"/>
            <a:headEnd type="none" w="sm" len="sm"/>
            <a:tailEnd type="none" w="sm" len="sm"/>
          </a:ln>
        </p:spPr>
      </p:cxnSp>
      <p:pic>
        <p:nvPicPr>
          <p:cNvPr id="36" name="Google Shape;36;p24" descr="MIE UT Signature CMYK P655 PC 2010.tif"/>
          <p:cNvPicPr preferRelativeResize="0"/>
          <p:nvPr/>
        </p:nvPicPr>
        <p:blipFill rotWithShape="1">
          <a:blip r:embed="rId2">
            <a:alphaModFix/>
          </a:blip>
          <a:srcRect/>
          <a:stretch/>
        </p:blipFill>
        <p:spPr>
          <a:xfrm>
            <a:off x="561083" y="5910337"/>
            <a:ext cx="4359175" cy="794742"/>
          </a:xfrm>
          <a:prstGeom prst="rect">
            <a:avLst/>
          </a:prstGeom>
          <a:noFill/>
          <a:ln>
            <a:noFill/>
          </a:ln>
        </p:spPr>
      </p:pic>
      <p:sp>
        <p:nvSpPr>
          <p:cNvPr id="37" name="Google Shape;37;p24"/>
          <p:cNvSpPr txBox="1">
            <a:spLocks noGrp="1"/>
          </p:cNvSpPr>
          <p:nvPr>
            <p:ph type="ctrTitle"/>
          </p:nvPr>
        </p:nvSpPr>
        <p:spPr>
          <a:xfrm>
            <a:off x="595313" y="2358974"/>
            <a:ext cx="11001375" cy="476092"/>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094">
                <a:solidFill>
                  <a:srgbClr val="00133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333333"/>
              </a:lnSpc>
              <a:spcBef>
                <a:spcPts val="0"/>
              </a:spcBef>
              <a:spcAft>
                <a:spcPts val="0"/>
              </a:spcAft>
              <a:buSzPts val="1400"/>
              <a:buNone/>
              <a:defRPr/>
            </a:lvl6pPr>
            <a:lvl7pPr lvl="6" algn="l">
              <a:lnSpc>
                <a:spcPct val="333333"/>
              </a:lnSpc>
              <a:spcBef>
                <a:spcPts val="0"/>
              </a:spcBef>
              <a:spcAft>
                <a:spcPts val="0"/>
              </a:spcAft>
              <a:buSzPts val="1400"/>
              <a:buNone/>
              <a:defRPr/>
            </a:lvl7pPr>
            <a:lvl8pPr lvl="7" algn="l">
              <a:lnSpc>
                <a:spcPct val="333333"/>
              </a:lnSpc>
              <a:spcBef>
                <a:spcPts val="0"/>
              </a:spcBef>
              <a:spcAft>
                <a:spcPts val="0"/>
              </a:spcAft>
              <a:buSzPts val="1400"/>
              <a:buNone/>
              <a:defRPr/>
            </a:lvl8pPr>
            <a:lvl9pPr lvl="8" algn="l">
              <a:lnSpc>
                <a:spcPct val="333333"/>
              </a:lnSpc>
              <a:spcBef>
                <a:spcPts val="0"/>
              </a:spcBef>
              <a:spcAft>
                <a:spcPts val="0"/>
              </a:spcAft>
              <a:buSzPts val="1400"/>
              <a:buNone/>
              <a:defRPr/>
            </a:lvl9pPr>
          </a:lstStyle>
          <a:p>
            <a:endParaRPr/>
          </a:p>
        </p:txBody>
      </p:sp>
      <p:sp>
        <p:nvSpPr>
          <p:cNvPr id="38" name="Google Shape;38;p24"/>
          <p:cNvSpPr txBox="1">
            <a:spLocks noGrp="1"/>
          </p:cNvSpPr>
          <p:nvPr>
            <p:ph type="subTitle" idx="1"/>
          </p:nvPr>
        </p:nvSpPr>
        <p:spPr>
          <a:xfrm>
            <a:off x="595313" y="3268266"/>
            <a:ext cx="11001375" cy="555858"/>
          </a:xfrm>
          <a:prstGeom prst="rect">
            <a:avLst/>
          </a:prstGeom>
          <a:noFill/>
          <a:ln>
            <a:noFill/>
          </a:ln>
        </p:spPr>
        <p:txBody>
          <a:bodyPr spcFirstLastPara="1" wrap="square" lIns="0" tIns="0" rIns="0" bIns="0" anchor="t" anchorCtr="0">
            <a:spAutoFit/>
          </a:bodyPr>
          <a:lstStyle>
            <a:lvl1pPr marR="0" lvl="0" algn="l">
              <a:lnSpc>
                <a:spcPct val="128571"/>
              </a:lnSpc>
              <a:spcBef>
                <a:spcPts val="0"/>
              </a:spcBef>
              <a:spcAft>
                <a:spcPts val="0"/>
              </a:spcAft>
              <a:buClr>
                <a:srgbClr val="001337"/>
              </a:buClr>
              <a:buSzPts val="2800"/>
              <a:buFont typeface="Georgia"/>
              <a:buNone/>
              <a:defRPr/>
            </a:lvl1pPr>
            <a:lvl2pPr lvl="1" algn="ctr">
              <a:lnSpc>
                <a:spcPct val="120000"/>
              </a:lnSpc>
              <a:spcBef>
                <a:spcPts val="844"/>
              </a:spcBef>
              <a:spcAft>
                <a:spcPts val="0"/>
              </a:spcAft>
              <a:buSzPts val="3600"/>
              <a:buNone/>
              <a:defRPr/>
            </a:lvl2pPr>
            <a:lvl3pPr lvl="2" algn="ctr">
              <a:lnSpc>
                <a:spcPct val="120000"/>
              </a:lnSpc>
              <a:spcBef>
                <a:spcPts val="844"/>
              </a:spcBef>
              <a:spcAft>
                <a:spcPts val="0"/>
              </a:spcAft>
              <a:buSzPts val="3600"/>
              <a:buNone/>
              <a:defRPr/>
            </a:lvl3pPr>
            <a:lvl4pPr lvl="3" algn="ctr">
              <a:lnSpc>
                <a:spcPct val="120000"/>
              </a:lnSpc>
              <a:spcBef>
                <a:spcPts val="844"/>
              </a:spcBef>
              <a:spcAft>
                <a:spcPts val="0"/>
              </a:spcAft>
              <a:buSzPts val="2250"/>
              <a:buNone/>
              <a:defRPr/>
            </a:lvl4pPr>
            <a:lvl5pPr lvl="4" algn="ctr">
              <a:lnSpc>
                <a:spcPct val="120000"/>
              </a:lnSpc>
              <a:spcBef>
                <a:spcPts val="844"/>
              </a:spcBef>
              <a:spcAft>
                <a:spcPts val="0"/>
              </a:spcAft>
              <a:buSzPts val="2250"/>
              <a:buNone/>
              <a:defRPr/>
            </a:lvl5pPr>
            <a:lvl6pPr lvl="5" algn="ctr">
              <a:lnSpc>
                <a:spcPct val="200000"/>
              </a:lnSpc>
              <a:spcBef>
                <a:spcPts val="844"/>
              </a:spcBef>
              <a:spcAft>
                <a:spcPts val="0"/>
              </a:spcAft>
              <a:buSzPts val="3078"/>
              <a:buNone/>
              <a:defRPr/>
            </a:lvl6pPr>
            <a:lvl7pPr lvl="6" algn="ctr">
              <a:lnSpc>
                <a:spcPct val="200000"/>
              </a:lnSpc>
              <a:spcBef>
                <a:spcPts val="844"/>
              </a:spcBef>
              <a:spcAft>
                <a:spcPts val="0"/>
              </a:spcAft>
              <a:buSzPts val="3078"/>
              <a:buNone/>
              <a:defRPr/>
            </a:lvl7pPr>
            <a:lvl8pPr lvl="7" algn="ctr">
              <a:lnSpc>
                <a:spcPct val="200000"/>
              </a:lnSpc>
              <a:spcBef>
                <a:spcPts val="844"/>
              </a:spcBef>
              <a:spcAft>
                <a:spcPts val="0"/>
              </a:spcAft>
              <a:buSzPts val="3078"/>
              <a:buNone/>
              <a:defRPr/>
            </a:lvl8pPr>
            <a:lvl9pPr lvl="8" algn="ctr">
              <a:lnSpc>
                <a:spcPct val="200000"/>
              </a:lnSpc>
              <a:spcBef>
                <a:spcPts val="844"/>
              </a:spcBef>
              <a:spcAft>
                <a:spcPts val="0"/>
              </a:spcAft>
              <a:buSzPts val="3078"/>
              <a:buNone/>
              <a:defRPr/>
            </a:lvl9pPr>
          </a:lstStyle>
          <a:p>
            <a:endParaRPr/>
          </a:p>
        </p:txBody>
      </p:sp>
    </p:spTree>
    <p:extLst>
      <p:ext uri="{BB962C8B-B14F-4D97-AF65-F5344CB8AC3E}">
        <p14:creationId xmlns:p14="http://schemas.microsoft.com/office/powerpoint/2010/main" val="13613464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mage and Accompanying Text">
  <p:cSld name="Image and Accompanying Text">
    <p:spTree>
      <p:nvGrpSpPr>
        <p:cNvPr id="1" name="Shape 39"/>
        <p:cNvGrpSpPr/>
        <p:nvPr/>
      </p:nvGrpSpPr>
      <p:grpSpPr>
        <a:xfrm>
          <a:off x="0" y="0"/>
          <a:ext cx="0" cy="0"/>
          <a:chOff x="0" y="0"/>
          <a:chExt cx="0" cy="0"/>
        </a:xfrm>
      </p:grpSpPr>
      <p:pic>
        <p:nvPicPr>
          <p:cNvPr id="40" name="Google Shape;40;p25" descr="MIE UT Signature CMYK P655 PC 2010.tif"/>
          <p:cNvPicPr preferRelativeResize="0"/>
          <p:nvPr/>
        </p:nvPicPr>
        <p:blipFill rotWithShape="1">
          <a:blip r:embed="rId2">
            <a:alphaModFix/>
          </a:blip>
          <a:srcRect/>
          <a:stretch/>
        </p:blipFill>
        <p:spPr>
          <a:xfrm>
            <a:off x="561083" y="5910337"/>
            <a:ext cx="4359175" cy="794742"/>
          </a:xfrm>
          <a:prstGeom prst="rect">
            <a:avLst/>
          </a:prstGeom>
          <a:noFill/>
          <a:ln>
            <a:noFill/>
          </a:ln>
        </p:spPr>
      </p:pic>
      <p:sp>
        <p:nvSpPr>
          <p:cNvPr id="41" name="Google Shape;41;p25"/>
          <p:cNvSpPr txBox="1">
            <a:spLocks noGrp="1"/>
          </p:cNvSpPr>
          <p:nvPr>
            <p:ph type="body" idx="1"/>
          </p:nvPr>
        </p:nvSpPr>
        <p:spPr>
          <a:xfrm>
            <a:off x="595313" y="964406"/>
            <a:ext cx="11001375" cy="4822031"/>
          </a:xfrm>
          <a:prstGeom prst="rect">
            <a:avLst/>
          </a:prstGeom>
          <a:noFill/>
          <a:ln>
            <a:noFill/>
          </a:ln>
        </p:spPr>
        <p:txBody>
          <a:bodyPr spcFirstLastPara="1" wrap="square" lIns="0" tIns="0" rIns="0" bIns="0" anchor="t" anchorCtr="0">
            <a:noAutofit/>
          </a:bodyPr>
          <a:lstStyle>
            <a:lvl1pPr marL="321457" lvl="0" indent="-160729" algn="l">
              <a:lnSpc>
                <a:spcPct val="75000"/>
              </a:lnSpc>
              <a:spcBef>
                <a:spcPts val="844"/>
              </a:spcBef>
              <a:spcAft>
                <a:spcPts val="0"/>
              </a:spcAft>
              <a:buSzPts val="1400"/>
              <a:buNone/>
              <a:defRPr sz="2250" b="1">
                <a:latin typeface="Arial"/>
                <a:ea typeface="Arial"/>
                <a:cs typeface="Arial"/>
                <a:sym typeface="Arial"/>
              </a:defRPr>
            </a:lvl1pPr>
            <a:lvl2pPr marL="642915" lvl="1" indent="-294669" algn="l">
              <a:lnSpc>
                <a:spcPct val="120000"/>
              </a:lnSpc>
              <a:spcBef>
                <a:spcPts val="844"/>
              </a:spcBef>
              <a:spcAft>
                <a:spcPts val="0"/>
              </a:spcAft>
              <a:buSzPts val="3000"/>
              <a:buChar char="•"/>
              <a:defRPr sz="1406"/>
            </a:lvl2pPr>
            <a:lvl3pPr marL="964372" lvl="2" indent="-281275" algn="l">
              <a:lnSpc>
                <a:spcPct val="120000"/>
              </a:lnSpc>
              <a:spcBef>
                <a:spcPts val="844"/>
              </a:spcBef>
              <a:spcAft>
                <a:spcPts val="0"/>
              </a:spcAft>
              <a:buSzPts val="2700"/>
              <a:buChar char="•"/>
              <a:defRPr sz="1266"/>
            </a:lvl3pPr>
            <a:lvl4pPr marL="1285829" lvl="3" indent="-267881" algn="l">
              <a:lnSpc>
                <a:spcPct val="120000"/>
              </a:lnSpc>
              <a:spcBef>
                <a:spcPts val="844"/>
              </a:spcBef>
              <a:spcAft>
                <a:spcPts val="0"/>
              </a:spcAft>
              <a:buSzPts val="2400"/>
              <a:buChar char="•"/>
              <a:defRPr sz="1125"/>
            </a:lvl4pPr>
            <a:lvl5pPr marL="1607287" lvl="4" indent="-267881" algn="l">
              <a:lnSpc>
                <a:spcPct val="120000"/>
              </a:lnSpc>
              <a:spcBef>
                <a:spcPts val="844"/>
              </a:spcBef>
              <a:spcAft>
                <a:spcPts val="0"/>
              </a:spcAft>
              <a:buSzPts val="2400"/>
              <a:buChar char="•"/>
              <a:defRPr sz="1125"/>
            </a:lvl5pPr>
            <a:lvl6pPr marL="1928744" lvl="5" indent="-282882" algn="l">
              <a:lnSpc>
                <a:spcPct val="225000"/>
              </a:lnSpc>
              <a:spcBef>
                <a:spcPts val="844"/>
              </a:spcBef>
              <a:spcAft>
                <a:spcPts val="0"/>
              </a:spcAft>
              <a:buSzPts val="2736"/>
              <a:buChar char="•"/>
              <a:defRPr sz="1125"/>
            </a:lvl6pPr>
            <a:lvl7pPr marL="2250201" lvl="6" indent="-282882" algn="l">
              <a:lnSpc>
                <a:spcPct val="225000"/>
              </a:lnSpc>
              <a:spcBef>
                <a:spcPts val="844"/>
              </a:spcBef>
              <a:spcAft>
                <a:spcPts val="0"/>
              </a:spcAft>
              <a:buSzPts val="2736"/>
              <a:buChar char="•"/>
              <a:defRPr sz="1125"/>
            </a:lvl7pPr>
            <a:lvl8pPr marL="2571659" lvl="7" indent="-282882" algn="l">
              <a:lnSpc>
                <a:spcPct val="225000"/>
              </a:lnSpc>
              <a:spcBef>
                <a:spcPts val="844"/>
              </a:spcBef>
              <a:spcAft>
                <a:spcPts val="0"/>
              </a:spcAft>
              <a:buSzPts val="2736"/>
              <a:buChar char="•"/>
              <a:defRPr sz="1125"/>
            </a:lvl8pPr>
            <a:lvl9pPr marL="2893116" lvl="8" indent="-282882" algn="l">
              <a:lnSpc>
                <a:spcPct val="225000"/>
              </a:lnSpc>
              <a:spcBef>
                <a:spcPts val="844"/>
              </a:spcBef>
              <a:spcAft>
                <a:spcPts val="0"/>
              </a:spcAft>
              <a:buSzPts val="2736"/>
              <a:buChar char="•"/>
              <a:defRPr sz="1125"/>
            </a:lvl9pPr>
          </a:lstStyle>
          <a:p>
            <a:endParaRPr/>
          </a:p>
        </p:txBody>
      </p:sp>
      <p:sp>
        <p:nvSpPr>
          <p:cNvPr id="42" name="Google Shape;42;p25"/>
          <p:cNvSpPr txBox="1">
            <a:spLocks noGrp="1"/>
          </p:cNvSpPr>
          <p:nvPr>
            <p:ph type="title"/>
          </p:nvPr>
        </p:nvSpPr>
        <p:spPr>
          <a:xfrm>
            <a:off x="595313" y="446484"/>
            <a:ext cx="11013281" cy="410766"/>
          </a:xfrm>
          <a:prstGeom prst="rect">
            <a:avLst/>
          </a:prstGeom>
          <a:noFill/>
          <a:ln>
            <a:noFill/>
          </a:ln>
        </p:spPr>
        <p:txBody>
          <a:bodyPr spcFirstLastPara="1" wrap="square" lIns="0" tIns="0" rIns="0" bIns="0" anchor="t" anchorCtr="0">
            <a:noAutofit/>
          </a:bodyPr>
          <a:lstStyle>
            <a:lvl1pPr lvl="0" algn="l">
              <a:lnSpc>
                <a:spcPct val="81818"/>
              </a:lnSpc>
              <a:spcBef>
                <a:spcPts val="0"/>
              </a:spcBef>
              <a:spcAft>
                <a:spcPts val="0"/>
              </a:spcAft>
              <a:buSzPts val="1400"/>
              <a:buNone/>
              <a:defRPr sz="309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333333"/>
              </a:lnSpc>
              <a:spcBef>
                <a:spcPts val="0"/>
              </a:spcBef>
              <a:spcAft>
                <a:spcPts val="0"/>
              </a:spcAft>
              <a:buSzPts val="1400"/>
              <a:buNone/>
              <a:defRPr/>
            </a:lvl6pPr>
            <a:lvl7pPr lvl="6" algn="l">
              <a:lnSpc>
                <a:spcPct val="333333"/>
              </a:lnSpc>
              <a:spcBef>
                <a:spcPts val="0"/>
              </a:spcBef>
              <a:spcAft>
                <a:spcPts val="0"/>
              </a:spcAft>
              <a:buSzPts val="1400"/>
              <a:buNone/>
              <a:defRPr/>
            </a:lvl7pPr>
            <a:lvl8pPr lvl="7" algn="l">
              <a:lnSpc>
                <a:spcPct val="333333"/>
              </a:lnSpc>
              <a:spcBef>
                <a:spcPts val="0"/>
              </a:spcBef>
              <a:spcAft>
                <a:spcPts val="0"/>
              </a:spcAft>
              <a:buSzPts val="1400"/>
              <a:buNone/>
              <a:defRPr/>
            </a:lvl8pPr>
            <a:lvl9pPr lvl="8" algn="l">
              <a:lnSpc>
                <a:spcPct val="333333"/>
              </a:lnSpc>
              <a:spcBef>
                <a:spcPts val="0"/>
              </a:spcBef>
              <a:spcAft>
                <a:spcPts val="0"/>
              </a:spcAft>
              <a:buSzPts val="1400"/>
              <a:buNone/>
              <a:defRPr/>
            </a:lvl9pPr>
          </a:lstStyle>
          <a:p>
            <a:endParaRPr/>
          </a:p>
        </p:txBody>
      </p:sp>
      <p:sp>
        <p:nvSpPr>
          <p:cNvPr id="43" name="Google Shape;43;p25"/>
          <p:cNvSpPr txBox="1">
            <a:spLocks noGrp="1"/>
          </p:cNvSpPr>
          <p:nvPr>
            <p:ph type="body" idx="2"/>
          </p:nvPr>
        </p:nvSpPr>
        <p:spPr>
          <a:xfrm>
            <a:off x="6433538" y="5947172"/>
            <a:ext cx="5151360" cy="589359"/>
          </a:xfrm>
          <a:prstGeom prst="rect">
            <a:avLst/>
          </a:prstGeom>
          <a:noFill/>
          <a:ln>
            <a:noFill/>
          </a:ln>
        </p:spPr>
        <p:txBody>
          <a:bodyPr spcFirstLastPara="1" wrap="square" lIns="0" tIns="0" rIns="0" bIns="0" anchor="b" anchorCtr="0">
            <a:noAutofit/>
          </a:bodyPr>
          <a:lstStyle>
            <a:lvl1pPr marL="321457" lvl="0" indent="-160729" algn="l">
              <a:lnSpc>
                <a:spcPct val="90000"/>
              </a:lnSpc>
              <a:spcBef>
                <a:spcPts val="0"/>
              </a:spcBef>
              <a:spcAft>
                <a:spcPts val="0"/>
              </a:spcAft>
              <a:buClr>
                <a:srgbClr val="091332"/>
              </a:buClr>
              <a:buSzPts val="1600"/>
              <a:buFont typeface="Arial"/>
              <a:buNone/>
              <a:defRPr sz="1125" b="0">
                <a:solidFill>
                  <a:srgbClr val="091332"/>
                </a:solidFill>
                <a:latin typeface="Georgia"/>
                <a:ea typeface="Georgia"/>
                <a:cs typeface="Georgia"/>
                <a:sym typeface="Georgia"/>
              </a:defRPr>
            </a:lvl1pPr>
            <a:lvl2pPr marL="642915" lvl="1" indent="-281275" algn="l">
              <a:lnSpc>
                <a:spcPct val="120000"/>
              </a:lnSpc>
              <a:spcBef>
                <a:spcPts val="844"/>
              </a:spcBef>
              <a:spcAft>
                <a:spcPts val="0"/>
              </a:spcAft>
              <a:buSzPts val="2700"/>
              <a:buChar char="•"/>
              <a:defRPr/>
            </a:lvl2pPr>
            <a:lvl3pPr marL="964372" lvl="2" indent="-281275" algn="l">
              <a:lnSpc>
                <a:spcPct val="120000"/>
              </a:lnSpc>
              <a:spcBef>
                <a:spcPts val="844"/>
              </a:spcBef>
              <a:spcAft>
                <a:spcPts val="0"/>
              </a:spcAft>
              <a:buSzPts val="2700"/>
              <a:buChar char="•"/>
              <a:defRPr/>
            </a:lvl3pPr>
            <a:lvl4pPr marL="1285829" lvl="3" indent="-281275" algn="l">
              <a:lnSpc>
                <a:spcPct val="120000"/>
              </a:lnSpc>
              <a:spcBef>
                <a:spcPts val="844"/>
              </a:spcBef>
              <a:spcAft>
                <a:spcPts val="0"/>
              </a:spcAft>
              <a:buSzPts val="2700"/>
              <a:buChar char="•"/>
              <a:defRPr/>
            </a:lvl4pPr>
            <a:lvl5pPr marL="1607287" lvl="4" indent="-281275" algn="l">
              <a:lnSpc>
                <a:spcPct val="120000"/>
              </a:lnSpc>
              <a:spcBef>
                <a:spcPts val="844"/>
              </a:spcBef>
              <a:spcAft>
                <a:spcPts val="0"/>
              </a:spcAft>
              <a:buSzPts val="2700"/>
              <a:buChar char="•"/>
              <a:defRPr/>
            </a:lvl5pPr>
            <a:lvl6pPr marL="1928744" lvl="5" indent="-298152" algn="l">
              <a:lnSpc>
                <a:spcPct val="200000"/>
              </a:lnSpc>
              <a:spcBef>
                <a:spcPts val="844"/>
              </a:spcBef>
              <a:spcAft>
                <a:spcPts val="0"/>
              </a:spcAft>
              <a:buSzPts val="3078"/>
              <a:buChar char="•"/>
              <a:defRPr/>
            </a:lvl6pPr>
            <a:lvl7pPr marL="2250201" lvl="6" indent="-298152" algn="l">
              <a:lnSpc>
                <a:spcPct val="200000"/>
              </a:lnSpc>
              <a:spcBef>
                <a:spcPts val="844"/>
              </a:spcBef>
              <a:spcAft>
                <a:spcPts val="0"/>
              </a:spcAft>
              <a:buSzPts val="3078"/>
              <a:buChar char="•"/>
              <a:defRPr/>
            </a:lvl7pPr>
            <a:lvl8pPr marL="2571659" lvl="7" indent="-298152" algn="l">
              <a:lnSpc>
                <a:spcPct val="200000"/>
              </a:lnSpc>
              <a:spcBef>
                <a:spcPts val="844"/>
              </a:spcBef>
              <a:spcAft>
                <a:spcPts val="0"/>
              </a:spcAft>
              <a:buSzPts val="3078"/>
              <a:buChar char="•"/>
              <a:defRPr/>
            </a:lvl8pPr>
            <a:lvl9pPr marL="2893116" lvl="8" indent="-298152" algn="l">
              <a:lnSpc>
                <a:spcPct val="200000"/>
              </a:lnSpc>
              <a:spcBef>
                <a:spcPts val="844"/>
              </a:spcBef>
              <a:spcAft>
                <a:spcPts val="0"/>
              </a:spcAft>
              <a:buSzPts val="3078"/>
              <a:buChar char="•"/>
              <a:defRPr/>
            </a:lvl9pPr>
          </a:lstStyle>
          <a:p>
            <a:endParaRPr/>
          </a:p>
        </p:txBody>
      </p:sp>
    </p:spTree>
    <p:extLst>
      <p:ext uri="{BB962C8B-B14F-4D97-AF65-F5344CB8AC3E}">
        <p14:creationId xmlns:p14="http://schemas.microsoft.com/office/powerpoint/2010/main" val="1207342840"/>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2E4C-AC0E-A543-875E-9FF5BA1F8E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1B66C0-EF15-AE4F-B82C-591B13664F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02157E-2749-6143-95B5-1DA37DC8436D}"/>
              </a:ext>
            </a:extLst>
          </p:cNvPr>
          <p:cNvSpPr>
            <a:spLocks noGrp="1"/>
          </p:cNvSpPr>
          <p:nvPr>
            <p:ph type="dt" sz="half" idx="10"/>
          </p:nvPr>
        </p:nvSpPr>
        <p:spPr/>
        <p:txBody>
          <a:bodyPr/>
          <a:lstStyle/>
          <a:p>
            <a:fld id="{BD6F5A49-FEEC-2343-B98E-AD571BC1BB7A}" type="datetimeFigureOut">
              <a:rPr lang="en-US" smtClean="0"/>
              <a:t>1/10/2024</a:t>
            </a:fld>
            <a:endParaRPr lang="en-US"/>
          </a:p>
        </p:txBody>
      </p:sp>
      <p:sp>
        <p:nvSpPr>
          <p:cNvPr id="5" name="Footer Placeholder 4">
            <a:extLst>
              <a:ext uri="{FF2B5EF4-FFF2-40B4-BE49-F238E27FC236}">
                <a16:creationId xmlns:a16="http://schemas.microsoft.com/office/drawing/2014/main" id="{2D29A8C8-77D7-484A-9D3D-ADFB8350B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BC7E8-A2ED-0B44-A824-C11CBFC17EF6}"/>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10201754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9D26-6161-C744-BCD9-5DAB284F36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4D42C7-C967-1141-9F10-AF0BE18571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DC125-61DF-B54D-A6A1-CEA14DF3D266}"/>
              </a:ext>
            </a:extLst>
          </p:cNvPr>
          <p:cNvSpPr>
            <a:spLocks noGrp="1"/>
          </p:cNvSpPr>
          <p:nvPr>
            <p:ph type="dt" sz="half" idx="10"/>
          </p:nvPr>
        </p:nvSpPr>
        <p:spPr/>
        <p:txBody>
          <a:bodyPr/>
          <a:lstStyle/>
          <a:p>
            <a:fld id="{BD6F5A49-FEEC-2343-B98E-AD571BC1BB7A}" type="datetimeFigureOut">
              <a:rPr lang="en-US" smtClean="0"/>
              <a:t>1/10/2024</a:t>
            </a:fld>
            <a:endParaRPr lang="en-US"/>
          </a:p>
        </p:txBody>
      </p:sp>
      <p:sp>
        <p:nvSpPr>
          <p:cNvPr id="5" name="Footer Placeholder 4">
            <a:extLst>
              <a:ext uri="{FF2B5EF4-FFF2-40B4-BE49-F238E27FC236}">
                <a16:creationId xmlns:a16="http://schemas.microsoft.com/office/drawing/2014/main" id="{3D76D1A1-FF7D-3E44-9969-0717B305B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BDACD-40A6-3D4A-8EFE-53834CA801CF}"/>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3114730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D1D6-1CBD-E049-BAC1-581BDA9D39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2194DF-A5F6-6C40-9010-7A97DF094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4AB2ED-4F39-4147-ABA6-97618ACB5613}"/>
              </a:ext>
            </a:extLst>
          </p:cNvPr>
          <p:cNvSpPr>
            <a:spLocks noGrp="1"/>
          </p:cNvSpPr>
          <p:nvPr>
            <p:ph type="dt" sz="half" idx="10"/>
          </p:nvPr>
        </p:nvSpPr>
        <p:spPr/>
        <p:txBody>
          <a:bodyPr/>
          <a:lstStyle/>
          <a:p>
            <a:fld id="{BD6F5A49-FEEC-2343-B98E-AD571BC1BB7A}" type="datetimeFigureOut">
              <a:rPr lang="en-US" smtClean="0"/>
              <a:t>1/10/2024</a:t>
            </a:fld>
            <a:endParaRPr lang="en-US"/>
          </a:p>
        </p:txBody>
      </p:sp>
      <p:sp>
        <p:nvSpPr>
          <p:cNvPr id="5" name="Footer Placeholder 4">
            <a:extLst>
              <a:ext uri="{FF2B5EF4-FFF2-40B4-BE49-F238E27FC236}">
                <a16:creationId xmlns:a16="http://schemas.microsoft.com/office/drawing/2014/main" id="{A5094D24-E299-0E4D-B6B5-F21D6D415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1474D-F8EB-2549-A93B-A039827EF2FE}"/>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881906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1E058-B7E6-534E-A0EA-0B638398B0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2269D0-0A76-DC4C-A3B3-418488BAD9B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C1588D-9B66-2C40-8E5A-2F11157EB0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B3881C-D572-A242-9658-05A619F59537}"/>
              </a:ext>
            </a:extLst>
          </p:cNvPr>
          <p:cNvSpPr>
            <a:spLocks noGrp="1"/>
          </p:cNvSpPr>
          <p:nvPr>
            <p:ph type="dt" sz="half" idx="10"/>
          </p:nvPr>
        </p:nvSpPr>
        <p:spPr/>
        <p:txBody>
          <a:bodyPr/>
          <a:lstStyle/>
          <a:p>
            <a:fld id="{BD6F5A49-FEEC-2343-B98E-AD571BC1BB7A}" type="datetimeFigureOut">
              <a:rPr lang="en-US" smtClean="0"/>
              <a:t>1/10/2024</a:t>
            </a:fld>
            <a:endParaRPr lang="en-US"/>
          </a:p>
        </p:txBody>
      </p:sp>
      <p:sp>
        <p:nvSpPr>
          <p:cNvPr id="6" name="Footer Placeholder 5">
            <a:extLst>
              <a:ext uri="{FF2B5EF4-FFF2-40B4-BE49-F238E27FC236}">
                <a16:creationId xmlns:a16="http://schemas.microsoft.com/office/drawing/2014/main" id="{365F437D-1BD0-FF45-8023-64BBF4EA0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3350C-6FD6-0944-BBEB-28F94E54F04E}"/>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316785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resenter intro">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1391477" y="2486099"/>
            <a:ext cx="3263867" cy="3128771"/>
          </a:xfrm>
          <a:prstGeom prst="rect">
            <a:avLst/>
          </a:prstGeom>
        </p:spPr>
      </p:pic>
      <p:sp>
        <p:nvSpPr>
          <p:cNvPr id="6" name="Text Placeholder 5"/>
          <p:cNvSpPr>
            <a:spLocks noGrp="1"/>
          </p:cNvSpPr>
          <p:nvPr>
            <p:ph type="body" sz="quarter" idx="23" hasCustomPrompt="1"/>
          </p:nvPr>
        </p:nvSpPr>
        <p:spPr>
          <a:xfrm>
            <a:off x="609601" y="3638548"/>
            <a:ext cx="4718315" cy="988920"/>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dirty="0"/>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dirty="0"/>
              <a:t>CLICK TO EDIT NAME</a:t>
            </a:r>
          </a:p>
        </p:txBody>
      </p:sp>
      <p:sp>
        <p:nvSpPr>
          <p:cNvPr id="8" name="Text Placeholder 7"/>
          <p:cNvSpPr>
            <a:spLocks noGrp="1"/>
          </p:cNvSpPr>
          <p:nvPr>
            <p:ph type="body" sz="quarter" idx="24" hasCustomPrompt="1"/>
          </p:nvPr>
        </p:nvSpPr>
        <p:spPr>
          <a:xfrm>
            <a:off x="609600" y="4627562"/>
            <a:ext cx="4718051" cy="379413"/>
          </a:xfrm>
          <a:solidFill>
            <a:schemeClr val="bg1"/>
          </a:solidFill>
        </p:spPr>
        <p:txBody>
          <a:bodyPr>
            <a:noAutofit/>
          </a:bodyPr>
          <a:lstStyle>
            <a:lvl1pPr marL="0" indent="0" algn="ctr">
              <a:buNone/>
              <a:defRPr sz="1900" b="1" baseline="0">
                <a:solidFill>
                  <a:srgbClr val="007FA3"/>
                </a:solidFill>
              </a:defRPr>
            </a:lvl1pPr>
          </a:lstStyle>
          <a:p>
            <a:pPr lvl="0"/>
            <a:r>
              <a:rPr lang="en-US" dirty="0"/>
              <a:t>Click to edit contact info</a:t>
            </a:r>
          </a:p>
        </p:txBody>
      </p:sp>
      <p:pic>
        <p:nvPicPr>
          <p:cNvPr id="23" name="Picture 22"/>
          <p:cNvPicPr>
            <a:picLocks noChangeAspect="1"/>
          </p:cNvPicPr>
          <p:nvPr userDrawn="1"/>
        </p:nvPicPr>
        <p:blipFill>
          <a:blip r:embed="rId2"/>
          <a:stretch>
            <a:fillRect/>
          </a:stretch>
        </p:blipFill>
        <p:spPr>
          <a:xfrm>
            <a:off x="7692912" y="2486099"/>
            <a:ext cx="3263867" cy="3128771"/>
          </a:xfrm>
          <a:prstGeom prst="rect">
            <a:avLst/>
          </a:prstGeom>
        </p:spPr>
      </p:pic>
      <p:sp>
        <p:nvSpPr>
          <p:cNvPr id="25" name="Text Placeholder 5"/>
          <p:cNvSpPr>
            <a:spLocks noGrp="1"/>
          </p:cNvSpPr>
          <p:nvPr>
            <p:ph type="body" sz="quarter" idx="26" hasCustomPrompt="1"/>
          </p:nvPr>
        </p:nvSpPr>
        <p:spPr>
          <a:xfrm>
            <a:off x="6911036" y="3638548"/>
            <a:ext cx="4718315" cy="988920"/>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dirty="0"/>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dirty="0"/>
              <a:t>CLICK TO EDIT NAME</a:t>
            </a:r>
          </a:p>
        </p:txBody>
      </p:sp>
      <p:sp>
        <p:nvSpPr>
          <p:cNvPr id="26" name="Text Placeholder 7"/>
          <p:cNvSpPr>
            <a:spLocks noGrp="1"/>
          </p:cNvSpPr>
          <p:nvPr>
            <p:ph type="body" sz="quarter" idx="27" hasCustomPrompt="1"/>
          </p:nvPr>
        </p:nvSpPr>
        <p:spPr>
          <a:xfrm>
            <a:off x="6911035" y="4627562"/>
            <a:ext cx="4718051" cy="379413"/>
          </a:xfrm>
          <a:solidFill>
            <a:schemeClr val="bg1"/>
          </a:solidFill>
        </p:spPr>
        <p:txBody>
          <a:bodyPr>
            <a:noAutofit/>
          </a:bodyPr>
          <a:lstStyle>
            <a:lvl1pPr marL="0" indent="0" algn="ctr">
              <a:buNone/>
              <a:defRPr sz="1900" b="1" baseline="0">
                <a:solidFill>
                  <a:srgbClr val="007FA3"/>
                </a:solidFill>
              </a:defRPr>
            </a:lvl1pPr>
          </a:lstStyle>
          <a:p>
            <a:pPr lvl="0"/>
            <a:r>
              <a:rPr lang="en-US" dirty="0"/>
              <a:t>Click to edit contact info</a:t>
            </a:r>
          </a:p>
        </p:txBody>
      </p:sp>
      <p:sp>
        <p:nvSpPr>
          <p:cNvPr id="14" name="Picture Placeholder 3"/>
          <p:cNvSpPr>
            <a:spLocks noGrp="1"/>
          </p:cNvSpPr>
          <p:nvPr>
            <p:ph type="pic" sz="quarter" idx="21" hasCustomPrompt="1"/>
          </p:nvPr>
        </p:nvSpPr>
        <p:spPr>
          <a:xfrm>
            <a:off x="1163690" y="404664"/>
            <a:ext cx="3140025" cy="3024336"/>
          </a:xfrm>
          <a:prstGeom prst="ellipse">
            <a:avLst/>
          </a:prstGeom>
          <a:ln w="101600">
            <a:solidFill>
              <a:schemeClr val="bg1">
                <a:lumMod val="85000"/>
              </a:schemeClr>
            </a:solidFill>
          </a:ln>
        </p:spPr>
        <p:txBody>
          <a:bodyPr/>
          <a:lstStyle>
            <a:lvl1pPr marL="0" indent="0" algn="ctr">
              <a:buNone/>
              <a:defRPr/>
            </a:lvl1pPr>
          </a:lstStyle>
          <a:p>
            <a:r>
              <a:rPr lang="en-US" dirty="0"/>
              <a:t>Insert</a:t>
            </a:r>
            <a:br>
              <a:rPr lang="en-US" dirty="0"/>
            </a:br>
            <a:r>
              <a:rPr lang="en-US" dirty="0"/>
              <a:t>Picture</a:t>
            </a:r>
          </a:p>
        </p:txBody>
      </p:sp>
      <p:sp>
        <p:nvSpPr>
          <p:cNvPr id="15" name="Picture Placeholder 3"/>
          <p:cNvSpPr>
            <a:spLocks noGrp="1"/>
          </p:cNvSpPr>
          <p:nvPr>
            <p:ph type="pic" sz="quarter" idx="28" hasCustomPrompt="1"/>
          </p:nvPr>
        </p:nvSpPr>
        <p:spPr>
          <a:xfrm>
            <a:off x="7464152" y="404664"/>
            <a:ext cx="3140025" cy="3024336"/>
          </a:xfrm>
          <a:prstGeom prst="ellipse">
            <a:avLst/>
          </a:prstGeom>
          <a:ln w="101600">
            <a:solidFill>
              <a:schemeClr val="bg1">
                <a:lumMod val="85000"/>
              </a:schemeClr>
            </a:solidFill>
          </a:ln>
        </p:spPr>
        <p:txBody>
          <a:bodyPr/>
          <a:lstStyle>
            <a:lvl1pPr marL="0" indent="0" algn="ctr">
              <a:buNone/>
              <a:defRPr/>
            </a:lvl1pPr>
          </a:lstStyle>
          <a:p>
            <a:r>
              <a:rPr lang="en-US" dirty="0"/>
              <a:t>Insert</a:t>
            </a:r>
            <a:br>
              <a:rPr lang="en-US" dirty="0"/>
            </a:br>
            <a:r>
              <a:rPr lang="en-US" dirty="0"/>
              <a:t>Picture</a:t>
            </a:r>
          </a:p>
        </p:txBody>
      </p:sp>
      <p:sp>
        <p:nvSpPr>
          <p:cNvPr id="13"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8" name="Straight Connector 17"/>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6"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1888441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ABF7-DD35-1B47-A52F-0B2627F1E0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F7569A-DF7F-F140-9A15-7A4171FE5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4F23A72-5980-D44C-8039-DE8CC7C49F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A1B98-6CA2-9F4A-8BF6-F5403701AB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50CD78F-920F-214B-BDFB-065DDBDF81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C1941-12F2-7E45-9128-F041D1BF8EE3}"/>
              </a:ext>
            </a:extLst>
          </p:cNvPr>
          <p:cNvSpPr>
            <a:spLocks noGrp="1"/>
          </p:cNvSpPr>
          <p:nvPr>
            <p:ph type="dt" sz="half" idx="10"/>
          </p:nvPr>
        </p:nvSpPr>
        <p:spPr/>
        <p:txBody>
          <a:bodyPr/>
          <a:lstStyle/>
          <a:p>
            <a:fld id="{BD6F5A49-FEEC-2343-B98E-AD571BC1BB7A}" type="datetimeFigureOut">
              <a:rPr lang="en-US" smtClean="0"/>
              <a:t>1/10/2024</a:t>
            </a:fld>
            <a:endParaRPr lang="en-US"/>
          </a:p>
        </p:txBody>
      </p:sp>
      <p:sp>
        <p:nvSpPr>
          <p:cNvPr id="8" name="Footer Placeholder 7">
            <a:extLst>
              <a:ext uri="{FF2B5EF4-FFF2-40B4-BE49-F238E27FC236}">
                <a16:creationId xmlns:a16="http://schemas.microsoft.com/office/drawing/2014/main" id="{D3E9898D-695B-624B-B912-EB6FA1D0D2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80B7F7-363F-AA4C-8152-1B1AEF3F02C2}"/>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1687697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20D3-0100-004B-AC58-D37D1CE988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2D7E57-0085-214E-A27A-986C3F2989DC}"/>
              </a:ext>
            </a:extLst>
          </p:cNvPr>
          <p:cNvSpPr>
            <a:spLocks noGrp="1"/>
          </p:cNvSpPr>
          <p:nvPr>
            <p:ph type="dt" sz="half" idx="10"/>
          </p:nvPr>
        </p:nvSpPr>
        <p:spPr/>
        <p:txBody>
          <a:bodyPr/>
          <a:lstStyle/>
          <a:p>
            <a:fld id="{BD6F5A49-FEEC-2343-B98E-AD571BC1BB7A}" type="datetimeFigureOut">
              <a:rPr lang="en-US" smtClean="0"/>
              <a:t>1/10/2024</a:t>
            </a:fld>
            <a:endParaRPr lang="en-US"/>
          </a:p>
        </p:txBody>
      </p:sp>
      <p:sp>
        <p:nvSpPr>
          <p:cNvPr id="4" name="Footer Placeholder 3">
            <a:extLst>
              <a:ext uri="{FF2B5EF4-FFF2-40B4-BE49-F238E27FC236}">
                <a16:creationId xmlns:a16="http://schemas.microsoft.com/office/drawing/2014/main" id="{E31690B1-2F34-DE44-B554-BE450536D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A81546-BF15-024A-8F97-D9C3C0206008}"/>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3915688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996E5C-6254-A947-A22C-94C58DD81F6E}"/>
              </a:ext>
            </a:extLst>
          </p:cNvPr>
          <p:cNvSpPr>
            <a:spLocks noGrp="1"/>
          </p:cNvSpPr>
          <p:nvPr>
            <p:ph type="dt" sz="half" idx="10"/>
          </p:nvPr>
        </p:nvSpPr>
        <p:spPr/>
        <p:txBody>
          <a:bodyPr/>
          <a:lstStyle/>
          <a:p>
            <a:fld id="{BD6F5A49-FEEC-2343-B98E-AD571BC1BB7A}" type="datetimeFigureOut">
              <a:rPr lang="en-US" smtClean="0"/>
              <a:t>1/10/2024</a:t>
            </a:fld>
            <a:endParaRPr lang="en-US"/>
          </a:p>
        </p:txBody>
      </p:sp>
      <p:sp>
        <p:nvSpPr>
          <p:cNvPr id="3" name="Footer Placeholder 2">
            <a:extLst>
              <a:ext uri="{FF2B5EF4-FFF2-40B4-BE49-F238E27FC236}">
                <a16:creationId xmlns:a16="http://schemas.microsoft.com/office/drawing/2014/main" id="{69C7E86C-7FB5-CB44-B9CE-5E81731567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94190E-E768-C644-BBDF-FADBDB13E376}"/>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3943951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4684-B405-1645-845B-8DD5D9B67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0BEF4-82A2-1E4C-8DC9-65B0ED82B9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68BAD9-5587-8941-B225-817AA8D57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117820-2BA8-484F-88A6-4434BC514125}"/>
              </a:ext>
            </a:extLst>
          </p:cNvPr>
          <p:cNvSpPr>
            <a:spLocks noGrp="1"/>
          </p:cNvSpPr>
          <p:nvPr>
            <p:ph type="dt" sz="half" idx="10"/>
          </p:nvPr>
        </p:nvSpPr>
        <p:spPr/>
        <p:txBody>
          <a:bodyPr/>
          <a:lstStyle/>
          <a:p>
            <a:fld id="{BD6F5A49-FEEC-2343-B98E-AD571BC1BB7A}" type="datetimeFigureOut">
              <a:rPr lang="en-US" smtClean="0"/>
              <a:t>1/10/2024</a:t>
            </a:fld>
            <a:endParaRPr lang="en-US"/>
          </a:p>
        </p:txBody>
      </p:sp>
      <p:sp>
        <p:nvSpPr>
          <p:cNvPr id="6" name="Footer Placeholder 5">
            <a:extLst>
              <a:ext uri="{FF2B5EF4-FFF2-40B4-BE49-F238E27FC236}">
                <a16:creationId xmlns:a16="http://schemas.microsoft.com/office/drawing/2014/main" id="{FD8C0F18-9308-A04F-B1F2-172E8B522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461AF4-5CA7-5446-A015-DD541B7C810E}"/>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3451765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EF0F-DE9D-A149-B40D-68D84B4E86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CCE754-BD0B-0847-96AB-C33F94560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68F77-ABFA-CF4B-BCBD-277C156EE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0ECBE9-ABC5-E447-8B96-18163F27910D}"/>
              </a:ext>
            </a:extLst>
          </p:cNvPr>
          <p:cNvSpPr>
            <a:spLocks noGrp="1"/>
          </p:cNvSpPr>
          <p:nvPr>
            <p:ph type="dt" sz="half" idx="10"/>
          </p:nvPr>
        </p:nvSpPr>
        <p:spPr/>
        <p:txBody>
          <a:bodyPr/>
          <a:lstStyle/>
          <a:p>
            <a:fld id="{BD6F5A49-FEEC-2343-B98E-AD571BC1BB7A}" type="datetimeFigureOut">
              <a:rPr lang="en-US" smtClean="0"/>
              <a:t>1/10/2024</a:t>
            </a:fld>
            <a:endParaRPr lang="en-US"/>
          </a:p>
        </p:txBody>
      </p:sp>
      <p:sp>
        <p:nvSpPr>
          <p:cNvPr id="6" name="Footer Placeholder 5">
            <a:extLst>
              <a:ext uri="{FF2B5EF4-FFF2-40B4-BE49-F238E27FC236}">
                <a16:creationId xmlns:a16="http://schemas.microsoft.com/office/drawing/2014/main" id="{34D28686-3900-2F41-98C9-5FB42A119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805A9-317C-1148-87E3-6741146AC6CF}"/>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610603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E54BE-DE68-014B-A8FD-F3E48ACF94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1ED90D-5E96-C64E-8F98-574D1F4543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827EF-871A-6845-AC8E-91DC0B431FC6}"/>
              </a:ext>
            </a:extLst>
          </p:cNvPr>
          <p:cNvSpPr>
            <a:spLocks noGrp="1"/>
          </p:cNvSpPr>
          <p:nvPr>
            <p:ph type="dt" sz="half" idx="10"/>
          </p:nvPr>
        </p:nvSpPr>
        <p:spPr/>
        <p:txBody>
          <a:bodyPr/>
          <a:lstStyle/>
          <a:p>
            <a:fld id="{BD6F5A49-FEEC-2343-B98E-AD571BC1BB7A}" type="datetimeFigureOut">
              <a:rPr lang="en-US" smtClean="0"/>
              <a:t>1/10/2024</a:t>
            </a:fld>
            <a:endParaRPr lang="en-US"/>
          </a:p>
        </p:txBody>
      </p:sp>
      <p:sp>
        <p:nvSpPr>
          <p:cNvPr id="5" name="Footer Placeholder 4">
            <a:extLst>
              <a:ext uri="{FF2B5EF4-FFF2-40B4-BE49-F238E27FC236}">
                <a16:creationId xmlns:a16="http://schemas.microsoft.com/office/drawing/2014/main" id="{A61E3D3F-9BA7-2748-A118-0D93118ED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9F0DF-7643-CF4C-959E-E855FD1D7DF9}"/>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2226021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8F6ED-8554-7140-BEBB-D380748D3F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B9D6FF-7BC1-924C-AA1A-0F06DEFFA5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848D0-EA87-A343-9DF0-358F18FE3BE6}"/>
              </a:ext>
            </a:extLst>
          </p:cNvPr>
          <p:cNvSpPr>
            <a:spLocks noGrp="1"/>
          </p:cNvSpPr>
          <p:nvPr>
            <p:ph type="dt" sz="half" idx="10"/>
          </p:nvPr>
        </p:nvSpPr>
        <p:spPr/>
        <p:txBody>
          <a:bodyPr/>
          <a:lstStyle/>
          <a:p>
            <a:fld id="{BD6F5A49-FEEC-2343-B98E-AD571BC1BB7A}" type="datetimeFigureOut">
              <a:rPr lang="en-US" smtClean="0"/>
              <a:t>1/10/2024</a:t>
            </a:fld>
            <a:endParaRPr lang="en-US"/>
          </a:p>
        </p:txBody>
      </p:sp>
      <p:sp>
        <p:nvSpPr>
          <p:cNvPr id="5" name="Footer Placeholder 4">
            <a:extLst>
              <a:ext uri="{FF2B5EF4-FFF2-40B4-BE49-F238E27FC236}">
                <a16:creationId xmlns:a16="http://schemas.microsoft.com/office/drawing/2014/main" id="{09C6CC49-BB3B-5343-ADCF-61699F6C1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B3691-0112-6C48-9DDC-4069C87F3131}"/>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3141672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154EC5D-1A69-F338-96F2-A22B46F1891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91344" y="219842"/>
            <a:ext cx="6573535" cy="1889640"/>
          </a:xfrm>
          <a:prstGeom prst="rect">
            <a:avLst/>
          </a:prstGeom>
        </p:spPr>
      </p:pic>
      <p:sp>
        <p:nvSpPr>
          <p:cNvPr id="6" name="Text Placeholder 2"/>
          <p:cNvSpPr>
            <a:spLocks noGrp="1"/>
          </p:cNvSpPr>
          <p:nvPr>
            <p:ph type="body" idx="1"/>
          </p:nvPr>
        </p:nvSpPr>
        <p:spPr>
          <a:xfrm>
            <a:off x="610307" y="4869160"/>
            <a:ext cx="9806173" cy="1224938"/>
          </a:xfrm>
          <a:ln>
            <a:noFill/>
          </a:ln>
        </p:spPr>
        <p:txBody>
          <a:bodyPr anchor="t"/>
          <a:lstStyle>
            <a:lvl1pPr marL="0" indent="0">
              <a:buNone/>
              <a:defRPr sz="2000">
                <a:solidFill>
                  <a:schemeClr val="bg1">
                    <a:lumMod val="65000"/>
                  </a:schemeClr>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7" name="Text Placeholder 2"/>
          <p:cNvSpPr>
            <a:spLocks noGrp="1"/>
          </p:cNvSpPr>
          <p:nvPr>
            <p:ph type="body" idx="10" hasCustomPrompt="1"/>
          </p:nvPr>
        </p:nvSpPr>
        <p:spPr>
          <a:xfrm>
            <a:off x="610307" y="2399520"/>
            <a:ext cx="9806173" cy="1965584"/>
          </a:xfrm>
          <a:ln>
            <a:noFill/>
          </a:ln>
        </p:spPr>
        <p:txBody>
          <a:bodyPr anchor="t">
            <a:normAutofit/>
          </a:bodyPr>
          <a:lstStyle>
            <a:lvl1pPr marL="0" indent="0">
              <a:buNone/>
              <a:defRPr sz="4000" b="1">
                <a:solidFill>
                  <a:srgbClr val="25355A"/>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a:t>
            </a:r>
            <a:br>
              <a:rPr lang="en-CA"/>
            </a:br>
            <a:r>
              <a:rPr lang="en-CA"/>
              <a:t>MASTER TEXT STYLES</a:t>
            </a:r>
          </a:p>
        </p:txBody>
      </p:sp>
    </p:spTree>
    <p:extLst>
      <p:ext uri="{BB962C8B-B14F-4D97-AF65-F5344CB8AC3E}">
        <p14:creationId xmlns:p14="http://schemas.microsoft.com/office/powerpoint/2010/main" val="16318545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tro - UofT blue">
    <p:bg>
      <p:bgPr>
        <a:solidFill>
          <a:srgbClr val="25355A"/>
        </a:solidFill>
        <a:effectLst/>
      </p:bgPr>
    </p:bg>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610307" y="4869160"/>
            <a:ext cx="9806173" cy="1224938"/>
          </a:xfrm>
          <a:ln>
            <a:solidFill>
              <a:srgbClr val="25355A"/>
            </a:solidFill>
          </a:ln>
        </p:spPr>
        <p:txBody>
          <a:bodyPr anchor="t"/>
          <a:lstStyle>
            <a:lvl1pPr marL="0" indent="0">
              <a:buNone/>
              <a:defRPr sz="2000">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12" name="Text Placeholder 2"/>
          <p:cNvSpPr>
            <a:spLocks noGrp="1"/>
          </p:cNvSpPr>
          <p:nvPr>
            <p:ph type="body" idx="10" hasCustomPrompt="1"/>
          </p:nvPr>
        </p:nvSpPr>
        <p:spPr>
          <a:xfrm>
            <a:off x="610307" y="2399520"/>
            <a:ext cx="9806173" cy="1965584"/>
          </a:xfrm>
          <a:ln>
            <a:solidFill>
              <a:srgbClr val="25355A"/>
            </a:solidFill>
          </a:ln>
        </p:spPr>
        <p:txBody>
          <a:bodyPr anchor="t">
            <a:normAutofit/>
          </a:bodyPr>
          <a:lstStyle>
            <a:lvl1pPr marL="0" indent="0">
              <a:buNone/>
              <a:defRPr sz="4000" b="1">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a:t>
            </a:r>
            <a:br>
              <a:rPr lang="en-CA"/>
            </a:br>
            <a:r>
              <a:rPr lang="en-CA"/>
              <a:t>MASTER TEXT STYLES</a:t>
            </a:r>
          </a:p>
        </p:txBody>
      </p:sp>
      <p:pic>
        <p:nvPicPr>
          <p:cNvPr id="2" name="Graphic 1">
            <a:extLst>
              <a:ext uri="{FF2B5EF4-FFF2-40B4-BE49-F238E27FC236}">
                <a16:creationId xmlns:a16="http://schemas.microsoft.com/office/drawing/2014/main" id="{9125BF86-CC08-CBA1-1A76-53DF53CD05A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91344" y="219842"/>
            <a:ext cx="6573535" cy="1889640"/>
          </a:xfrm>
          <a:prstGeom prst="rect">
            <a:avLst/>
          </a:prstGeom>
        </p:spPr>
      </p:pic>
    </p:spTree>
    <p:extLst>
      <p:ext uri="{BB962C8B-B14F-4D97-AF65-F5344CB8AC3E}">
        <p14:creationId xmlns:p14="http://schemas.microsoft.com/office/powerpoint/2010/main" val="32071322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ro - Boundless blue">
    <p:bg>
      <p:bgPr>
        <a:gradFill>
          <a:gsLst>
            <a:gs pos="0">
              <a:srgbClr val="25355A"/>
            </a:gs>
            <a:gs pos="100000">
              <a:srgbClr val="007FA3"/>
            </a:gs>
          </a:gsLst>
          <a:lin ang="16200000" scaled="0"/>
        </a:grad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610307" y="4869160"/>
            <a:ext cx="10363200" cy="1224938"/>
          </a:xfrm>
          <a:ln>
            <a:solidFill>
              <a:srgbClr val="25355A"/>
            </a:solidFill>
          </a:ln>
        </p:spPr>
        <p:txBody>
          <a:bodyPr anchor="t"/>
          <a:lstStyle>
            <a:lvl1pPr marL="0" indent="0">
              <a:buNone/>
              <a:defRPr sz="2000">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15" name="Text Placeholder 2"/>
          <p:cNvSpPr>
            <a:spLocks noGrp="1"/>
          </p:cNvSpPr>
          <p:nvPr>
            <p:ph type="body" idx="10" hasCustomPrompt="1"/>
          </p:nvPr>
        </p:nvSpPr>
        <p:spPr>
          <a:xfrm>
            <a:off x="610307" y="2399520"/>
            <a:ext cx="9806173" cy="1965584"/>
          </a:xfrm>
          <a:ln>
            <a:solidFill>
              <a:srgbClr val="25355A"/>
            </a:solidFill>
          </a:ln>
        </p:spPr>
        <p:txBody>
          <a:bodyPr anchor="t">
            <a:normAutofit/>
          </a:bodyPr>
          <a:lstStyle>
            <a:lvl1pPr marL="0" indent="0">
              <a:buNone/>
              <a:defRPr sz="4000" b="1">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a:t>
            </a:r>
            <a:br>
              <a:rPr lang="en-CA"/>
            </a:br>
            <a:r>
              <a:rPr lang="en-CA"/>
              <a:t>MASTER TEXT STYLES</a:t>
            </a:r>
          </a:p>
        </p:txBody>
      </p:sp>
      <p:pic>
        <p:nvPicPr>
          <p:cNvPr id="3" name="Graphic 2">
            <a:extLst>
              <a:ext uri="{FF2B5EF4-FFF2-40B4-BE49-F238E27FC236}">
                <a16:creationId xmlns:a16="http://schemas.microsoft.com/office/drawing/2014/main" id="{533F4BE6-BF4A-501A-BB10-BB8E1662BFB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91344" y="219842"/>
            <a:ext cx="6573535" cy="1889640"/>
          </a:xfrm>
          <a:prstGeom prst="rect">
            <a:avLst/>
          </a:prstGeom>
        </p:spPr>
      </p:pic>
    </p:spTree>
    <p:extLst>
      <p:ext uri="{BB962C8B-B14F-4D97-AF65-F5344CB8AC3E}">
        <p14:creationId xmlns:p14="http://schemas.microsoft.com/office/powerpoint/2010/main" val="66605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274638"/>
            <a:ext cx="10959008" cy="1143000"/>
          </a:xfrm>
        </p:spPr>
        <p:txBody>
          <a:bodyPr>
            <a:normAutofit/>
          </a:bodyPr>
          <a:lstStyle>
            <a:lvl1pPr algn="l">
              <a:defRPr sz="3500" b="1">
                <a:solidFill>
                  <a:srgbClr val="25355A"/>
                </a:solidFill>
                <a:latin typeface="Helvetica"/>
                <a:cs typeface="Helvetica"/>
              </a:defRPr>
            </a:lvl1pPr>
          </a:lstStyle>
          <a:p>
            <a:r>
              <a:rPr lang="en-CA" dirty="0"/>
              <a:t>Click to edit Master title style</a:t>
            </a:r>
            <a:endParaRPr lang="en-US" dirty="0"/>
          </a:p>
        </p:txBody>
      </p:sp>
      <p:sp>
        <p:nvSpPr>
          <p:cNvPr id="3" name="Content Placeholder 2"/>
          <p:cNvSpPr>
            <a:spLocks noGrp="1"/>
          </p:cNvSpPr>
          <p:nvPr>
            <p:ph idx="1"/>
          </p:nvPr>
        </p:nvSpPr>
        <p:spPr>
          <a:xfrm>
            <a:off x="623392" y="1600201"/>
            <a:ext cx="10959008" cy="3989039"/>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9"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0" name="Straight Connector 9"/>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7"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26140678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esenter intro">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5615947" y="836713"/>
            <a:ext cx="4657264" cy="4464496"/>
          </a:xfrm>
          <a:prstGeom prst="rect">
            <a:avLst/>
          </a:prstGeom>
        </p:spPr>
      </p:pic>
      <p:sp>
        <p:nvSpPr>
          <p:cNvPr id="8" name="Text Placeholder 7"/>
          <p:cNvSpPr>
            <a:spLocks noGrp="1"/>
          </p:cNvSpPr>
          <p:nvPr>
            <p:ph type="body" sz="quarter" idx="24" hasCustomPrompt="1"/>
          </p:nvPr>
        </p:nvSpPr>
        <p:spPr>
          <a:xfrm>
            <a:off x="5615949" y="3501008"/>
            <a:ext cx="5642959" cy="720080"/>
          </a:xfrm>
          <a:solidFill>
            <a:schemeClr val="bg1"/>
          </a:solidFill>
        </p:spPr>
        <p:txBody>
          <a:bodyPr anchor="ctr">
            <a:noAutofit/>
          </a:bodyPr>
          <a:lstStyle>
            <a:lvl1pPr marL="0" indent="0" algn="l">
              <a:buNone/>
              <a:defRPr sz="1900" b="1" baseline="0">
                <a:solidFill>
                  <a:srgbClr val="007FA3"/>
                </a:solidFill>
              </a:defRPr>
            </a:lvl1pPr>
          </a:lstStyle>
          <a:p>
            <a:pPr lvl="0"/>
            <a:r>
              <a:rPr lang="en-US"/>
              <a:t>Click to edit contact info</a:t>
            </a:r>
          </a:p>
        </p:txBody>
      </p:sp>
      <p:sp>
        <p:nvSpPr>
          <p:cNvPr id="9" name="Picture Placeholder 3"/>
          <p:cNvSpPr>
            <a:spLocks noGrp="1"/>
          </p:cNvSpPr>
          <p:nvPr>
            <p:ph type="pic" sz="quarter" idx="21" hasCustomPrompt="1"/>
          </p:nvPr>
        </p:nvSpPr>
        <p:spPr>
          <a:xfrm>
            <a:off x="695400" y="1484785"/>
            <a:ext cx="3140025" cy="3024336"/>
          </a:xfrm>
          <a:prstGeom prst="ellipse">
            <a:avLst/>
          </a:prstGeom>
          <a:ln w="101600">
            <a:solidFill>
              <a:schemeClr val="bg1">
                <a:lumMod val="85000"/>
              </a:schemeClr>
            </a:solidFill>
          </a:ln>
        </p:spPr>
        <p:txBody>
          <a:bodyPr/>
          <a:lstStyle>
            <a:lvl1pPr marL="0" indent="0" algn="ctr">
              <a:buNone/>
              <a:defRPr/>
            </a:lvl1pPr>
          </a:lstStyle>
          <a:p>
            <a:r>
              <a:rPr lang="en-US"/>
              <a:t>Insert</a:t>
            </a:r>
            <a:br>
              <a:rPr lang="en-US"/>
            </a:br>
            <a:r>
              <a:rPr lang="en-US"/>
              <a:t>Picture</a:t>
            </a:r>
          </a:p>
        </p:txBody>
      </p:sp>
      <p:sp>
        <p:nvSpPr>
          <p:cNvPr id="10" name="Text Placeholder 5"/>
          <p:cNvSpPr>
            <a:spLocks noGrp="1"/>
          </p:cNvSpPr>
          <p:nvPr>
            <p:ph type="body" sz="quarter" idx="23" hasCustomPrompt="1"/>
          </p:nvPr>
        </p:nvSpPr>
        <p:spPr>
          <a:xfrm>
            <a:off x="5615947" y="2247516"/>
            <a:ext cx="5642959" cy="1253492"/>
          </a:xfrm>
          <a:solidFill>
            <a:schemeClr val="bg1"/>
          </a:solidFill>
        </p:spPr>
        <p:txBody>
          <a:bodyPr anchor="ctr">
            <a:noAutofit/>
          </a:bodyPr>
          <a:lstStyle>
            <a:lvl1pPr marL="0" marR="0" indent="0" algn="l" defTabSz="457200" rtl="0" eaLnBrk="1" fontAlgn="auto" latinLnBrk="0" hangingPunct="1">
              <a:lnSpc>
                <a:spcPts val="2500"/>
              </a:lnSpc>
              <a:spcBef>
                <a:spcPct val="20000"/>
              </a:spcBef>
              <a:spcAft>
                <a:spcPts val="0"/>
              </a:spcAft>
              <a:buClr>
                <a:srgbClr val="007FA3"/>
              </a:buClr>
              <a:buSzPct val="80000"/>
              <a:buFont typeface="Arial"/>
              <a:buNone/>
              <a:tabLst/>
              <a:defRPr sz="2900" b="1" i="0" baseline="0">
                <a:solidFill>
                  <a:srgbClr val="25355A"/>
                </a:solidFill>
                <a:latin typeface="Helvetica" charset="0"/>
                <a:ea typeface="Helvetica" charset="0"/>
                <a:cs typeface="Helvetica" charset="0"/>
              </a:defRPr>
            </a:lvl1pPr>
          </a:lstStyle>
          <a:p>
            <a:pPr lvl="0"/>
            <a:r>
              <a:rPr lang="en-US"/>
              <a:t>CLICK TO EDIT NAME</a:t>
            </a:r>
          </a:p>
          <a:p>
            <a:pPr lvl="0"/>
            <a:r>
              <a:rPr lang="en-US"/>
              <a:t>CLICK TO EDIT NAME</a:t>
            </a:r>
          </a:p>
        </p:txBody>
      </p:sp>
      <p:sp>
        <p:nvSpPr>
          <p:cNvPr id="17"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8" name="Straight Connector 17"/>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DC4F30DD-0310-CFC3-49C6-5C18C8A0916D}"/>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396886" y="5733256"/>
            <a:ext cx="3730013" cy="1072236"/>
          </a:xfrm>
          <a:prstGeom prst="rect">
            <a:avLst/>
          </a:prstGeom>
        </p:spPr>
      </p:pic>
      <p:pic>
        <p:nvPicPr>
          <p:cNvPr id="3"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396886" y="5830165"/>
            <a:ext cx="3544490" cy="1018905"/>
          </a:xfrm>
          <a:prstGeom prst="rect">
            <a:avLst/>
          </a:prstGeom>
        </p:spPr>
      </p:pic>
    </p:spTree>
    <p:extLst>
      <p:ext uri="{BB962C8B-B14F-4D97-AF65-F5344CB8AC3E}">
        <p14:creationId xmlns:p14="http://schemas.microsoft.com/office/powerpoint/2010/main" val="2161300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resenter intro">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1391477" y="2486099"/>
            <a:ext cx="3263867" cy="3128771"/>
          </a:xfrm>
          <a:prstGeom prst="rect">
            <a:avLst/>
          </a:prstGeom>
        </p:spPr>
      </p:pic>
      <p:sp>
        <p:nvSpPr>
          <p:cNvPr id="6" name="Text Placeholder 5"/>
          <p:cNvSpPr>
            <a:spLocks noGrp="1"/>
          </p:cNvSpPr>
          <p:nvPr>
            <p:ph type="body" sz="quarter" idx="23" hasCustomPrompt="1"/>
          </p:nvPr>
        </p:nvSpPr>
        <p:spPr>
          <a:xfrm>
            <a:off x="609601" y="3638548"/>
            <a:ext cx="4718315" cy="988920"/>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a:t>CLICK TO EDIT NAME</a:t>
            </a:r>
          </a:p>
        </p:txBody>
      </p:sp>
      <p:sp>
        <p:nvSpPr>
          <p:cNvPr id="8" name="Text Placeholder 7"/>
          <p:cNvSpPr>
            <a:spLocks noGrp="1"/>
          </p:cNvSpPr>
          <p:nvPr>
            <p:ph type="body" sz="quarter" idx="24" hasCustomPrompt="1"/>
          </p:nvPr>
        </p:nvSpPr>
        <p:spPr>
          <a:xfrm>
            <a:off x="609600" y="4627562"/>
            <a:ext cx="4718051" cy="379413"/>
          </a:xfrm>
          <a:solidFill>
            <a:schemeClr val="bg1"/>
          </a:solidFill>
        </p:spPr>
        <p:txBody>
          <a:bodyPr>
            <a:noAutofit/>
          </a:bodyPr>
          <a:lstStyle>
            <a:lvl1pPr marL="0" indent="0" algn="ctr">
              <a:buNone/>
              <a:defRPr sz="1900" b="1" baseline="0">
                <a:solidFill>
                  <a:srgbClr val="007FA3"/>
                </a:solidFill>
              </a:defRPr>
            </a:lvl1pPr>
          </a:lstStyle>
          <a:p>
            <a:pPr lvl="0"/>
            <a:r>
              <a:rPr lang="en-US"/>
              <a:t>Click to edit contact info</a:t>
            </a:r>
          </a:p>
        </p:txBody>
      </p:sp>
      <p:pic>
        <p:nvPicPr>
          <p:cNvPr id="23" name="Picture 22"/>
          <p:cNvPicPr>
            <a:picLocks noChangeAspect="1"/>
          </p:cNvPicPr>
          <p:nvPr userDrawn="1"/>
        </p:nvPicPr>
        <p:blipFill>
          <a:blip r:embed="rId2"/>
          <a:stretch>
            <a:fillRect/>
          </a:stretch>
        </p:blipFill>
        <p:spPr>
          <a:xfrm>
            <a:off x="7692912" y="2486099"/>
            <a:ext cx="3263867" cy="3128771"/>
          </a:xfrm>
          <a:prstGeom prst="rect">
            <a:avLst/>
          </a:prstGeom>
        </p:spPr>
      </p:pic>
      <p:sp>
        <p:nvSpPr>
          <p:cNvPr id="25" name="Text Placeholder 5"/>
          <p:cNvSpPr>
            <a:spLocks noGrp="1"/>
          </p:cNvSpPr>
          <p:nvPr>
            <p:ph type="body" sz="quarter" idx="26" hasCustomPrompt="1"/>
          </p:nvPr>
        </p:nvSpPr>
        <p:spPr>
          <a:xfrm>
            <a:off x="6911036" y="3638548"/>
            <a:ext cx="4718315" cy="988920"/>
          </a:xfrm>
          <a:solidFill>
            <a:schemeClr val="bg1"/>
          </a:solidFill>
        </p:spPr>
        <p:txBody>
          <a:bodyPr>
            <a:normAutofit/>
          </a:bodyPr>
          <a:lstStyle>
            <a:lvl1pPr marL="0" marR="0" indent="0" algn="ctr" defTabSz="457200" rtl="0" eaLnBrk="1" fontAlgn="auto" latinLnBrk="0" hangingPunct="1">
              <a:lnSpc>
                <a:spcPct val="100000"/>
              </a:lnSpc>
              <a:spcBef>
                <a:spcPct val="20000"/>
              </a:spcBef>
              <a:spcAft>
                <a:spcPts val="0"/>
              </a:spcAft>
              <a:buClr>
                <a:srgbClr val="007FA3"/>
              </a:buClr>
              <a:buSzPct val="80000"/>
              <a:buFont typeface="Arial"/>
              <a:buNone/>
              <a:tabLst/>
              <a:defRPr sz="2500" b="1" i="0" baseline="0">
                <a:solidFill>
                  <a:srgbClr val="25355A"/>
                </a:solidFill>
                <a:latin typeface="Helvetica" charset="0"/>
                <a:ea typeface="Helvetica" charset="0"/>
                <a:cs typeface="Helvetica" charset="0"/>
              </a:defRPr>
            </a:lvl1pPr>
          </a:lstStyle>
          <a:p>
            <a:pPr lvl="0"/>
            <a:r>
              <a:rPr lang="en-US"/>
              <a:t>CLICK TO EDIT NAME</a:t>
            </a:r>
          </a:p>
          <a:p>
            <a:pPr marL="0" marR="0" lvl="0" indent="0" algn="ctr" defTabSz="457200" rtl="0" eaLnBrk="1" fontAlgn="auto" latinLnBrk="0" hangingPunct="1">
              <a:lnSpc>
                <a:spcPct val="100000"/>
              </a:lnSpc>
              <a:spcBef>
                <a:spcPct val="20000"/>
              </a:spcBef>
              <a:spcAft>
                <a:spcPts val="0"/>
              </a:spcAft>
              <a:buClr>
                <a:srgbClr val="007FA3"/>
              </a:buClr>
              <a:buSzPct val="80000"/>
              <a:buFont typeface="Arial"/>
              <a:buNone/>
              <a:tabLst/>
              <a:defRPr/>
            </a:pPr>
            <a:r>
              <a:rPr lang="en-US"/>
              <a:t>CLICK TO EDIT NAME</a:t>
            </a:r>
          </a:p>
        </p:txBody>
      </p:sp>
      <p:sp>
        <p:nvSpPr>
          <p:cNvPr id="26" name="Text Placeholder 7"/>
          <p:cNvSpPr>
            <a:spLocks noGrp="1"/>
          </p:cNvSpPr>
          <p:nvPr>
            <p:ph type="body" sz="quarter" idx="27" hasCustomPrompt="1"/>
          </p:nvPr>
        </p:nvSpPr>
        <p:spPr>
          <a:xfrm>
            <a:off x="6911035" y="4627562"/>
            <a:ext cx="4718051" cy="379413"/>
          </a:xfrm>
          <a:solidFill>
            <a:schemeClr val="bg1"/>
          </a:solidFill>
        </p:spPr>
        <p:txBody>
          <a:bodyPr>
            <a:noAutofit/>
          </a:bodyPr>
          <a:lstStyle>
            <a:lvl1pPr marL="0" indent="0" algn="ctr">
              <a:buNone/>
              <a:defRPr sz="1900" b="1" baseline="0">
                <a:solidFill>
                  <a:srgbClr val="007FA3"/>
                </a:solidFill>
              </a:defRPr>
            </a:lvl1pPr>
          </a:lstStyle>
          <a:p>
            <a:pPr lvl="0"/>
            <a:r>
              <a:rPr lang="en-US"/>
              <a:t>Click to edit contact info</a:t>
            </a:r>
          </a:p>
        </p:txBody>
      </p:sp>
      <p:sp>
        <p:nvSpPr>
          <p:cNvPr id="14" name="Picture Placeholder 3"/>
          <p:cNvSpPr>
            <a:spLocks noGrp="1"/>
          </p:cNvSpPr>
          <p:nvPr>
            <p:ph type="pic" sz="quarter" idx="21" hasCustomPrompt="1"/>
          </p:nvPr>
        </p:nvSpPr>
        <p:spPr>
          <a:xfrm>
            <a:off x="1163690" y="404664"/>
            <a:ext cx="3140025" cy="3024336"/>
          </a:xfrm>
          <a:prstGeom prst="ellipse">
            <a:avLst/>
          </a:prstGeom>
          <a:ln w="101600">
            <a:solidFill>
              <a:schemeClr val="bg1">
                <a:lumMod val="85000"/>
              </a:schemeClr>
            </a:solidFill>
          </a:ln>
        </p:spPr>
        <p:txBody>
          <a:bodyPr/>
          <a:lstStyle>
            <a:lvl1pPr marL="0" indent="0" algn="ctr">
              <a:buNone/>
              <a:defRPr/>
            </a:lvl1pPr>
          </a:lstStyle>
          <a:p>
            <a:r>
              <a:rPr lang="en-US"/>
              <a:t>Insert</a:t>
            </a:r>
            <a:br>
              <a:rPr lang="en-US"/>
            </a:br>
            <a:r>
              <a:rPr lang="en-US"/>
              <a:t>Picture</a:t>
            </a:r>
          </a:p>
        </p:txBody>
      </p:sp>
      <p:sp>
        <p:nvSpPr>
          <p:cNvPr id="15" name="Picture Placeholder 3"/>
          <p:cNvSpPr>
            <a:spLocks noGrp="1"/>
          </p:cNvSpPr>
          <p:nvPr>
            <p:ph type="pic" sz="quarter" idx="28" hasCustomPrompt="1"/>
          </p:nvPr>
        </p:nvSpPr>
        <p:spPr>
          <a:xfrm>
            <a:off x="7464152" y="404664"/>
            <a:ext cx="3140025" cy="3024336"/>
          </a:xfrm>
          <a:prstGeom prst="ellipse">
            <a:avLst/>
          </a:prstGeom>
          <a:ln w="101600">
            <a:solidFill>
              <a:schemeClr val="bg1">
                <a:lumMod val="85000"/>
              </a:schemeClr>
            </a:solidFill>
          </a:ln>
        </p:spPr>
        <p:txBody>
          <a:bodyPr/>
          <a:lstStyle>
            <a:lvl1pPr marL="0" indent="0" algn="ctr">
              <a:buNone/>
              <a:defRPr/>
            </a:lvl1pPr>
          </a:lstStyle>
          <a:p>
            <a:r>
              <a:rPr lang="en-US"/>
              <a:t>Insert</a:t>
            </a:r>
            <a:br>
              <a:rPr lang="en-US"/>
            </a:br>
            <a:r>
              <a:rPr lang="en-US"/>
              <a:t>Picture</a:t>
            </a:r>
          </a:p>
        </p:txBody>
      </p:sp>
      <p:sp>
        <p:nvSpPr>
          <p:cNvPr id="13"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8" name="Straight Connector 17"/>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A85081F6-F717-2939-B07D-AB6262F9A46C}"/>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396886" y="5830165"/>
            <a:ext cx="3544490" cy="1018905"/>
          </a:xfrm>
          <a:prstGeom prst="rect">
            <a:avLst/>
          </a:prstGeom>
        </p:spPr>
      </p:pic>
    </p:spTree>
    <p:extLst>
      <p:ext uri="{BB962C8B-B14F-4D97-AF65-F5344CB8AC3E}">
        <p14:creationId xmlns:p14="http://schemas.microsoft.com/office/powerpoint/2010/main" val="18027953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274638"/>
            <a:ext cx="10959008" cy="1143000"/>
          </a:xfrm>
        </p:spPr>
        <p:txBody>
          <a:bodyPr>
            <a:normAutofit/>
          </a:bodyPr>
          <a:lstStyle>
            <a:lvl1pPr algn="l">
              <a:defRPr sz="3500" b="1">
                <a:solidFill>
                  <a:srgbClr val="25355A"/>
                </a:solidFill>
                <a:latin typeface="Helvetica"/>
                <a:cs typeface="Helvetica"/>
              </a:defRPr>
            </a:lvl1pPr>
          </a:lstStyle>
          <a:p>
            <a:r>
              <a:rPr lang="en-CA"/>
              <a:t>Click to edit Master title style</a:t>
            </a:r>
            <a:endParaRPr lang="en-US"/>
          </a:p>
        </p:txBody>
      </p:sp>
      <p:sp>
        <p:nvSpPr>
          <p:cNvPr id="3" name="Content Placeholder 2"/>
          <p:cNvSpPr>
            <a:spLocks noGrp="1"/>
          </p:cNvSpPr>
          <p:nvPr>
            <p:ph idx="1"/>
          </p:nvPr>
        </p:nvSpPr>
        <p:spPr>
          <a:xfrm>
            <a:off x="623392" y="1600201"/>
            <a:ext cx="10959008" cy="3989039"/>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9"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0" name="Straight Connector 9"/>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4" name="Graphic 3">
            <a:extLst>
              <a:ext uri="{FF2B5EF4-FFF2-40B4-BE49-F238E27FC236}">
                <a16:creationId xmlns:a16="http://schemas.microsoft.com/office/drawing/2014/main" id="{4E7F57EB-3A14-13D7-E36F-A94C4637280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6886" y="5830165"/>
            <a:ext cx="3544490" cy="1018905"/>
          </a:xfrm>
          <a:prstGeom prst="rect">
            <a:avLst/>
          </a:prstGeom>
        </p:spPr>
      </p:pic>
    </p:spTree>
    <p:extLst>
      <p:ext uri="{BB962C8B-B14F-4D97-AF65-F5344CB8AC3E}">
        <p14:creationId xmlns:p14="http://schemas.microsoft.com/office/powerpoint/2010/main" val="9872487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500" b="1" i="0">
                <a:solidFill>
                  <a:srgbClr val="25355A"/>
                </a:solidFill>
                <a:latin typeface="Helvetica"/>
                <a:cs typeface="Helvetica"/>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1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453507"/>
          </a:xfrm>
        </p:spPr>
        <p:txBody>
          <a:bodyPr/>
          <a:lstStyle>
            <a:lvl1pPr>
              <a:buClr>
                <a:srgbClr val="007FA3"/>
              </a:buClr>
              <a:buSzPct val="80000"/>
              <a:defRPr sz="24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1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453507"/>
          </a:xfrm>
        </p:spPr>
        <p:txBody>
          <a:bodyPr/>
          <a:lstStyle>
            <a:lvl1pPr>
              <a:buClr>
                <a:srgbClr val="007FA3"/>
              </a:buClr>
              <a:buSzPct val="80000"/>
              <a:defRPr sz="24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2"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3" name="Straight Connector 12"/>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B0BF3FF9-16FA-1C60-3C73-68CA397054B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6886" y="5830165"/>
            <a:ext cx="3544490" cy="1018905"/>
          </a:xfrm>
          <a:prstGeom prst="rect">
            <a:avLst/>
          </a:prstGeom>
        </p:spPr>
      </p:pic>
    </p:spTree>
    <p:extLst>
      <p:ext uri="{BB962C8B-B14F-4D97-AF65-F5344CB8AC3E}">
        <p14:creationId xmlns:p14="http://schemas.microsoft.com/office/powerpoint/2010/main" val="11445569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557150"/>
            <a:ext cx="7315200" cy="666171"/>
          </a:xfrm>
        </p:spPr>
        <p:txBody>
          <a:bodyPr anchor="ctr"/>
          <a:lstStyle>
            <a:lvl1pPr algn="l">
              <a:defRPr sz="2000" b="1">
                <a:solidFill>
                  <a:srgbClr val="007FA3"/>
                </a:solidFill>
                <a:latin typeface="Helvetica"/>
                <a:cs typeface="Helvetica"/>
              </a:defRPr>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3752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223322"/>
            <a:ext cx="7315200" cy="5099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10"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1" name="Straight Connector 10"/>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5" name="Graphic 4">
            <a:extLst>
              <a:ext uri="{FF2B5EF4-FFF2-40B4-BE49-F238E27FC236}">
                <a16:creationId xmlns:a16="http://schemas.microsoft.com/office/drawing/2014/main" id="{950EF3CF-94F9-5FA6-7280-856F0B6621A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6886" y="5830165"/>
            <a:ext cx="3544490" cy="1018905"/>
          </a:xfrm>
          <a:prstGeom prst="rect">
            <a:avLst/>
          </a:prstGeom>
        </p:spPr>
      </p:pic>
    </p:spTree>
    <p:extLst>
      <p:ext uri="{BB962C8B-B14F-4D97-AF65-F5344CB8AC3E}">
        <p14:creationId xmlns:p14="http://schemas.microsoft.com/office/powerpoint/2010/main" val="21872326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4544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09600" y="5243600"/>
            <a:ext cx="10972800" cy="4235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9"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0" name="Straight Connector 9"/>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2DE184F6-63C8-53BC-E53C-04A51C9D550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6886" y="5830165"/>
            <a:ext cx="3544490" cy="1018905"/>
          </a:xfrm>
          <a:prstGeom prst="rect">
            <a:avLst/>
          </a:prstGeom>
        </p:spPr>
      </p:pic>
    </p:spTree>
    <p:extLst>
      <p:ext uri="{BB962C8B-B14F-4D97-AF65-F5344CB8AC3E}">
        <p14:creationId xmlns:p14="http://schemas.microsoft.com/office/powerpoint/2010/main" val="13127173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22"/>
          </p:nvPr>
        </p:nvSpPr>
        <p:spPr>
          <a:xfrm>
            <a:off x="8140701" y="2205040"/>
            <a:ext cx="3441700" cy="3456680"/>
          </a:xfrm>
        </p:spPr>
        <p:txBody>
          <a:bodyPr anchor="ctr">
            <a:normAutofit/>
          </a:bodyPr>
          <a:lstStyle>
            <a:lvl1pPr>
              <a:defRPr sz="2000"/>
            </a:lvl1pPr>
          </a:lstStyle>
          <a:p>
            <a:endParaRPr lang="en-US"/>
          </a:p>
        </p:txBody>
      </p:sp>
      <p:sp>
        <p:nvSpPr>
          <p:cNvPr id="9" name="Picture Placeholder 8"/>
          <p:cNvSpPr>
            <a:spLocks noGrp="1"/>
          </p:cNvSpPr>
          <p:nvPr>
            <p:ph type="pic" sz="quarter" idx="23"/>
          </p:nvPr>
        </p:nvSpPr>
        <p:spPr>
          <a:xfrm>
            <a:off x="8140701" y="0"/>
            <a:ext cx="3441700" cy="1989138"/>
          </a:xfrm>
        </p:spPr>
        <p:txBody>
          <a:bodyPr anchor="ctr">
            <a:normAutofit/>
          </a:bodyPr>
          <a:lstStyle>
            <a:lvl1pPr>
              <a:defRPr sz="2000"/>
            </a:lvl1pPr>
          </a:lstStyle>
          <a:p>
            <a:endParaRPr lang="en-US"/>
          </a:p>
        </p:txBody>
      </p:sp>
      <p:sp>
        <p:nvSpPr>
          <p:cNvPr id="5" name="Picture Placeholder 4"/>
          <p:cNvSpPr>
            <a:spLocks noGrp="1"/>
          </p:cNvSpPr>
          <p:nvPr>
            <p:ph type="pic" sz="quarter" idx="24"/>
          </p:nvPr>
        </p:nvSpPr>
        <p:spPr>
          <a:xfrm>
            <a:off x="4351449" y="0"/>
            <a:ext cx="3459052" cy="3213100"/>
          </a:xfrm>
        </p:spPr>
        <p:txBody>
          <a:bodyPr anchor="ctr">
            <a:normAutofit/>
          </a:bodyPr>
          <a:lstStyle>
            <a:lvl1pPr>
              <a:defRPr sz="2000"/>
            </a:lvl1pPr>
          </a:lstStyle>
          <a:p>
            <a:endParaRPr lang="en-US"/>
          </a:p>
        </p:txBody>
      </p:sp>
      <p:sp>
        <p:nvSpPr>
          <p:cNvPr id="8" name="Picture Placeholder 7"/>
          <p:cNvSpPr>
            <a:spLocks noGrp="1"/>
          </p:cNvSpPr>
          <p:nvPr>
            <p:ph type="pic" sz="quarter" idx="25"/>
          </p:nvPr>
        </p:nvSpPr>
        <p:spPr>
          <a:xfrm>
            <a:off x="4351868" y="3429002"/>
            <a:ext cx="3458633" cy="2232718"/>
          </a:xfrm>
        </p:spPr>
        <p:txBody>
          <a:bodyPr anchor="ctr">
            <a:normAutofit/>
          </a:bodyPr>
          <a:lstStyle>
            <a:lvl1pPr>
              <a:defRPr sz="2000"/>
            </a:lvl1pPr>
          </a:lstStyle>
          <a:p>
            <a:endParaRPr lang="en-US"/>
          </a:p>
        </p:txBody>
      </p:sp>
      <p:sp>
        <p:nvSpPr>
          <p:cNvPr id="12" name="Picture Placeholder 11"/>
          <p:cNvSpPr>
            <a:spLocks noGrp="1"/>
          </p:cNvSpPr>
          <p:nvPr>
            <p:ph type="pic" sz="quarter" idx="26"/>
          </p:nvPr>
        </p:nvSpPr>
        <p:spPr>
          <a:xfrm>
            <a:off x="623391" y="3918852"/>
            <a:ext cx="3398276" cy="1742867"/>
          </a:xfrm>
        </p:spPr>
        <p:txBody>
          <a:bodyPr anchor="ctr">
            <a:normAutofit/>
          </a:bodyPr>
          <a:lstStyle>
            <a:lvl1pPr>
              <a:defRPr sz="2000"/>
            </a:lvl1pPr>
          </a:lstStyle>
          <a:p>
            <a:endParaRPr lang="en-US"/>
          </a:p>
        </p:txBody>
      </p:sp>
      <p:sp>
        <p:nvSpPr>
          <p:cNvPr id="16" name="Picture Placeholder 15"/>
          <p:cNvSpPr>
            <a:spLocks noGrp="1"/>
          </p:cNvSpPr>
          <p:nvPr>
            <p:ph type="pic" sz="quarter" idx="27"/>
          </p:nvPr>
        </p:nvSpPr>
        <p:spPr>
          <a:xfrm>
            <a:off x="623391" y="0"/>
            <a:ext cx="3397857" cy="3703300"/>
          </a:xfrm>
        </p:spPr>
        <p:txBody>
          <a:bodyPr anchor="ctr">
            <a:normAutofit/>
          </a:bodyPr>
          <a:lstStyle>
            <a:lvl1pPr>
              <a:defRPr sz="2000"/>
            </a:lvl1pPr>
          </a:lstStyle>
          <a:p>
            <a:endParaRPr lang="en-US"/>
          </a:p>
        </p:txBody>
      </p:sp>
      <p:sp>
        <p:nvSpPr>
          <p:cNvPr id="14"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5" name="Straight Connector 14"/>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991140BA-A075-F4A1-F2F4-D76184D5B9E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6886" y="5830165"/>
            <a:ext cx="3544490" cy="1018905"/>
          </a:xfrm>
          <a:prstGeom prst="rect">
            <a:avLst/>
          </a:prstGeom>
        </p:spPr>
      </p:pic>
    </p:spTree>
    <p:extLst>
      <p:ext uri="{BB962C8B-B14F-4D97-AF65-F5344CB8AC3E}">
        <p14:creationId xmlns:p14="http://schemas.microsoft.com/office/powerpoint/2010/main" val="6880470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ntro - Boundless blue">
    <p:bg>
      <p:bgPr>
        <a:gradFill>
          <a:gsLst>
            <a:gs pos="0">
              <a:srgbClr val="25355A"/>
            </a:gs>
            <a:gs pos="100000">
              <a:srgbClr val="007FA3"/>
            </a:gs>
          </a:gsLst>
          <a:lin ang="16200000" scaled="0"/>
        </a:gradFill>
        <a:effectLst/>
      </p:bgPr>
    </p:bg>
    <p:spTree>
      <p:nvGrpSpPr>
        <p:cNvPr id="1" name=""/>
        <p:cNvGrpSpPr/>
        <p:nvPr/>
      </p:nvGrpSpPr>
      <p:grpSpPr>
        <a:xfrm>
          <a:off x="0" y="0"/>
          <a:ext cx="0" cy="0"/>
          <a:chOff x="0" y="0"/>
          <a:chExt cx="0" cy="0"/>
        </a:xfrm>
      </p:grpSpPr>
      <p:sp>
        <p:nvSpPr>
          <p:cNvPr id="13" name="Picture Placeholder 6"/>
          <p:cNvSpPr>
            <a:spLocks noGrp="1"/>
          </p:cNvSpPr>
          <p:nvPr>
            <p:ph type="pic" sz="quarter" idx="22"/>
          </p:nvPr>
        </p:nvSpPr>
        <p:spPr>
          <a:xfrm>
            <a:off x="8140701" y="2205040"/>
            <a:ext cx="3441700" cy="3456680"/>
          </a:xfrm>
        </p:spPr>
        <p:txBody>
          <a:bodyPr anchor="ctr">
            <a:normAutofit/>
          </a:bodyPr>
          <a:lstStyle>
            <a:lvl1pPr>
              <a:defRPr sz="2000"/>
            </a:lvl1pPr>
          </a:lstStyle>
          <a:p>
            <a:endParaRPr lang="en-US"/>
          </a:p>
        </p:txBody>
      </p:sp>
      <p:sp>
        <p:nvSpPr>
          <p:cNvPr id="15" name="Picture Placeholder 8"/>
          <p:cNvSpPr>
            <a:spLocks noGrp="1"/>
          </p:cNvSpPr>
          <p:nvPr>
            <p:ph type="pic" sz="quarter" idx="23"/>
          </p:nvPr>
        </p:nvSpPr>
        <p:spPr>
          <a:xfrm>
            <a:off x="8140701" y="0"/>
            <a:ext cx="3441700" cy="1989138"/>
          </a:xfrm>
        </p:spPr>
        <p:txBody>
          <a:bodyPr anchor="ctr">
            <a:normAutofit/>
          </a:bodyPr>
          <a:lstStyle>
            <a:lvl1pPr>
              <a:defRPr sz="2000"/>
            </a:lvl1pPr>
          </a:lstStyle>
          <a:p>
            <a:endParaRPr lang="en-US"/>
          </a:p>
        </p:txBody>
      </p:sp>
      <p:sp>
        <p:nvSpPr>
          <p:cNvPr id="16" name="Picture Placeholder 4"/>
          <p:cNvSpPr>
            <a:spLocks noGrp="1"/>
          </p:cNvSpPr>
          <p:nvPr>
            <p:ph type="pic" sz="quarter" idx="24"/>
          </p:nvPr>
        </p:nvSpPr>
        <p:spPr>
          <a:xfrm>
            <a:off x="4351449" y="0"/>
            <a:ext cx="3459052" cy="3213100"/>
          </a:xfrm>
        </p:spPr>
        <p:txBody>
          <a:bodyPr anchor="ctr">
            <a:normAutofit/>
          </a:bodyPr>
          <a:lstStyle>
            <a:lvl1pPr>
              <a:defRPr sz="2000"/>
            </a:lvl1pPr>
          </a:lstStyle>
          <a:p>
            <a:endParaRPr lang="en-US"/>
          </a:p>
        </p:txBody>
      </p:sp>
      <p:sp>
        <p:nvSpPr>
          <p:cNvPr id="17" name="Picture Placeholder 7"/>
          <p:cNvSpPr>
            <a:spLocks noGrp="1"/>
          </p:cNvSpPr>
          <p:nvPr>
            <p:ph type="pic" sz="quarter" idx="25"/>
          </p:nvPr>
        </p:nvSpPr>
        <p:spPr>
          <a:xfrm>
            <a:off x="4351868" y="3429002"/>
            <a:ext cx="3458633" cy="2232718"/>
          </a:xfrm>
        </p:spPr>
        <p:txBody>
          <a:bodyPr anchor="ctr">
            <a:normAutofit/>
          </a:bodyPr>
          <a:lstStyle>
            <a:lvl1pPr>
              <a:defRPr sz="2000"/>
            </a:lvl1pPr>
          </a:lstStyle>
          <a:p>
            <a:endParaRPr lang="en-US"/>
          </a:p>
        </p:txBody>
      </p:sp>
      <p:sp>
        <p:nvSpPr>
          <p:cNvPr id="18" name="Picture Placeholder 11"/>
          <p:cNvSpPr>
            <a:spLocks noGrp="1"/>
          </p:cNvSpPr>
          <p:nvPr>
            <p:ph type="pic" sz="quarter" idx="26"/>
          </p:nvPr>
        </p:nvSpPr>
        <p:spPr>
          <a:xfrm>
            <a:off x="623391" y="3918852"/>
            <a:ext cx="3398276" cy="1742867"/>
          </a:xfrm>
        </p:spPr>
        <p:txBody>
          <a:bodyPr anchor="ctr">
            <a:normAutofit/>
          </a:bodyPr>
          <a:lstStyle>
            <a:lvl1pPr>
              <a:defRPr sz="2000"/>
            </a:lvl1pPr>
          </a:lstStyle>
          <a:p>
            <a:endParaRPr lang="en-US"/>
          </a:p>
        </p:txBody>
      </p:sp>
      <p:sp>
        <p:nvSpPr>
          <p:cNvPr id="19" name="Picture Placeholder 15"/>
          <p:cNvSpPr>
            <a:spLocks noGrp="1"/>
          </p:cNvSpPr>
          <p:nvPr>
            <p:ph type="pic" sz="quarter" idx="27"/>
          </p:nvPr>
        </p:nvSpPr>
        <p:spPr>
          <a:xfrm>
            <a:off x="623391" y="0"/>
            <a:ext cx="3397857" cy="3703300"/>
          </a:xfrm>
        </p:spPr>
        <p:txBody>
          <a:bodyPr anchor="ctr">
            <a:normAutofit/>
          </a:bodyPr>
          <a:lstStyle>
            <a:lvl1pPr>
              <a:defRPr sz="2000"/>
            </a:lvl1pPr>
          </a:lstStyle>
          <a:p>
            <a:endParaRPr lang="en-US"/>
          </a:p>
        </p:txBody>
      </p:sp>
      <p:sp>
        <p:nvSpPr>
          <p:cNvPr id="21" name="Footer Placeholder 5"/>
          <p:cNvSpPr>
            <a:spLocks noGrp="1"/>
          </p:cNvSpPr>
          <p:nvPr>
            <p:ph type="ftr" sz="quarter" idx="11"/>
          </p:nvPr>
        </p:nvSpPr>
        <p:spPr>
          <a:xfrm>
            <a:off x="9944339" y="5992336"/>
            <a:ext cx="1638061" cy="648221"/>
          </a:xfrm>
          <a:prstGeom prst="rect">
            <a:avLst/>
          </a:prstGeom>
        </p:spPr>
        <p:txBody>
          <a:bodyPr/>
          <a:lstStyle>
            <a:lvl1pPr algn="r">
              <a:defRPr sz="1000">
                <a:solidFill>
                  <a:schemeClr val="bg1"/>
                </a:solidFill>
                <a:latin typeface="Helvetica"/>
                <a:cs typeface="Helvetica"/>
              </a:defRPr>
            </a:lvl1pPr>
          </a:lstStyle>
          <a:p>
            <a:endParaRPr lang="en-US"/>
          </a:p>
        </p:txBody>
      </p:sp>
      <p:cxnSp>
        <p:nvCxnSpPr>
          <p:cNvPr id="22" name="Straight Connector 21"/>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A6F03607-3B73-2FCF-290E-C270A0A4F08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6886" y="5828224"/>
            <a:ext cx="3544490" cy="1018906"/>
          </a:xfrm>
          <a:prstGeom prst="rect">
            <a:avLst/>
          </a:prstGeom>
        </p:spPr>
      </p:pic>
    </p:spTree>
    <p:extLst>
      <p:ext uri="{BB962C8B-B14F-4D97-AF65-F5344CB8AC3E}">
        <p14:creationId xmlns:p14="http://schemas.microsoft.com/office/powerpoint/2010/main" val="36037853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066130"/>
          </a:xfrm>
        </p:spPr>
        <p:txBody>
          <a:bodyPr>
            <a:normAutofit/>
          </a:bodyPr>
          <a:lstStyle>
            <a:lvl1pPr algn="l">
              <a:defRPr sz="3500" b="1" i="0">
                <a:solidFill>
                  <a:srgbClr val="25355A"/>
                </a:solidFill>
                <a:latin typeface="Helvetica"/>
                <a:cs typeface="Helvetica"/>
              </a:defRPr>
            </a:lvl1pPr>
          </a:lstStyle>
          <a:p>
            <a:r>
              <a:rPr lang="en-CA"/>
              <a:t>Click to edit Master title style</a:t>
            </a:r>
            <a:endParaRPr lang="en-US"/>
          </a:p>
        </p:txBody>
      </p:sp>
      <p:sp>
        <p:nvSpPr>
          <p:cNvPr id="11" name="Text Placeholder 2"/>
          <p:cNvSpPr>
            <a:spLocks noGrp="1"/>
          </p:cNvSpPr>
          <p:nvPr>
            <p:ph type="body" idx="1"/>
          </p:nvPr>
        </p:nvSpPr>
        <p:spPr>
          <a:xfrm>
            <a:off x="609600" y="1483228"/>
            <a:ext cx="10972800" cy="524699"/>
          </a:xfrm>
        </p:spPr>
        <p:txBody>
          <a:bodyPr anchor="t">
            <a:normAutofit/>
          </a:bodyPr>
          <a:lstStyle>
            <a:lvl1pPr marL="0" indent="0">
              <a:buNone/>
              <a:defRPr sz="23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2" name="Content Placeholder 3"/>
          <p:cNvSpPr>
            <a:spLocks noGrp="1"/>
          </p:cNvSpPr>
          <p:nvPr>
            <p:ph sz="half" idx="2"/>
          </p:nvPr>
        </p:nvSpPr>
        <p:spPr>
          <a:xfrm>
            <a:off x="610306" y="2174875"/>
            <a:ext cx="5386917" cy="3453507"/>
          </a:xfrm>
        </p:spPr>
        <p:txBody>
          <a:bodyPr/>
          <a:lstStyle>
            <a:lvl1pPr>
              <a:buClr>
                <a:srgbClr val="007FA3"/>
              </a:buClr>
              <a:buSzPct val="80000"/>
              <a:defRPr sz="23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4" name="Content Placeholder 3"/>
          <p:cNvSpPr>
            <a:spLocks noGrp="1"/>
          </p:cNvSpPr>
          <p:nvPr>
            <p:ph sz="half" idx="13"/>
          </p:nvPr>
        </p:nvSpPr>
        <p:spPr>
          <a:xfrm>
            <a:off x="6195483" y="2174875"/>
            <a:ext cx="5386917" cy="3453507"/>
          </a:xfrm>
        </p:spPr>
        <p:txBody>
          <a:bodyPr/>
          <a:lstStyle>
            <a:lvl1pPr>
              <a:buClr>
                <a:srgbClr val="007FA3"/>
              </a:buClr>
              <a:buSzPct val="80000"/>
              <a:defRPr sz="23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3"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a:p>
        </p:txBody>
      </p:sp>
      <p:cxnSp>
        <p:nvCxnSpPr>
          <p:cNvPr id="15" name="Straight Connector 14"/>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0A54E481-1509-3809-6A3D-7BCF93164F8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6886" y="5830165"/>
            <a:ext cx="3544490" cy="1018905"/>
          </a:xfrm>
          <a:prstGeom prst="rect">
            <a:avLst/>
          </a:prstGeom>
        </p:spPr>
      </p:pic>
    </p:spTree>
    <p:extLst>
      <p:ext uri="{BB962C8B-B14F-4D97-AF65-F5344CB8AC3E}">
        <p14:creationId xmlns:p14="http://schemas.microsoft.com/office/powerpoint/2010/main" val="598256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636912"/>
            <a:ext cx="10972800" cy="1224136"/>
          </a:xfrm>
        </p:spPr>
        <p:txBody>
          <a:bodyPr anchor="b">
            <a:normAutofit/>
          </a:bodyPr>
          <a:lstStyle>
            <a:lvl1pPr algn="ctr">
              <a:defRPr sz="6000">
                <a:solidFill>
                  <a:srgbClr val="25355A"/>
                </a:solidFill>
              </a:defRPr>
            </a:lvl1pPr>
          </a:lstStyle>
          <a:p>
            <a:r>
              <a:rPr lang="en-CA"/>
              <a:t>Thank you.</a:t>
            </a:r>
            <a:endParaRPr lang="en-US"/>
          </a:p>
        </p:txBody>
      </p:sp>
      <p:sp>
        <p:nvSpPr>
          <p:cNvPr id="4" name="Content Placeholder 3"/>
          <p:cNvSpPr>
            <a:spLocks noGrp="1"/>
          </p:cNvSpPr>
          <p:nvPr>
            <p:ph sz="quarter" idx="13" hasCustomPrompt="1"/>
          </p:nvPr>
        </p:nvSpPr>
        <p:spPr>
          <a:xfrm>
            <a:off x="609600" y="4149080"/>
            <a:ext cx="10972800" cy="1296144"/>
          </a:xfrm>
        </p:spPr>
        <p:txBody>
          <a:bodyPr/>
          <a:lstStyle>
            <a:lvl1pPr marL="0" indent="0" algn="ctr">
              <a:buNone/>
              <a:defRPr b="1" baseline="0">
                <a:solidFill>
                  <a:srgbClr val="007FA3"/>
                </a:solidFill>
              </a:defRPr>
            </a:lvl1pPr>
          </a:lstStyle>
          <a:p>
            <a:pPr lvl="0"/>
            <a:r>
              <a:rPr lang="en-US"/>
              <a:t>Click to edit contact info</a:t>
            </a:r>
          </a:p>
        </p:txBody>
      </p:sp>
    </p:spTree>
    <p:extLst>
      <p:ext uri="{BB962C8B-B14F-4D97-AF65-F5344CB8AC3E}">
        <p14:creationId xmlns:p14="http://schemas.microsoft.com/office/powerpoint/2010/main" val="1739816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500" b="1" i="0">
                <a:solidFill>
                  <a:srgbClr val="25355A"/>
                </a:solidFill>
                <a:latin typeface="Helvetica"/>
                <a:cs typeface="Helvetica"/>
              </a:defRPr>
            </a:lvl1pPr>
          </a:lstStyle>
          <a:p>
            <a:r>
              <a:rPr lang="en-CA" dirty="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1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609600" y="2174875"/>
            <a:ext cx="5386917" cy="3453507"/>
          </a:xfrm>
        </p:spPr>
        <p:txBody>
          <a:bodyPr/>
          <a:lstStyle>
            <a:lvl1pPr>
              <a:buClr>
                <a:srgbClr val="007FA3"/>
              </a:buClr>
              <a:buSzPct val="80000"/>
              <a:defRPr sz="24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100" b="1">
                <a:solidFill>
                  <a:srgbClr val="007FA3"/>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6" name="Content Placeholder 5"/>
          <p:cNvSpPr>
            <a:spLocks noGrp="1"/>
          </p:cNvSpPr>
          <p:nvPr>
            <p:ph sz="quarter" idx="4"/>
          </p:nvPr>
        </p:nvSpPr>
        <p:spPr>
          <a:xfrm>
            <a:off x="6193368" y="2174875"/>
            <a:ext cx="5389033" cy="3453507"/>
          </a:xfrm>
        </p:spPr>
        <p:txBody>
          <a:bodyPr/>
          <a:lstStyle>
            <a:lvl1pPr>
              <a:buClr>
                <a:srgbClr val="007FA3"/>
              </a:buClr>
              <a:buSzPct val="80000"/>
              <a:defRPr sz="2400" spc="0" baseline="0">
                <a:solidFill>
                  <a:schemeClr val="tx1">
                    <a:lumMod val="85000"/>
                    <a:lumOff val="15000"/>
                  </a:schemeClr>
                </a:solidFill>
                <a:latin typeface="Helvetica 55 Roman"/>
              </a:defRPr>
            </a:lvl1pPr>
            <a:lvl2pPr>
              <a:buClr>
                <a:srgbClr val="007FA3"/>
              </a:buClr>
              <a:buSzPct val="80000"/>
              <a:defRPr sz="2000" spc="0" baseline="0">
                <a:solidFill>
                  <a:schemeClr val="tx1">
                    <a:lumMod val="85000"/>
                    <a:lumOff val="15000"/>
                  </a:schemeClr>
                </a:solidFill>
                <a:latin typeface="Helvetica 55 Roman"/>
              </a:defRPr>
            </a:lvl2pPr>
            <a:lvl3pPr>
              <a:buClr>
                <a:srgbClr val="007FA3"/>
              </a:buClr>
              <a:buSzPct val="80000"/>
              <a:defRPr sz="1800" spc="0" baseline="0">
                <a:solidFill>
                  <a:schemeClr val="tx1">
                    <a:lumMod val="85000"/>
                    <a:lumOff val="15000"/>
                  </a:schemeClr>
                </a:solidFill>
                <a:latin typeface="Helvetica 55 Roman"/>
              </a:defRPr>
            </a:lvl3pPr>
            <a:lvl4pPr>
              <a:buClr>
                <a:srgbClr val="007FA3"/>
              </a:buClr>
              <a:buSzPct val="80000"/>
              <a:defRPr sz="1600" spc="0" baseline="0">
                <a:solidFill>
                  <a:schemeClr val="tx1">
                    <a:lumMod val="85000"/>
                    <a:lumOff val="15000"/>
                  </a:schemeClr>
                </a:solidFill>
                <a:latin typeface="Helvetica 55 Roman"/>
              </a:defRPr>
            </a:lvl4pPr>
            <a:lvl5pPr>
              <a:buClr>
                <a:srgbClr val="007FA3"/>
              </a:buClr>
              <a:buSzPct val="80000"/>
              <a:defRPr sz="1600" spc="0" baseline="0">
                <a:solidFill>
                  <a:schemeClr val="tx1">
                    <a:lumMod val="85000"/>
                    <a:lumOff val="15000"/>
                  </a:schemeClr>
                </a:solidFill>
                <a:latin typeface="Helvetica 55 Roman"/>
              </a:defRPr>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2"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3" name="Straight Connector 12"/>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0"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97682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557150"/>
            <a:ext cx="7315200" cy="666171"/>
          </a:xfrm>
        </p:spPr>
        <p:txBody>
          <a:bodyPr anchor="ctr"/>
          <a:lstStyle>
            <a:lvl1pPr algn="l">
              <a:defRPr sz="2000" b="1">
                <a:solidFill>
                  <a:srgbClr val="007FA3"/>
                </a:solidFill>
                <a:latin typeface="Helvetica"/>
                <a:cs typeface="Helvetica"/>
              </a:defRPr>
            </a:lvl1pPr>
          </a:lstStyle>
          <a:p>
            <a:r>
              <a:rPr lang="en-CA" dirty="0"/>
              <a:t>Click to edit Master title style</a:t>
            </a:r>
            <a:endParaRPr lang="en-US" dirty="0"/>
          </a:p>
        </p:txBody>
      </p:sp>
      <p:sp>
        <p:nvSpPr>
          <p:cNvPr id="3" name="Picture Placeholder 2"/>
          <p:cNvSpPr>
            <a:spLocks noGrp="1"/>
          </p:cNvSpPr>
          <p:nvPr>
            <p:ph type="pic" idx="1"/>
          </p:nvPr>
        </p:nvSpPr>
        <p:spPr>
          <a:xfrm>
            <a:off x="2389717" y="612775"/>
            <a:ext cx="7315200" cy="3752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223322"/>
            <a:ext cx="7315200" cy="5099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10"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1" name="Straight Connector 10"/>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8"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256874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45444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09600" y="5243600"/>
            <a:ext cx="10972800" cy="4235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9" name="Footer Placeholder 5"/>
          <p:cNvSpPr>
            <a:spLocks noGrp="1"/>
          </p:cNvSpPr>
          <p:nvPr>
            <p:ph type="ftr" sz="quarter" idx="11"/>
          </p:nvPr>
        </p:nvSpPr>
        <p:spPr>
          <a:xfrm>
            <a:off x="9944339" y="5992336"/>
            <a:ext cx="1638061" cy="648221"/>
          </a:xfrm>
          <a:prstGeom prst="rect">
            <a:avLst/>
          </a:prstGeom>
        </p:spPr>
        <p:txBody>
          <a:bodyPr/>
          <a:lstStyle>
            <a:lvl1pPr algn="r">
              <a:defRPr sz="1000">
                <a:latin typeface="Helvetica"/>
                <a:cs typeface="Helvetica"/>
              </a:defRPr>
            </a:lvl1pPr>
          </a:lstStyle>
          <a:p>
            <a:endParaRPr lang="en-US" dirty="0"/>
          </a:p>
        </p:txBody>
      </p:sp>
      <p:cxnSp>
        <p:nvCxnSpPr>
          <p:cNvPr id="10" name="Straight Connector 9"/>
          <p:cNvCxnSpPr/>
          <p:nvPr userDrawn="1"/>
        </p:nvCxnSpPr>
        <p:spPr>
          <a:xfrm>
            <a:off x="623392" y="5877272"/>
            <a:ext cx="10959008"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7" name="Graphic 2">
            <a:extLst>
              <a:ext uri="{FF2B5EF4-FFF2-40B4-BE49-F238E27FC236}">
                <a16:creationId xmlns:a16="http://schemas.microsoft.com/office/drawing/2014/main" id="{5ADABFE9-8E17-F8F8-6F97-678954DBE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86" y="5927153"/>
            <a:ext cx="2845357" cy="856734"/>
          </a:xfrm>
          <a:prstGeom prst="rect">
            <a:avLst/>
          </a:prstGeom>
        </p:spPr>
      </p:pic>
    </p:spTree>
    <p:extLst>
      <p:ext uri="{BB962C8B-B14F-4D97-AF65-F5344CB8AC3E}">
        <p14:creationId xmlns:p14="http://schemas.microsoft.com/office/powerpoint/2010/main" val="118990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609600" y="1600201"/>
            <a:ext cx="10972800" cy="4349079"/>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Footer Placeholder 5"/>
          <p:cNvSpPr>
            <a:spLocks noGrp="1"/>
          </p:cNvSpPr>
          <p:nvPr>
            <p:ph type="ftr" sz="quarter" idx="3"/>
          </p:nvPr>
        </p:nvSpPr>
        <p:spPr>
          <a:xfrm>
            <a:off x="7539607" y="6126164"/>
            <a:ext cx="4042793" cy="595311"/>
          </a:xfrm>
          <a:prstGeom prst="rect">
            <a:avLst/>
          </a:prstGeom>
        </p:spPr>
        <p:txBody>
          <a:bodyPr anchor="ctr"/>
          <a:lstStyle>
            <a:lvl1pPr>
              <a:defRPr sz="1300">
                <a:solidFill>
                  <a:schemeClr val="tx1">
                    <a:lumMod val="50000"/>
                    <a:lumOff val="50000"/>
                  </a:schemeClr>
                </a:solidFill>
                <a:latin typeface="Helvetica"/>
                <a:cs typeface="Helvetica"/>
              </a:defRPr>
            </a:lvl1pPr>
          </a:lstStyle>
          <a:p>
            <a:endParaRPr lang="en-US" dirty="0"/>
          </a:p>
        </p:txBody>
      </p:sp>
    </p:spTree>
    <p:extLst>
      <p:ext uri="{BB962C8B-B14F-4D97-AF65-F5344CB8AC3E}">
        <p14:creationId xmlns:p14="http://schemas.microsoft.com/office/powerpoint/2010/main" val="2636666756"/>
      </p:ext>
    </p:extLst>
  </p:cSld>
  <p:clrMap bg1="lt1" tx1="dk1" bg2="lt2" tx2="dk2" accent1="accent1" accent2="accent2" accent3="accent3" accent4="accent4" accent5="accent5" accent6="accent6" hlink="hlink" folHlink="folHlink"/>
  <p:sldLayoutIdLst>
    <p:sldLayoutId id="2147483651" r:id="rId1"/>
    <p:sldLayoutId id="2147483659" r:id="rId2"/>
    <p:sldLayoutId id="2147483660" r:id="rId3"/>
    <p:sldLayoutId id="2147483662" r:id="rId4"/>
    <p:sldLayoutId id="2147483667" r:id="rId5"/>
    <p:sldLayoutId id="2147483650" r:id="rId6"/>
    <p:sldLayoutId id="2147483653" r:id="rId7"/>
    <p:sldLayoutId id="2147483657" r:id="rId8"/>
    <p:sldLayoutId id="2147483668" r:id="rId9"/>
    <p:sldLayoutId id="2147483663" r:id="rId10"/>
    <p:sldLayoutId id="2147483665" r:id="rId11"/>
    <p:sldLayoutId id="2147483654" r:id="rId12"/>
    <p:sldLayoutId id="2147483661" r:id="rId13"/>
    <p:sldLayoutId id="2147483669" r:id="rId14"/>
    <p:sldLayoutId id="2147483672" r:id="rId15"/>
  </p:sldLayoutIdLst>
  <p:txStyles>
    <p:titleStyle>
      <a:lvl1pPr algn="l" defTabSz="457200" rtl="0" eaLnBrk="1" latinLnBrk="0" hangingPunct="1">
        <a:spcBef>
          <a:spcPct val="0"/>
        </a:spcBef>
        <a:buNone/>
        <a:defRPr sz="3700" b="1" kern="1200">
          <a:solidFill>
            <a:srgbClr val="25355A"/>
          </a:solidFill>
          <a:latin typeface="Helvetica"/>
          <a:ea typeface="+mj-ea"/>
          <a:cs typeface="Helvetica"/>
        </a:defRPr>
      </a:lvl1pPr>
    </p:titleStyle>
    <p:bodyStyle>
      <a:lvl1pPr marL="342900" indent="-342900" algn="l" defTabSz="457200" rtl="0" eaLnBrk="1" latinLnBrk="0" hangingPunct="1">
        <a:spcBef>
          <a:spcPct val="20000"/>
        </a:spcBef>
        <a:buClr>
          <a:srgbClr val="007FA3"/>
        </a:buClr>
        <a:buSzPct val="80000"/>
        <a:buFont typeface="Arial"/>
        <a:buChar char="•"/>
        <a:defRPr sz="30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Clr>
          <a:srgbClr val="007FA3"/>
        </a:buClr>
        <a:buSzPct val="80000"/>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Clr>
          <a:srgbClr val="007FA3"/>
        </a:buClr>
        <a:buSzPct val="80000"/>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187406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4575-F353-4F9D-8D3D-3AFFA38F3EFA}" type="datetimeFigureOut">
              <a:rPr lang="en-US" smtClean="0"/>
              <a:t>1/10/2024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A45ED-B078-4462-8146-ABC12832D9E8}" type="slidenum">
              <a:rPr lang="en-US" smtClean="0"/>
              <a:t>‹#›</a:t>
            </a:fld>
            <a:endParaRPr lang="en-US"/>
          </a:p>
        </p:txBody>
      </p:sp>
    </p:spTree>
    <p:extLst>
      <p:ext uri="{BB962C8B-B14F-4D97-AF65-F5344CB8AC3E}">
        <p14:creationId xmlns:p14="http://schemas.microsoft.com/office/powerpoint/2010/main" val="215140269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595313" y="321469"/>
            <a:ext cx="11013281" cy="4286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9pPr>
          </a:lstStyle>
          <a:p>
            <a:endParaRPr/>
          </a:p>
        </p:txBody>
      </p:sp>
      <p:sp>
        <p:nvSpPr>
          <p:cNvPr id="11" name="Google Shape;11;p16"/>
          <p:cNvSpPr txBox="1">
            <a:spLocks noGrp="1"/>
          </p:cNvSpPr>
          <p:nvPr>
            <p:ph type="body" idx="1"/>
          </p:nvPr>
        </p:nvSpPr>
        <p:spPr>
          <a:xfrm>
            <a:off x="595313" y="910828"/>
            <a:ext cx="11013281" cy="498276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rgbClr val="000000"/>
              </a:buClr>
              <a:buSzPts val="1400"/>
              <a:buFont typeface="Arial"/>
              <a:buNone/>
              <a:defRPr sz="2800" b="0" i="0" u="none" strike="noStrike" cap="none">
                <a:solidFill>
                  <a:srgbClr val="001337"/>
                </a:solidFill>
                <a:latin typeface="Georgia"/>
                <a:ea typeface="Georgia"/>
                <a:cs typeface="Georgia"/>
                <a:sym typeface="Georgia"/>
              </a:defRPr>
            </a:lvl1pPr>
            <a:lvl2pPr marL="914400" marR="0" lvl="1" indent="-457200" algn="l" rtl="0">
              <a:lnSpc>
                <a:spcPct val="120000"/>
              </a:lnSpc>
              <a:spcBef>
                <a:spcPts val="1200"/>
              </a:spcBef>
              <a:spcAft>
                <a:spcPts val="0"/>
              </a:spcAft>
              <a:buClr>
                <a:srgbClr val="001E3F"/>
              </a:buClr>
              <a:buSzPts val="3600"/>
              <a:buFont typeface="Georgia"/>
              <a:buChar char="•"/>
              <a:defRPr sz="2400" b="0" i="0" u="none" strike="noStrike" cap="none">
                <a:solidFill>
                  <a:srgbClr val="001337"/>
                </a:solidFill>
                <a:latin typeface="Georgia"/>
                <a:ea typeface="Georgia"/>
                <a:cs typeface="Georgia"/>
                <a:sym typeface="Georgia"/>
              </a:defRPr>
            </a:lvl2pPr>
            <a:lvl3pPr marL="1371600" marR="0" lvl="2" indent="-457200" algn="l" rtl="0">
              <a:lnSpc>
                <a:spcPct val="120000"/>
              </a:lnSpc>
              <a:spcBef>
                <a:spcPts val="1200"/>
              </a:spcBef>
              <a:spcAft>
                <a:spcPts val="0"/>
              </a:spcAft>
              <a:buClr>
                <a:srgbClr val="001E3F"/>
              </a:buClr>
              <a:buSzPts val="3600"/>
              <a:buFont typeface="Georgia"/>
              <a:buChar char="•"/>
              <a:defRPr sz="2400" b="0" i="1" u="none" strike="noStrike" cap="none">
                <a:solidFill>
                  <a:srgbClr val="001337"/>
                </a:solidFill>
                <a:latin typeface="Georgia"/>
                <a:ea typeface="Georgia"/>
                <a:cs typeface="Georgia"/>
                <a:sym typeface="Georgia"/>
              </a:defRPr>
            </a:lvl3pPr>
            <a:lvl4pPr marL="1828800" marR="0" lvl="3" indent="-371475" algn="l" rtl="0">
              <a:lnSpc>
                <a:spcPct val="120000"/>
              </a:lnSpc>
              <a:spcBef>
                <a:spcPts val="1200"/>
              </a:spcBef>
              <a:spcAft>
                <a:spcPts val="0"/>
              </a:spcAft>
              <a:buClr>
                <a:srgbClr val="001E3F"/>
              </a:buClr>
              <a:buSzPts val="2250"/>
              <a:buFont typeface="Georgia"/>
              <a:buChar char="•"/>
              <a:defRPr sz="1500" b="0" i="1" u="none" strike="noStrike" cap="none">
                <a:solidFill>
                  <a:srgbClr val="001337"/>
                </a:solidFill>
                <a:latin typeface="Georgia"/>
                <a:ea typeface="Georgia"/>
                <a:cs typeface="Georgia"/>
                <a:sym typeface="Georgia"/>
              </a:defRPr>
            </a:lvl4pPr>
            <a:lvl5pPr marL="2286000" marR="0" lvl="4" indent="-371475" algn="l" rtl="0">
              <a:lnSpc>
                <a:spcPct val="120000"/>
              </a:lnSpc>
              <a:spcBef>
                <a:spcPts val="1200"/>
              </a:spcBef>
              <a:spcAft>
                <a:spcPts val="0"/>
              </a:spcAft>
              <a:buClr>
                <a:srgbClr val="001E3F"/>
              </a:buClr>
              <a:buSzPts val="2250"/>
              <a:buFont typeface="Georgia"/>
              <a:buChar char="•"/>
              <a:defRPr sz="1500" b="0" i="1" u="none" strike="noStrike" cap="none">
                <a:solidFill>
                  <a:srgbClr val="001337"/>
                </a:solidFill>
                <a:latin typeface="Georgia"/>
                <a:ea typeface="Georgia"/>
                <a:cs typeface="Georgia"/>
                <a:sym typeface="Georgia"/>
              </a:defRPr>
            </a:lvl5pPr>
            <a:lvl6pPr marL="2743200" marR="0" lvl="5"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6pPr>
            <a:lvl7pPr marL="3200400" marR="0" lvl="6"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7pPr>
            <a:lvl8pPr marL="3657600" marR="0" lvl="7"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8pPr>
            <a:lvl9pPr marL="4114800" marR="0" lvl="8"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1357929864"/>
      </p:ext>
    </p:extLst>
  </p:cSld>
  <p:clrMap bg1="lt1" tx1="dk1" bg2="dk2" tx2="lt2" accent1="accent1" accent2="accent2" accent3="accent3" accent4="accent4" accent5="accent5" accent6="accent6" hlink="hlink" folHlink="folHlink"/>
  <p:sldLayoutIdLst>
    <p:sldLayoutId id="2147483699" r:id="rId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sp>
        <p:nvSpPr>
          <p:cNvPr id="15" name="Google Shape;15;p15"/>
          <p:cNvSpPr txBox="1">
            <a:spLocks noGrp="1"/>
          </p:cNvSpPr>
          <p:nvPr>
            <p:ph type="title"/>
          </p:nvPr>
        </p:nvSpPr>
        <p:spPr>
          <a:xfrm>
            <a:off x="595313" y="321469"/>
            <a:ext cx="11013281" cy="4286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400" b="1" i="0" u="none" strike="noStrike" cap="none">
                <a:solidFill>
                  <a:srgbClr val="09133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6000" b="1" i="0" u="none" strike="noStrike" cap="none">
                <a:solidFill>
                  <a:srgbClr val="FFFFFF"/>
                </a:solidFill>
                <a:latin typeface="Helvetica Neue"/>
                <a:ea typeface="Helvetica Neue"/>
                <a:cs typeface="Helvetica Neue"/>
                <a:sym typeface="Helvetica Neue"/>
              </a:defRPr>
            </a:lvl9pPr>
          </a:lstStyle>
          <a:p>
            <a:endParaRPr/>
          </a:p>
        </p:txBody>
      </p:sp>
      <p:sp>
        <p:nvSpPr>
          <p:cNvPr id="16" name="Google Shape;16;p15"/>
          <p:cNvSpPr txBox="1">
            <a:spLocks noGrp="1"/>
          </p:cNvSpPr>
          <p:nvPr>
            <p:ph type="body" idx="1"/>
          </p:nvPr>
        </p:nvSpPr>
        <p:spPr>
          <a:xfrm>
            <a:off x="595313" y="910828"/>
            <a:ext cx="11013281" cy="498276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rgbClr val="000000"/>
              </a:buClr>
              <a:buSzPts val="1400"/>
              <a:buFont typeface="Arial"/>
              <a:buNone/>
              <a:defRPr sz="2800" b="0" i="0" u="none" strike="noStrike" cap="none">
                <a:solidFill>
                  <a:srgbClr val="001337"/>
                </a:solidFill>
                <a:latin typeface="Georgia"/>
                <a:ea typeface="Georgia"/>
                <a:cs typeface="Georgia"/>
                <a:sym typeface="Georgia"/>
              </a:defRPr>
            </a:lvl1pPr>
            <a:lvl2pPr marL="914400" marR="0" lvl="1" indent="-457200" algn="l" rtl="0">
              <a:lnSpc>
                <a:spcPct val="120000"/>
              </a:lnSpc>
              <a:spcBef>
                <a:spcPts val="1200"/>
              </a:spcBef>
              <a:spcAft>
                <a:spcPts val="0"/>
              </a:spcAft>
              <a:buClr>
                <a:srgbClr val="001E3F"/>
              </a:buClr>
              <a:buSzPts val="3600"/>
              <a:buFont typeface="Georgia"/>
              <a:buChar char="•"/>
              <a:defRPr sz="2400" b="0" i="0" u="none" strike="noStrike" cap="none">
                <a:solidFill>
                  <a:srgbClr val="001337"/>
                </a:solidFill>
                <a:latin typeface="Georgia"/>
                <a:ea typeface="Georgia"/>
                <a:cs typeface="Georgia"/>
                <a:sym typeface="Georgia"/>
              </a:defRPr>
            </a:lvl2pPr>
            <a:lvl3pPr marL="1371600" marR="0" lvl="2" indent="-457200" algn="l" rtl="0">
              <a:lnSpc>
                <a:spcPct val="120000"/>
              </a:lnSpc>
              <a:spcBef>
                <a:spcPts val="1200"/>
              </a:spcBef>
              <a:spcAft>
                <a:spcPts val="0"/>
              </a:spcAft>
              <a:buClr>
                <a:srgbClr val="001E3F"/>
              </a:buClr>
              <a:buSzPts val="3600"/>
              <a:buFont typeface="Georgia"/>
              <a:buChar char="•"/>
              <a:defRPr sz="2400" b="0" i="1" u="none" strike="noStrike" cap="none">
                <a:solidFill>
                  <a:srgbClr val="001337"/>
                </a:solidFill>
                <a:latin typeface="Georgia"/>
                <a:ea typeface="Georgia"/>
                <a:cs typeface="Georgia"/>
                <a:sym typeface="Georgia"/>
              </a:defRPr>
            </a:lvl3pPr>
            <a:lvl4pPr marL="1828800" marR="0" lvl="3" indent="-371475" algn="l" rtl="0">
              <a:lnSpc>
                <a:spcPct val="120000"/>
              </a:lnSpc>
              <a:spcBef>
                <a:spcPts val="1200"/>
              </a:spcBef>
              <a:spcAft>
                <a:spcPts val="0"/>
              </a:spcAft>
              <a:buClr>
                <a:srgbClr val="001E3F"/>
              </a:buClr>
              <a:buSzPts val="2250"/>
              <a:buFont typeface="Georgia"/>
              <a:buChar char="•"/>
              <a:defRPr sz="1500" b="0" i="1" u="none" strike="noStrike" cap="none">
                <a:solidFill>
                  <a:srgbClr val="001337"/>
                </a:solidFill>
                <a:latin typeface="Georgia"/>
                <a:ea typeface="Georgia"/>
                <a:cs typeface="Georgia"/>
                <a:sym typeface="Georgia"/>
              </a:defRPr>
            </a:lvl4pPr>
            <a:lvl5pPr marL="2286000" marR="0" lvl="4" indent="-371475" algn="l" rtl="0">
              <a:lnSpc>
                <a:spcPct val="120000"/>
              </a:lnSpc>
              <a:spcBef>
                <a:spcPts val="1200"/>
              </a:spcBef>
              <a:spcAft>
                <a:spcPts val="0"/>
              </a:spcAft>
              <a:buClr>
                <a:srgbClr val="001E3F"/>
              </a:buClr>
              <a:buSzPts val="2250"/>
              <a:buFont typeface="Georgia"/>
              <a:buChar char="•"/>
              <a:defRPr sz="1500" b="0" i="1" u="none" strike="noStrike" cap="none">
                <a:solidFill>
                  <a:srgbClr val="001337"/>
                </a:solidFill>
                <a:latin typeface="Georgia"/>
                <a:ea typeface="Georgia"/>
                <a:cs typeface="Georgia"/>
                <a:sym typeface="Georgia"/>
              </a:defRPr>
            </a:lvl5pPr>
            <a:lvl6pPr marL="2743200" marR="0" lvl="5"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6pPr>
            <a:lvl7pPr marL="3200400" marR="0" lvl="6"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7pPr>
            <a:lvl8pPr marL="3657600" marR="0" lvl="7"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8pPr>
            <a:lvl9pPr marL="4114800" marR="0" lvl="8"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1883292385"/>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84"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F0AA9-BC95-6147-9B11-FF7E5C2D18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D13E35-5539-FB4F-AFDD-FC014A3B0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1DF7E-4ECC-9B41-AFCB-331F4DD455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F5A49-FEEC-2343-B98E-AD571BC1BB7A}" type="datetimeFigureOut">
              <a:rPr lang="en-US" smtClean="0"/>
              <a:t>1/10/2024</a:t>
            </a:fld>
            <a:endParaRPr lang="en-US"/>
          </a:p>
        </p:txBody>
      </p:sp>
      <p:sp>
        <p:nvSpPr>
          <p:cNvPr id="5" name="Footer Placeholder 4">
            <a:extLst>
              <a:ext uri="{FF2B5EF4-FFF2-40B4-BE49-F238E27FC236}">
                <a16:creationId xmlns:a16="http://schemas.microsoft.com/office/drawing/2014/main" id="{38645C74-B718-FC4C-9361-01D4BDC44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99EA1E-AA61-934E-A59C-FFFEEDC7D8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CCAD9-52DC-BD4B-A4EE-F119DB178349}" type="slidenum">
              <a:rPr lang="en-US" smtClean="0"/>
              <a:t>‹#›</a:t>
            </a:fld>
            <a:endParaRPr lang="en-US"/>
          </a:p>
        </p:txBody>
      </p:sp>
    </p:spTree>
    <p:extLst>
      <p:ext uri="{BB962C8B-B14F-4D97-AF65-F5344CB8AC3E}">
        <p14:creationId xmlns:p14="http://schemas.microsoft.com/office/powerpoint/2010/main" val="8982762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01"/>
            <a:ext cx="10972800" cy="4349079"/>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Footer Placeholder 5"/>
          <p:cNvSpPr>
            <a:spLocks noGrp="1"/>
          </p:cNvSpPr>
          <p:nvPr>
            <p:ph type="ftr" sz="quarter" idx="3"/>
          </p:nvPr>
        </p:nvSpPr>
        <p:spPr>
          <a:xfrm>
            <a:off x="7539607" y="6126164"/>
            <a:ext cx="4042793" cy="595311"/>
          </a:xfrm>
          <a:prstGeom prst="rect">
            <a:avLst/>
          </a:prstGeom>
        </p:spPr>
        <p:txBody>
          <a:bodyPr anchor="ctr"/>
          <a:lstStyle>
            <a:lvl1pPr>
              <a:defRPr sz="1300">
                <a:solidFill>
                  <a:schemeClr val="tx1">
                    <a:lumMod val="50000"/>
                    <a:lumOff val="50000"/>
                  </a:schemeClr>
                </a:solidFill>
                <a:latin typeface="Helvetica"/>
                <a:cs typeface="Helvetica"/>
              </a:defRPr>
            </a:lvl1pPr>
          </a:lstStyle>
          <a:p>
            <a:endParaRPr lang="en-US"/>
          </a:p>
        </p:txBody>
      </p:sp>
    </p:spTree>
    <p:extLst>
      <p:ext uri="{BB962C8B-B14F-4D97-AF65-F5344CB8AC3E}">
        <p14:creationId xmlns:p14="http://schemas.microsoft.com/office/powerpoint/2010/main" val="2558566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457200" rtl="0" eaLnBrk="1" latinLnBrk="0" hangingPunct="1">
        <a:spcBef>
          <a:spcPct val="0"/>
        </a:spcBef>
        <a:buNone/>
        <a:defRPr sz="3700" b="1" kern="1200">
          <a:solidFill>
            <a:srgbClr val="25355A"/>
          </a:solidFill>
          <a:latin typeface="Helvetica"/>
          <a:ea typeface="+mj-ea"/>
          <a:cs typeface="Helvetica"/>
        </a:defRPr>
      </a:lvl1pPr>
    </p:titleStyle>
    <p:bodyStyle>
      <a:lvl1pPr marL="342900" indent="-342900" algn="l" defTabSz="457200" rtl="0" eaLnBrk="1" latinLnBrk="0" hangingPunct="1">
        <a:spcBef>
          <a:spcPct val="20000"/>
        </a:spcBef>
        <a:buClr>
          <a:srgbClr val="007FA3"/>
        </a:buClr>
        <a:buSzPct val="80000"/>
        <a:buFont typeface="Arial"/>
        <a:buChar char="•"/>
        <a:defRPr sz="30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Clr>
          <a:srgbClr val="007FA3"/>
        </a:buClr>
        <a:buSzPct val="80000"/>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Clr>
          <a:srgbClr val="007FA3"/>
        </a:buClr>
        <a:buSzPct val="80000"/>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ie.utoronto.ca/programs/graduate/course-schedul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hyperlink" Target="https://www.youtube.com/redirect?event=video_description&amp;redir_token=QUFFLUhqbWVjbmlBbzdiLUdtUF9jX0VJaEpxbzB4NDYzUXxBQ3Jtc0tsX3ZQbWJOOHd6RGIzMHdPRkFQV2R0SG8zb0xab0dHSDJsV25fNVJOaEhZOVJRY0V4RzQ5V3drelBtNnY2RU52VnUwSzlLUmozUWZwT3BZWS13ZV9HbV9pQlN3T0dTbjAxRmZZSzg2WFBDNzNjOElBRQ&amp;q=http%3A%2F%2Fhelp.acorn.utoronto.ca%2Fhow-to%2F&amp;v=UaUS696-uzs" TargetMode="External"/><Relationship Id="rId4" Type="http://schemas.openxmlformats.org/officeDocument/2006/relationships/hyperlink" Target="https://youtube/UaUS696-uz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gradoffice@mie.utoronto.ca" TargetMode="External"/><Relationship Id="rId2" Type="http://schemas.openxmlformats.org/officeDocument/2006/relationships/hyperlink" Target="https://grad.mie.utoronto.ca/"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gs.calendar.utoronto.ca/sessional-dates"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ehs.utoronto.ca/training/laboratory-personnel/" TargetMode="External"/><Relationship Id="rId2" Type="http://schemas.openxmlformats.org/officeDocument/2006/relationships/hyperlink" Target="https://www.mie.utoronto.ca/safetytest"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hyperlink" Target="https://alumni.engineering.utoronto.ca/stay-connected/connect/" TargetMode="External"/><Relationship Id="rId3" Type="http://schemas.openxmlformats.org/officeDocument/2006/relationships/hyperlink" Target="http://www.ileadgrad.ca/" TargetMode="External"/><Relationship Id="rId7" Type="http://schemas.openxmlformats.org/officeDocument/2006/relationships/hyperlink" Target="http://entrepreneurs.utoronto.ca/space/onramp/" TargetMode="External"/><Relationship Id="rId2" Type="http://schemas.openxmlformats.org/officeDocument/2006/relationships/hyperlink" Target="https://gradstudies.engineering.utoronto.ca/" TargetMode="External"/><Relationship Id="rId1" Type="http://schemas.openxmlformats.org/officeDocument/2006/relationships/slideLayout" Target="../slideLayouts/slideLayout1.xml"/><Relationship Id="rId6" Type="http://schemas.openxmlformats.org/officeDocument/2006/relationships/hyperlink" Target="https://h2i.utoronto.ca/" TargetMode="External"/><Relationship Id="rId5" Type="http://schemas.openxmlformats.org/officeDocument/2006/relationships/hyperlink" Target="https://hatchery.engineering.utoronto.ca/" TargetMode="External"/><Relationship Id="rId4" Type="http://schemas.openxmlformats.org/officeDocument/2006/relationships/hyperlink" Target="https://gradstudies.engineering.utoronto.ca/gradpacs/" TargetMode="External"/><Relationship Id="rId9" Type="http://schemas.openxmlformats.org/officeDocument/2006/relationships/hyperlink" Target="https://alumni.engineering.utoronto.ca/future-alumni/alumni-mentorship-progra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sgs.utoronto.ca/resources-supports/gcac/" TargetMode="External"/><Relationship Id="rId2" Type="http://schemas.openxmlformats.org/officeDocument/2006/relationships/hyperlink" Target="https://studentlife.utoronto.ca/department/centre-for-international-experience/" TargetMode="External"/><Relationship Id="rId1" Type="http://schemas.openxmlformats.org/officeDocument/2006/relationships/slideLayout" Target="../slideLayouts/slideLayout1.xml"/><Relationship Id="rId5" Type="http://schemas.openxmlformats.org/officeDocument/2006/relationships/hyperlink" Target="https://www.sgs.utoronto.ca/resources-supports/" TargetMode="External"/><Relationship Id="rId4" Type="http://schemas.openxmlformats.org/officeDocument/2006/relationships/hyperlink" Target="https://clnx.utoronto.ca/home.ht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hyperlink" Target="https://www.mie.utoronto.ca/programs/graduate/scholarships-funding/" TargetMode="Externa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hyperlink" Target="https://gms.mie.utoronto.ca/" TargetMode="Externa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hyperlink" Target="https://hrandequity.utoronto.ca/resources/ess.htm" TargetMode="Externa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hyperlink" Target="https://www.mie.utoronto.ca/faculty-staff/forms-support/business-forms/" TargetMode="Externa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hyperlink" Target="mailto:purchasing@mie.utoronto.ca" TargetMode="External"/><Relationship Id="rId2" Type="http://schemas.openxmlformats.org/officeDocument/2006/relationships/hyperlink" Target="mailto:businessoffice@mie.utoronto.ca" TargetMode="Externa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64.svg"/></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4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52.xml"/><Relationship Id="rId6" Type="http://schemas.openxmlformats.org/officeDocument/2006/relationships/image" Target="../media/image22.svg"/><Relationship Id="rId5" Type="http://schemas.openxmlformats.org/officeDocument/2006/relationships/image" Target="../media/image63.png"/><Relationship Id="rId10" Type="http://schemas.openxmlformats.org/officeDocument/2006/relationships/image" Target="../media/image65.emf"/><Relationship Id="rId4" Type="http://schemas.openxmlformats.org/officeDocument/2006/relationships/image" Target="../media/image200.svg"/><Relationship Id="rId9" Type="http://schemas.openxmlformats.org/officeDocument/2006/relationships/hyperlink" Target="mailto:grad.experience@engineering.utoronto.ca"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69.jpeg"/><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69.jpeg"/><Relationship Id="rId5" Type="http://schemas.openxmlformats.org/officeDocument/2006/relationships/image" Target="../media/image72.png"/><Relationship Id="rId4" Type="http://schemas.openxmlformats.org/officeDocument/2006/relationships/image" Target="../media/image7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9B5BFA-D1A3-494C-88EE-C3AB430591D7}"/>
              </a:ext>
            </a:extLst>
          </p:cNvPr>
          <p:cNvSpPr>
            <a:spLocks noGrp="1"/>
          </p:cNvSpPr>
          <p:nvPr>
            <p:ph type="body" idx="1"/>
          </p:nvPr>
        </p:nvSpPr>
        <p:spPr/>
        <p:txBody>
          <a:bodyPr/>
          <a:lstStyle/>
          <a:p>
            <a:r>
              <a:rPr lang="en-US" dirty="0">
                <a:solidFill>
                  <a:srgbClr val="25355A"/>
                </a:solidFill>
              </a:rPr>
              <a:t>January 10, 2024</a:t>
            </a:r>
          </a:p>
        </p:txBody>
      </p:sp>
      <p:sp>
        <p:nvSpPr>
          <p:cNvPr id="3" name="Text Placeholder 2">
            <a:extLst>
              <a:ext uri="{FF2B5EF4-FFF2-40B4-BE49-F238E27FC236}">
                <a16:creationId xmlns:a16="http://schemas.microsoft.com/office/drawing/2014/main" id="{BE28E397-A39A-1AB4-CE9E-E72EA87CD951}"/>
              </a:ext>
            </a:extLst>
          </p:cNvPr>
          <p:cNvSpPr>
            <a:spLocks noGrp="1"/>
          </p:cNvSpPr>
          <p:nvPr>
            <p:ph type="body" idx="10"/>
          </p:nvPr>
        </p:nvSpPr>
        <p:spPr/>
        <p:txBody>
          <a:bodyPr/>
          <a:lstStyle/>
          <a:p>
            <a:r>
              <a:rPr lang="en-US" dirty="0" err="1"/>
              <a:t>MASc</a:t>
            </a:r>
            <a:r>
              <a:rPr lang="en-US" dirty="0"/>
              <a:t> &amp; PhD Orientation</a:t>
            </a:r>
          </a:p>
          <a:p>
            <a:r>
              <a:rPr lang="en-US" dirty="0"/>
              <a:t>Winter 2024</a:t>
            </a:r>
          </a:p>
        </p:txBody>
      </p:sp>
    </p:spTree>
    <p:extLst>
      <p:ext uri="{BB962C8B-B14F-4D97-AF65-F5344CB8AC3E}">
        <p14:creationId xmlns:p14="http://schemas.microsoft.com/office/powerpoint/2010/main" val="2701060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3140968"/>
            <a:ext cx="9806173" cy="3240360"/>
          </a:xfrm>
        </p:spPr>
        <p:txBody>
          <a:bodyPr>
            <a:normAutofit/>
          </a:bodyPr>
          <a:lstStyle/>
          <a:p>
            <a:pPr marL="342900" indent="-342900">
              <a:buFont typeface="Arial" panose="020B0604020202020204" pitchFamily="34" charset="0"/>
              <a:buChar char="•"/>
            </a:pPr>
            <a:r>
              <a:rPr lang="en-US" dirty="0">
                <a:solidFill>
                  <a:srgbClr val="25355A"/>
                </a:solidFill>
              </a:rPr>
              <a:t>Complete 4 graduate level courses:</a:t>
            </a:r>
          </a:p>
          <a:p>
            <a:pPr marL="800100" lvl="1" indent="-342900">
              <a:buFont typeface="Arial" panose="020B0604020202020204" pitchFamily="34" charset="0"/>
              <a:buChar char="•"/>
            </a:pPr>
            <a:r>
              <a:rPr lang="en-US" dirty="0">
                <a:solidFill>
                  <a:srgbClr val="25355A"/>
                </a:solidFill>
              </a:rPr>
              <a:t>2 must be from MIE</a:t>
            </a:r>
          </a:p>
          <a:p>
            <a:pPr marL="800100" lvl="1" indent="-342900">
              <a:buFont typeface="Arial" panose="020B0604020202020204" pitchFamily="34" charset="0"/>
              <a:buChar char="•"/>
            </a:pPr>
            <a:r>
              <a:rPr lang="en-US" dirty="0">
                <a:solidFill>
                  <a:srgbClr val="25355A"/>
                </a:solidFill>
              </a:rPr>
              <a:t>Up to one Reading course</a:t>
            </a:r>
          </a:p>
          <a:p>
            <a:pPr marL="800100" lvl="1" indent="-342900">
              <a:buFont typeface="Arial" panose="020B0604020202020204" pitchFamily="34" charset="0"/>
              <a:buChar char="•"/>
            </a:pPr>
            <a:r>
              <a:rPr lang="en-US" dirty="0">
                <a:solidFill>
                  <a:srgbClr val="25355A"/>
                </a:solidFill>
              </a:rPr>
              <a:t>Up to one APS course</a:t>
            </a:r>
          </a:p>
          <a:p>
            <a:pPr marL="342900" indent="-342900">
              <a:buFont typeface="Arial" panose="020B0604020202020204" pitchFamily="34" charset="0"/>
              <a:buChar char="•"/>
            </a:pPr>
            <a:r>
              <a:rPr lang="en-US" dirty="0">
                <a:solidFill>
                  <a:srgbClr val="25355A"/>
                </a:solidFill>
              </a:rPr>
              <a:t>Complete JDE1000H (Ethics in Research Seminar) in the 1st or the 2nd term of registration.</a:t>
            </a:r>
          </a:p>
          <a:p>
            <a:pPr marL="342900" indent="-342900">
              <a:buFont typeface="Arial" panose="020B0604020202020204" pitchFamily="34" charset="0"/>
              <a:buChar char="•"/>
            </a:pPr>
            <a:r>
              <a:rPr lang="en-US" dirty="0">
                <a:solidFill>
                  <a:srgbClr val="25355A"/>
                </a:solidFill>
              </a:rPr>
              <a:t>Attend a minimum of 70% of departmental seminars (MIE Distinguished MIE Seminar Series) in the first 2 years.</a:t>
            </a:r>
          </a:p>
          <a:p>
            <a:endParaRPr lang="en-CA" dirty="0"/>
          </a:p>
        </p:txBody>
      </p:sp>
      <p:sp>
        <p:nvSpPr>
          <p:cNvPr id="9" name="Text Placeholder 8"/>
          <p:cNvSpPr>
            <a:spLocks noGrp="1"/>
          </p:cNvSpPr>
          <p:nvPr>
            <p:ph type="body" idx="10"/>
          </p:nvPr>
        </p:nvSpPr>
        <p:spPr>
          <a:xfrm>
            <a:off x="610307" y="2399520"/>
            <a:ext cx="9806173" cy="597432"/>
          </a:xfrm>
        </p:spPr>
        <p:txBody>
          <a:bodyPr>
            <a:normAutofit fontScale="92500" lnSpcReduction="20000"/>
          </a:bodyPr>
          <a:lstStyle/>
          <a:p>
            <a:r>
              <a:rPr lang="en-US" dirty="0"/>
              <a:t>Requirements &amp; Restrictions</a:t>
            </a:r>
            <a:endParaRPr lang="en-CA" dirty="0"/>
          </a:p>
        </p:txBody>
      </p:sp>
    </p:spTree>
    <p:extLst>
      <p:ext uri="{BB962C8B-B14F-4D97-AF65-F5344CB8AC3E}">
        <p14:creationId xmlns:p14="http://schemas.microsoft.com/office/powerpoint/2010/main" val="3681217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610307" y="2399520"/>
            <a:ext cx="9806173" cy="957472"/>
          </a:xfrm>
        </p:spPr>
        <p:txBody>
          <a:bodyPr/>
          <a:lstStyle/>
          <a:p>
            <a:r>
              <a:rPr lang="en-US" dirty="0" err="1"/>
              <a:t>MASc</a:t>
            </a:r>
            <a:r>
              <a:rPr lang="en-US" dirty="0"/>
              <a:t> Program Timeline </a:t>
            </a:r>
            <a:endParaRPr lang="en-CA" dirty="0"/>
          </a:p>
        </p:txBody>
      </p:sp>
      <p:sp>
        <p:nvSpPr>
          <p:cNvPr id="7" name="Content Placeholder 2">
            <a:extLst>
              <a:ext uri="{FF2B5EF4-FFF2-40B4-BE49-F238E27FC236}">
                <a16:creationId xmlns:a16="http://schemas.microsoft.com/office/drawing/2014/main" id="{BCECBB73-DFEB-6AC0-A295-E81E39E85202}"/>
              </a:ext>
            </a:extLst>
          </p:cNvPr>
          <p:cNvSpPr txBox="1">
            <a:spLocks/>
          </p:cNvSpPr>
          <p:nvPr/>
        </p:nvSpPr>
        <p:spPr>
          <a:xfrm>
            <a:off x="695400" y="3212975"/>
            <a:ext cx="10515600" cy="3240361"/>
          </a:xfrm>
          <a:prstGeom prst="rect">
            <a:avLst/>
          </a:prstGeom>
          <a:ln>
            <a:noFill/>
          </a:ln>
        </p:spPr>
        <p:txBody>
          <a:bodyPr vert="horz" lIns="91440" tIns="45720" rIns="91440" bIns="45720" rtlCol="0" anchor="t">
            <a:normAutofit/>
          </a:bodyPr>
          <a:lstStyle>
            <a:lvl1pPr marL="0" indent="0" algn="l" defTabSz="457200" rtl="0" eaLnBrk="1" latinLnBrk="0" hangingPunct="1">
              <a:spcBef>
                <a:spcPct val="20000"/>
              </a:spcBef>
              <a:buClr>
                <a:srgbClr val="007FA3"/>
              </a:buClr>
              <a:buSzPct val="80000"/>
              <a:buFont typeface="Arial"/>
              <a:buNone/>
              <a:defRPr sz="2000" kern="1200">
                <a:solidFill>
                  <a:schemeClr val="bg1">
                    <a:lumMod val="65000"/>
                  </a:schemeClr>
                </a:solidFill>
                <a:latin typeface="Helvetica"/>
                <a:ea typeface="+mn-ea"/>
                <a:cs typeface="Helvetica"/>
              </a:defRPr>
            </a:lvl1pPr>
            <a:lvl2pPr marL="457200" indent="0" algn="l" defTabSz="457200" rtl="0" eaLnBrk="1" latinLnBrk="0" hangingPunct="1">
              <a:spcBef>
                <a:spcPct val="20000"/>
              </a:spcBef>
              <a:buClr>
                <a:srgbClr val="007FA3"/>
              </a:buClr>
              <a:buSzPct val="80000"/>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Clr>
                <a:srgbClr val="007FA3"/>
              </a:buClr>
              <a:buSzPct val="80000"/>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CA" b="1" u="sng" dirty="0">
                <a:solidFill>
                  <a:srgbClr val="25355A"/>
                </a:solidFill>
                <a:latin typeface="Helvetica" panose="020B0604020202020204" pitchFamily="34" charset="0"/>
                <a:cs typeface="Helvetica" panose="020B0604020202020204" pitchFamily="34" charset="0"/>
              </a:rPr>
              <a:t>Year 1</a:t>
            </a:r>
          </a:p>
          <a:p>
            <a:r>
              <a:rPr lang="en-CA" dirty="0">
                <a:solidFill>
                  <a:srgbClr val="25355A"/>
                </a:solidFill>
                <a:latin typeface="Helvetica" panose="020B0604020202020204" pitchFamily="34" charset="0"/>
                <a:cs typeface="Helvetica" panose="020B0604020202020204" pitchFamily="34" charset="0"/>
              </a:rPr>
              <a:t>Complete a minimum of 4 graduate courses (at least 2 from MIE)</a:t>
            </a:r>
          </a:p>
          <a:p>
            <a:r>
              <a:rPr lang="en-CA" dirty="0">
                <a:solidFill>
                  <a:srgbClr val="25355A"/>
                </a:solidFill>
                <a:latin typeface="Helvetica" panose="020B0604020202020204" pitchFamily="34" charset="0"/>
                <a:cs typeface="Helvetica" panose="020B0604020202020204" pitchFamily="34" charset="0"/>
              </a:rPr>
              <a:t>Attend JDE1000 Ethics Course</a:t>
            </a:r>
          </a:p>
          <a:p>
            <a:r>
              <a:rPr lang="en-CA" dirty="0">
                <a:solidFill>
                  <a:srgbClr val="25355A"/>
                </a:solidFill>
                <a:latin typeface="Helvetica" panose="020B0604020202020204" pitchFamily="34" charset="0"/>
                <a:cs typeface="Helvetica" panose="020B0604020202020204" pitchFamily="34" charset="0"/>
              </a:rPr>
              <a:t>Attend 70% of SRM MIE Seminar Series</a:t>
            </a:r>
          </a:p>
          <a:p>
            <a:endParaRPr lang="en-CA" sz="1000" b="1" u="sng" dirty="0">
              <a:solidFill>
                <a:srgbClr val="25355A"/>
              </a:solidFill>
              <a:latin typeface="Helvetica" panose="020B0604020202020204" pitchFamily="34" charset="0"/>
              <a:cs typeface="Helvetica" panose="020B0604020202020204" pitchFamily="34" charset="0"/>
            </a:endParaRPr>
          </a:p>
          <a:p>
            <a:r>
              <a:rPr lang="en-CA" b="1" u="sng" dirty="0">
                <a:solidFill>
                  <a:srgbClr val="25355A"/>
                </a:solidFill>
                <a:latin typeface="Helvetica" panose="020B0604020202020204" pitchFamily="34" charset="0"/>
                <a:cs typeface="Helvetica" panose="020B0604020202020204" pitchFamily="34" charset="0"/>
              </a:rPr>
              <a:t>Year 2</a:t>
            </a:r>
          </a:p>
          <a:p>
            <a:r>
              <a:rPr lang="en-CA" dirty="0">
                <a:solidFill>
                  <a:srgbClr val="25355A"/>
                </a:solidFill>
                <a:latin typeface="Helvetica" panose="020B0604020202020204" pitchFamily="34" charset="0"/>
                <a:cs typeface="Helvetica" panose="020B0604020202020204" pitchFamily="34" charset="0"/>
              </a:rPr>
              <a:t>Continue to work on Thesis</a:t>
            </a:r>
          </a:p>
          <a:p>
            <a:r>
              <a:rPr lang="en-CA" dirty="0">
                <a:solidFill>
                  <a:srgbClr val="25355A"/>
                </a:solidFill>
                <a:latin typeface="Helvetica" panose="020B0604020202020204" pitchFamily="34" charset="0"/>
                <a:cs typeface="Helvetica" panose="020B0604020202020204" pitchFamily="34" charset="0"/>
              </a:rPr>
              <a:t>Hold </a:t>
            </a:r>
            <a:r>
              <a:rPr lang="en-CA" dirty="0" err="1">
                <a:solidFill>
                  <a:srgbClr val="25355A"/>
                </a:solidFill>
                <a:latin typeface="Helvetica" panose="020B0604020202020204" pitchFamily="34" charset="0"/>
                <a:cs typeface="Helvetica" panose="020B0604020202020204" pitchFamily="34" charset="0"/>
              </a:rPr>
              <a:t>MASc</a:t>
            </a:r>
            <a:r>
              <a:rPr lang="en-CA" dirty="0">
                <a:solidFill>
                  <a:srgbClr val="25355A"/>
                </a:solidFill>
                <a:latin typeface="Helvetica" panose="020B0604020202020204" pitchFamily="34" charset="0"/>
                <a:cs typeface="Helvetica" panose="020B0604020202020204" pitchFamily="34" charset="0"/>
              </a:rPr>
              <a:t> Oral Exam by end of 2</a:t>
            </a:r>
            <a:r>
              <a:rPr lang="en-CA" baseline="30000" dirty="0">
                <a:solidFill>
                  <a:srgbClr val="25355A"/>
                </a:solidFill>
                <a:latin typeface="Helvetica" panose="020B0604020202020204" pitchFamily="34" charset="0"/>
                <a:cs typeface="Helvetica" panose="020B0604020202020204" pitchFamily="34" charset="0"/>
              </a:rPr>
              <a:t>nd</a:t>
            </a:r>
            <a:r>
              <a:rPr lang="en-CA" dirty="0">
                <a:solidFill>
                  <a:srgbClr val="25355A"/>
                </a:solidFill>
                <a:latin typeface="Helvetica" panose="020B0604020202020204" pitchFamily="34" charset="0"/>
                <a:cs typeface="Helvetica" panose="020B0604020202020204" pitchFamily="34" charset="0"/>
              </a:rPr>
              <a:t> year</a:t>
            </a:r>
          </a:p>
          <a:p>
            <a:pPr marL="342900" indent="-342900">
              <a:buFont typeface="Arial" panose="020B0604020202020204" pitchFamily="34" charset="0"/>
              <a:buChar char="•"/>
            </a:pPr>
            <a:r>
              <a:rPr lang="en-US" dirty="0">
                <a:solidFill>
                  <a:srgbClr val="25355A"/>
                </a:solidFill>
                <a:latin typeface="Helvetica" panose="020B0604020202020204" pitchFamily="34" charset="0"/>
                <a:cs typeface="Helvetica" panose="020B0604020202020204" pitchFamily="34" charset="0"/>
              </a:rPr>
              <a:t>Exam committee consists of your supervisor + 1 member</a:t>
            </a:r>
            <a:endParaRPr lang="en-CA" dirty="0">
              <a:solidFill>
                <a:srgbClr val="25355A"/>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34800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610307" y="2399520"/>
            <a:ext cx="9806173" cy="885464"/>
          </a:xfrm>
        </p:spPr>
        <p:txBody>
          <a:bodyPr/>
          <a:lstStyle/>
          <a:p>
            <a:r>
              <a:rPr lang="en-US" dirty="0"/>
              <a:t>PhD: Requirements &amp; Timelines</a:t>
            </a:r>
            <a:endParaRPr lang="en-CA" dirty="0"/>
          </a:p>
        </p:txBody>
      </p:sp>
    </p:spTree>
    <p:extLst>
      <p:ext uri="{BB962C8B-B14F-4D97-AF65-F5344CB8AC3E}">
        <p14:creationId xmlns:p14="http://schemas.microsoft.com/office/powerpoint/2010/main" val="3540546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3140968"/>
            <a:ext cx="9806173" cy="3240360"/>
          </a:xfrm>
        </p:spPr>
        <p:txBody>
          <a:bodyPr>
            <a:normAutofit/>
          </a:bodyPr>
          <a:lstStyle/>
          <a:p>
            <a:pPr marL="342900" indent="-342900">
              <a:buFont typeface="Arial" panose="020B0604020202020204" pitchFamily="34" charset="0"/>
              <a:buChar char="•"/>
            </a:pPr>
            <a:r>
              <a:rPr lang="en-US" dirty="0">
                <a:solidFill>
                  <a:srgbClr val="25355A"/>
                </a:solidFill>
              </a:rPr>
              <a:t>Complete 5 graduate level courses (or more depending on PhD program):</a:t>
            </a:r>
          </a:p>
          <a:p>
            <a:pPr marL="800100" lvl="1" indent="-342900">
              <a:buFont typeface="Arial" panose="020B0604020202020204" pitchFamily="34" charset="0"/>
              <a:buChar char="•"/>
            </a:pPr>
            <a:r>
              <a:rPr lang="en-US" dirty="0">
                <a:solidFill>
                  <a:srgbClr val="25355A"/>
                </a:solidFill>
              </a:rPr>
              <a:t>3 must be from MIE</a:t>
            </a:r>
          </a:p>
          <a:p>
            <a:pPr marL="800100" lvl="1" indent="-342900">
              <a:buFont typeface="Arial" panose="020B0604020202020204" pitchFamily="34" charset="0"/>
              <a:buChar char="•"/>
            </a:pPr>
            <a:r>
              <a:rPr lang="en-US" dirty="0">
                <a:solidFill>
                  <a:srgbClr val="25355A"/>
                </a:solidFill>
              </a:rPr>
              <a:t>Only one Reading course</a:t>
            </a:r>
          </a:p>
          <a:p>
            <a:pPr marL="800100" lvl="1" indent="-342900">
              <a:buFont typeface="Arial" panose="020B0604020202020204" pitchFamily="34" charset="0"/>
              <a:buChar char="•"/>
            </a:pPr>
            <a:r>
              <a:rPr lang="en-US" dirty="0">
                <a:solidFill>
                  <a:srgbClr val="25355A"/>
                </a:solidFill>
              </a:rPr>
              <a:t>Only one APS course</a:t>
            </a:r>
          </a:p>
          <a:p>
            <a:pPr marL="800100" lvl="1" indent="-342900">
              <a:buFont typeface="Arial" panose="020B0604020202020204" pitchFamily="34" charset="0"/>
              <a:buChar char="•"/>
            </a:pPr>
            <a:r>
              <a:rPr lang="en-US" dirty="0">
                <a:solidFill>
                  <a:srgbClr val="25355A"/>
                </a:solidFill>
              </a:rPr>
              <a:t>Only one 500-level course</a:t>
            </a:r>
          </a:p>
          <a:p>
            <a:pPr marL="342900" indent="-342900">
              <a:buFont typeface="Arial" panose="020B0604020202020204" pitchFamily="34" charset="0"/>
              <a:buChar char="•"/>
            </a:pPr>
            <a:r>
              <a:rPr lang="en-US" dirty="0">
                <a:solidFill>
                  <a:srgbClr val="25355A"/>
                </a:solidFill>
              </a:rPr>
              <a:t>Complete JDE1000H (Ethics in Research Seminar) in the 1st year of study.</a:t>
            </a:r>
          </a:p>
          <a:p>
            <a:pPr marL="342900" indent="-342900">
              <a:buFont typeface="Arial" panose="020B0604020202020204" pitchFamily="34" charset="0"/>
              <a:buChar char="•"/>
            </a:pPr>
            <a:r>
              <a:rPr lang="en-US" dirty="0">
                <a:solidFill>
                  <a:srgbClr val="25355A"/>
                </a:solidFill>
              </a:rPr>
              <a:t>Attend a minimum of 70% of departmental seminars (MIE Distinguished MIE Seminar Series) in the first 2 years.</a:t>
            </a:r>
          </a:p>
          <a:p>
            <a:endParaRPr lang="en-CA" dirty="0"/>
          </a:p>
        </p:txBody>
      </p:sp>
      <p:sp>
        <p:nvSpPr>
          <p:cNvPr id="9" name="Text Placeholder 8"/>
          <p:cNvSpPr>
            <a:spLocks noGrp="1"/>
          </p:cNvSpPr>
          <p:nvPr>
            <p:ph type="body" idx="10"/>
          </p:nvPr>
        </p:nvSpPr>
        <p:spPr>
          <a:xfrm>
            <a:off x="610307" y="2399520"/>
            <a:ext cx="9806173" cy="597432"/>
          </a:xfrm>
        </p:spPr>
        <p:txBody>
          <a:bodyPr>
            <a:normAutofit fontScale="92500" lnSpcReduction="20000"/>
          </a:bodyPr>
          <a:lstStyle/>
          <a:p>
            <a:r>
              <a:rPr lang="en-US" dirty="0"/>
              <a:t>Requirements</a:t>
            </a:r>
            <a:endParaRPr lang="en-CA" dirty="0"/>
          </a:p>
        </p:txBody>
      </p:sp>
    </p:spTree>
    <p:extLst>
      <p:ext uri="{BB962C8B-B14F-4D97-AF65-F5344CB8AC3E}">
        <p14:creationId xmlns:p14="http://schemas.microsoft.com/office/powerpoint/2010/main" val="3119467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610307" y="2399520"/>
            <a:ext cx="9806173" cy="597432"/>
          </a:xfrm>
        </p:spPr>
        <p:txBody>
          <a:bodyPr>
            <a:normAutofit fontScale="92500" lnSpcReduction="20000"/>
          </a:bodyPr>
          <a:lstStyle/>
          <a:p>
            <a:r>
              <a:rPr lang="en-US" dirty="0"/>
              <a:t>Qualifying Exam</a:t>
            </a:r>
            <a:endParaRPr lang="en-CA" dirty="0"/>
          </a:p>
        </p:txBody>
      </p:sp>
      <p:sp>
        <p:nvSpPr>
          <p:cNvPr id="2" name="Text Placeholder 8">
            <a:extLst>
              <a:ext uri="{FF2B5EF4-FFF2-40B4-BE49-F238E27FC236}">
                <a16:creationId xmlns:a16="http://schemas.microsoft.com/office/drawing/2014/main" id="{E0860AFC-5526-B567-50FA-0ADCFC75E11D}"/>
              </a:ext>
            </a:extLst>
          </p:cNvPr>
          <p:cNvSpPr>
            <a:spLocks noGrp="1"/>
          </p:cNvSpPr>
          <p:nvPr>
            <p:ph type="body" idx="1"/>
          </p:nvPr>
        </p:nvSpPr>
        <p:spPr>
          <a:xfrm>
            <a:off x="609601" y="3141663"/>
            <a:ext cx="4550296" cy="3240087"/>
          </a:xfrm>
        </p:spPr>
        <p:txBody>
          <a:bodyPr>
            <a:normAutofit lnSpcReduction="10000"/>
          </a:bodyPr>
          <a:lstStyle/>
          <a:p>
            <a:r>
              <a:rPr lang="en-CA" b="1" dirty="0">
                <a:solidFill>
                  <a:srgbClr val="002060"/>
                </a:solidFill>
              </a:rPr>
              <a:t>Purpose</a:t>
            </a:r>
          </a:p>
          <a:p>
            <a:r>
              <a:rPr lang="en-US" sz="1700" dirty="0">
                <a:solidFill>
                  <a:srgbClr val="002060"/>
                </a:solidFill>
              </a:rPr>
              <a:t>To assess the prospects that:</a:t>
            </a:r>
          </a:p>
          <a:p>
            <a:pPr marL="285750" indent="-285750">
              <a:buFont typeface="Arial" panose="020B0604020202020204" pitchFamily="34" charset="0"/>
              <a:buChar char="•"/>
            </a:pPr>
            <a:r>
              <a:rPr lang="en-US" sz="1700" dirty="0">
                <a:solidFill>
                  <a:srgbClr val="002060"/>
                </a:solidFill>
              </a:rPr>
              <a:t>the student will complete a quality PhD thesis, and </a:t>
            </a:r>
          </a:p>
          <a:p>
            <a:pPr marL="285750" indent="-285750">
              <a:buFont typeface="Arial" panose="020B0604020202020204" pitchFamily="34" charset="0"/>
              <a:buChar char="•"/>
            </a:pPr>
            <a:r>
              <a:rPr lang="en-US" sz="1700" dirty="0">
                <a:solidFill>
                  <a:srgbClr val="002060"/>
                </a:solidFill>
              </a:rPr>
              <a:t>will develop the ability to operate as an independent researcher</a:t>
            </a:r>
          </a:p>
          <a:p>
            <a:pPr marL="285750" indent="-285750">
              <a:buFont typeface="Arial" panose="020B0604020202020204" pitchFamily="34" charset="0"/>
              <a:buChar char="•"/>
            </a:pPr>
            <a:endParaRPr lang="en-US" sz="1700" dirty="0">
              <a:solidFill>
                <a:srgbClr val="002060"/>
              </a:solidFill>
            </a:endParaRPr>
          </a:p>
          <a:p>
            <a:r>
              <a:rPr lang="en-US" sz="1700" dirty="0">
                <a:solidFill>
                  <a:srgbClr val="002060"/>
                </a:solidFill>
              </a:rPr>
              <a:t>Assessment is made by:</a:t>
            </a:r>
          </a:p>
          <a:p>
            <a:pPr marL="285750" indent="-285750">
              <a:buFont typeface="Arial" panose="020B0604020202020204" pitchFamily="34" charset="0"/>
              <a:buChar char="•"/>
            </a:pPr>
            <a:r>
              <a:rPr lang="en-US" sz="1700" dirty="0">
                <a:solidFill>
                  <a:srgbClr val="002060"/>
                </a:solidFill>
              </a:rPr>
              <a:t>student’s supervisor</a:t>
            </a:r>
          </a:p>
          <a:p>
            <a:pPr marL="285750" indent="-285750">
              <a:buFont typeface="Arial" panose="020B0604020202020204" pitchFamily="34" charset="0"/>
              <a:buChar char="•"/>
            </a:pPr>
            <a:r>
              <a:rPr lang="en-US" sz="1700" dirty="0">
                <a:solidFill>
                  <a:srgbClr val="002060"/>
                </a:solidFill>
              </a:rPr>
              <a:t>minimum two other SGS Faculty members (MIE majority)</a:t>
            </a:r>
            <a:endParaRPr lang="en-CA" sz="1700" dirty="0">
              <a:solidFill>
                <a:srgbClr val="002060"/>
              </a:solidFill>
            </a:endParaRPr>
          </a:p>
          <a:p>
            <a:endParaRPr lang="en-CA" dirty="0">
              <a:solidFill>
                <a:srgbClr val="002060"/>
              </a:solidFill>
            </a:endParaRPr>
          </a:p>
        </p:txBody>
      </p:sp>
      <p:sp>
        <p:nvSpPr>
          <p:cNvPr id="4" name="Text Placeholder 8">
            <a:extLst>
              <a:ext uri="{FF2B5EF4-FFF2-40B4-BE49-F238E27FC236}">
                <a16:creationId xmlns:a16="http://schemas.microsoft.com/office/drawing/2014/main" id="{7E744E86-84AA-487A-B6F3-4731BBC67C8C}"/>
              </a:ext>
            </a:extLst>
          </p:cNvPr>
          <p:cNvSpPr txBox="1">
            <a:spLocks/>
          </p:cNvSpPr>
          <p:nvPr/>
        </p:nvSpPr>
        <p:spPr>
          <a:xfrm>
            <a:off x="6384032" y="3101757"/>
            <a:ext cx="4550296" cy="3240087"/>
          </a:xfrm>
          <a:prstGeom prst="rect">
            <a:avLst/>
          </a:prstGeom>
          <a:ln>
            <a:noFill/>
          </a:ln>
        </p:spPr>
        <p:txBody>
          <a:bodyPr vert="horz" lIns="91440" tIns="45720" rIns="91440" bIns="45720" rtlCol="0" anchor="t">
            <a:normAutofit/>
          </a:bodyPr>
          <a:lstStyle>
            <a:lvl1pPr marL="0" indent="0" algn="l" defTabSz="457200" rtl="0" eaLnBrk="1" latinLnBrk="0" hangingPunct="1">
              <a:spcBef>
                <a:spcPct val="20000"/>
              </a:spcBef>
              <a:buClr>
                <a:srgbClr val="007FA3"/>
              </a:buClr>
              <a:buSzPct val="80000"/>
              <a:buFont typeface="Arial"/>
              <a:buNone/>
              <a:defRPr sz="2000" kern="1200">
                <a:solidFill>
                  <a:schemeClr val="bg1">
                    <a:lumMod val="65000"/>
                  </a:schemeClr>
                </a:solidFill>
                <a:latin typeface="Helvetica"/>
                <a:ea typeface="+mn-ea"/>
                <a:cs typeface="Helvetica"/>
              </a:defRPr>
            </a:lvl1pPr>
            <a:lvl2pPr marL="457200" indent="0" algn="l" defTabSz="457200" rtl="0" eaLnBrk="1" latinLnBrk="0" hangingPunct="1">
              <a:spcBef>
                <a:spcPct val="20000"/>
              </a:spcBef>
              <a:buClr>
                <a:srgbClr val="007FA3"/>
              </a:buClr>
              <a:buSzPct val="80000"/>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Clr>
                <a:srgbClr val="007FA3"/>
              </a:buClr>
              <a:buSzPct val="80000"/>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CA" b="1" dirty="0">
                <a:solidFill>
                  <a:srgbClr val="002060"/>
                </a:solidFill>
              </a:rPr>
              <a:t>Timeline</a:t>
            </a:r>
          </a:p>
          <a:p>
            <a:pPr marL="628650" lvl="1" indent="-285750">
              <a:lnSpc>
                <a:spcPct val="200000"/>
              </a:lnSpc>
              <a:spcBef>
                <a:spcPts val="0"/>
              </a:spcBef>
              <a:buFont typeface="Arial" panose="020B0604020202020204" pitchFamily="34" charset="0"/>
              <a:buChar char="•"/>
              <a:defRPr/>
            </a:pPr>
            <a:r>
              <a:rPr lang="en-US" sz="1700" spc="-60" dirty="0">
                <a:solidFill>
                  <a:srgbClr val="002060"/>
                </a:solidFill>
                <a:latin typeface="Helvetica" panose="020B0604020202020204" pitchFamily="34" charset="0"/>
                <a:cs typeface="Helvetica" panose="020B0604020202020204" pitchFamily="34" charset="0"/>
              </a:rPr>
              <a:t>12 months - PhD students with a Master’s</a:t>
            </a:r>
          </a:p>
          <a:p>
            <a:pPr marL="628650" lvl="1" indent="-285750">
              <a:spcBef>
                <a:spcPts val="0"/>
              </a:spcBef>
              <a:buFont typeface="Arial" panose="020B0604020202020204" pitchFamily="34" charset="0"/>
              <a:buChar char="•"/>
              <a:defRPr/>
            </a:pPr>
            <a:r>
              <a:rPr lang="en-US" sz="1700" spc="-60" dirty="0">
                <a:solidFill>
                  <a:srgbClr val="002060"/>
                </a:solidFill>
                <a:latin typeface="Helvetica" panose="020B0604020202020204" pitchFamily="34" charset="0"/>
                <a:cs typeface="Helvetica" panose="020B0604020202020204" pitchFamily="34" charset="0"/>
              </a:rPr>
              <a:t>8 months - Fast Track PhD students - after fast-tracking from a Master's degree</a:t>
            </a:r>
          </a:p>
          <a:p>
            <a:pPr marL="628650" lvl="1" indent="-285750">
              <a:lnSpc>
                <a:spcPct val="200000"/>
              </a:lnSpc>
              <a:spcBef>
                <a:spcPts val="0"/>
              </a:spcBef>
              <a:buFont typeface="Arial" panose="020B0604020202020204" pitchFamily="34" charset="0"/>
              <a:buChar char="•"/>
              <a:defRPr/>
            </a:pPr>
            <a:r>
              <a:rPr lang="en-US" sz="1700" spc="-60" dirty="0">
                <a:solidFill>
                  <a:srgbClr val="002060"/>
                </a:solidFill>
                <a:latin typeface="Helvetica" panose="020B0604020202020204" pitchFamily="34" charset="0"/>
                <a:cs typeface="Helvetica" panose="020B0604020202020204" pitchFamily="34" charset="0"/>
              </a:rPr>
              <a:t>16 months - Direct entry from a Bachelor’s</a:t>
            </a:r>
          </a:p>
          <a:p>
            <a:pPr marL="628650" lvl="1" indent="-285750">
              <a:lnSpc>
                <a:spcPct val="200000"/>
              </a:lnSpc>
              <a:spcBef>
                <a:spcPts val="0"/>
              </a:spcBef>
              <a:buFont typeface="Arial" panose="020B0604020202020204" pitchFamily="34" charset="0"/>
              <a:buChar char="•"/>
              <a:defRPr/>
            </a:pPr>
            <a:r>
              <a:rPr lang="en-US" sz="1700" spc="-60" dirty="0">
                <a:solidFill>
                  <a:srgbClr val="002060"/>
                </a:solidFill>
                <a:latin typeface="Helvetica" panose="020B0604020202020204" pitchFamily="34" charset="0"/>
                <a:cs typeface="Helvetica" panose="020B0604020202020204" pitchFamily="34" charset="0"/>
              </a:rPr>
              <a:t>24 months - Flex-time PhD students</a:t>
            </a:r>
            <a:endParaRPr lang="en-CA" sz="1700" dirty="0">
              <a:latin typeface="Helvetica" panose="020B0604020202020204" pitchFamily="34" charset="0"/>
              <a:cs typeface="Helvetica" panose="020B0604020202020204" pitchFamily="34" charset="0"/>
            </a:endParaRPr>
          </a:p>
          <a:p>
            <a:endParaRPr lang="en-CA" b="1" dirty="0">
              <a:solidFill>
                <a:srgbClr val="002060"/>
              </a:solidFill>
            </a:endParaRPr>
          </a:p>
        </p:txBody>
      </p:sp>
    </p:spTree>
    <p:extLst>
      <p:ext uri="{BB962C8B-B14F-4D97-AF65-F5344CB8AC3E}">
        <p14:creationId xmlns:p14="http://schemas.microsoft.com/office/powerpoint/2010/main" val="1296406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610307" y="1916832"/>
            <a:ext cx="9806173" cy="957472"/>
          </a:xfrm>
        </p:spPr>
        <p:txBody>
          <a:bodyPr>
            <a:normAutofit/>
          </a:bodyPr>
          <a:lstStyle/>
          <a:p>
            <a:r>
              <a:rPr lang="en-US" sz="3700" dirty="0"/>
              <a:t>PhD Program Timeline</a:t>
            </a:r>
            <a:endParaRPr lang="en-CA" sz="3700" dirty="0"/>
          </a:p>
        </p:txBody>
      </p:sp>
      <p:sp>
        <p:nvSpPr>
          <p:cNvPr id="2" name="Text Placeholder 1"/>
          <p:cNvSpPr>
            <a:spLocks noGrp="1"/>
          </p:cNvSpPr>
          <p:nvPr>
            <p:ph type="body" idx="1"/>
          </p:nvPr>
        </p:nvSpPr>
        <p:spPr>
          <a:xfrm>
            <a:off x="610307" y="2708920"/>
            <a:ext cx="4117542" cy="3384376"/>
          </a:xfrm>
        </p:spPr>
        <p:txBody>
          <a:bodyPr>
            <a:noAutofit/>
          </a:bodyPr>
          <a:lstStyle/>
          <a:p>
            <a:r>
              <a:rPr lang="en-CA" sz="1600" b="1" u="sng" dirty="0">
                <a:solidFill>
                  <a:srgbClr val="25355A"/>
                </a:solidFill>
                <a:latin typeface="Helvetica" panose="020B0604020202020204" pitchFamily="34" charset="0"/>
                <a:cs typeface="Helvetica" panose="020B0604020202020204" pitchFamily="34" charset="0"/>
              </a:rPr>
              <a:t>Year 1</a:t>
            </a:r>
          </a:p>
          <a:p>
            <a:r>
              <a:rPr lang="en-CA" sz="1600" dirty="0">
                <a:solidFill>
                  <a:srgbClr val="25355A"/>
                </a:solidFill>
                <a:latin typeface="Helvetica" panose="020B0604020202020204" pitchFamily="34" charset="0"/>
                <a:cs typeface="Helvetica" panose="020B0604020202020204" pitchFamily="34" charset="0"/>
              </a:rPr>
              <a:t>Complete a minimum of 4 graduate courses (at least 3 from MIE)</a:t>
            </a:r>
          </a:p>
          <a:p>
            <a:r>
              <a:rPr lang="en-CA" sz="1600" dirty="0">
                <a:solidFill>
                  <a:srgbClr val="25355A"/>
                </a:solidFill>
                <a:latin typeface="Helvetica" panose="020B0604020202020204" pitchFamily="34" charset="0"/>
                <a:cs typeface="Helvetica" panose="020B0604020202020204" pitchFamily="34" charset="0"/>
              </a:rPr>
              <a:t>Attend JDE1000 Ethics Course</a:t>
            </a:r>
          </a:p>
          <a:p>
            <a:r>
              <a:rPr lang="en-CA" sz="1600" dirty="0">
                <a:solidFill>
                  <a:srgbClr val="25355A"/>
                </a:solidFill>
                <a:latin typeface="Helvetica" panose="020B0604020202020204" pitchFamily="34" charset="0"/>
                <a:cs typeface="Helvetica" panose="020B0604020202020204" pitchFamily="34" charset="0"/>
              </a:rPr>
              <a:t>Attend 70% of SRD MIE Seminar Series</a:t>
            </a:r>
          </a:p>
          <a:p>
            <a:r>
              <a:rPr lang="en-CA" sz="1600" dirty="0">
                <a:solidFill>
                  <a:srgbClr val="25355A"/>
                </a:solidFill>
                <a:latin typeface="Helvetica" panose="020B0604020202020204" pitchFamily="34" charset="0"/>
                <a:cs typeface="Helvetica" panose="020B0604020202020204" pitchFamily="34" charset="0"/>
              </a:rPr>
              <a:t>Hold Qualifying Exam within 12 months from PhD registration</a:t>
            </a:r>
          </a:p>
          <a:p>
            <a:endParaRPr lang="en-CA" sz="1600" dirty="0">
              <a:solidFill>
                <a:srgbClr val="25355A"/>
              </a:solidFill>
              <a:latin typeface="Helvetica" panose="020B0604020202020204" pitchFamily="34" charset="0"/>
              <a:cs typeface="Helvetica" panose="020B0604020202020204" pitchFamily="34" charset="0"/>
            </a:endParaRPr>
          </a:p>
          <a:p>
            <a:r>
              <a:rPr lang="en-CA" sz="1600" b="1" u="sng" dirty="0">
                <a:solidFill>
                  <a:srgbClr val="25355A"/>
                </a:solidFill>
                <a:latin typeface="Helvetica" panose="020B0604020202020204" pitchFamily="34" charset="0"/>
                <a:cs typeface="Helvetica" panose="020B0604020202020204" pitchFamily="34" charset="0"/>
              </a:rPr>
              <a:t>Year 2</a:t>
            </a:r>
          </a:p>
          <a:p>
            <a:r>
              <a:rPr lang="en-CA" sz="1600" dirty="0">
                <a:solidFill>
                  <a:srgbClr val="25355A"/>
                </a:solidFill>
                <a:latin typeface="Helvetica" panose="020B0604020202020204" pitchFamily="34" charset="0"/>
                <a:cs typeface="Helvetica" panose="020B0604020202020204" pitchFamily="34" charset="0"/>
              </a:rPr>
              <a:t>Complete 5</a:t>
            </a:r>
            <a:r>
              <a:rPr lang="en-CA" sz="1600" baseline="30000" dirty="0">
                <a:solidFill>
                  <a:srgbClr val="25355A"/>
                </a:solidFill>
                <a:latin typeface="Helvetica" panose="020B0604020202020204" pitchFamily="34" charset="0"/>
                <a:cs typeface="Helvetica" panose="020B0604020202020204" pitchFamily="34" charset="0"/>
              </a:rPr>
              <a:t>th</a:t>
            </a:r>
            <a:r>
              <a:rPr lang="en-CA" sz="1600" dirty="0">
                <a:solidFill>
                  <a:srgbClr val="25355A"/>
                </a:solidFill>
                <a:latin typeface="Helvetica" panose="020B0604020202020204" pitchFamily="34" charset="0"/>
                <a:cs typeface="Helvetica" panose="020B0604020202020204" pitchFamily="34" charset="0"/>
              </a:rPr>
              <a:t> graduate level course</a:t>
            </a:r>
          </a:p>
          <a:p>
            <a:r>
              <a:rPr lang="en-CA" sz="1600" dirty="0">
                <a:solidFill>
                  <a:srgbClr val="25355A"/>
                </a:solidFill>
                <a:latin typeface="Helvetica" panose="020B0604020202020204" pitchFamily="34" charset="0"/>
                <a:cs typeface="Helvetica" panose="020B0604020202020204" pitchFamily="34" charset="0"/>
              </a:rPr>
              <a:t>Attend 70% of SRD MIE Seminar Series</a:t>
            </a:r>
          </a:p>
          <a:p>
            <a:r>
              <a:rPr lang="en-CA" sz="1600" dirty="0">
                <a:solidFill>
                  <a:srgbClr val="25355A"/>
                </a:solidFill>
                <a:latin typeface="Helvetica" panose="020B0604020202020204" pitchFamily="34" charset="0"/>
                <a:cs typeface="Helvetica" panose="020B0604020202020204" pitchFamily="34" charset="0"/>
              </a:rPr>
              <a:t>Hold 1</a:t>
            </a:r>
            <a:r>
              <a:rPr lang="en-CA" sz="1600" baseline="30000" dirty="0">
                <a:solidFill>
                  <a:srgbClr val="25355A"/>
                </a:solidFill>
                <a:latin typeface="Helvetica" panose="020B0604020202020204" pitchFamily="34" charset="0"/>
                <a:cs typeface="Helvetica" panose="020B0604020202020204" pitchFamily="34" charset="0"/>
              </a:rPr>
              <a:t>st</a:t>
            </a:r>
            <a:r>
              <a:rPr lang="en-CA" sz="1600" dirty="0">
                <a:solidFill>
                  <a:srgbClr val="25355A"/>
                </a:solidFill>
                <a:latin typeface="Helvetica" panose="020B0604020202020204" pitchFamily="34" charset="0"/>
                <a:cs typeface="Helvetica" panose="020B0604020202020204" pitchFamily="34" charset="0"/>
              </a:rPr>
              <a:t> PhD Committee Meeting within 24 months from registration</a:t>
            </a:r>
          </a:p>
          <a:p>
            <a:endParaRPr lang="en-CA" sz="1400" dirty="0">
              <a:latin typeface="Helvetica" panose="020B0604020202020204" pitchFamily="34" charset="0"/>
              <a:cs typeface="Helvetica" panose="020B0604020202020204" pitchFamily="34" charset="0"/>
            </a:endParaRPr>
          </a:p>
        </p:txBody>
      </p:sp>
      <p:sp>
        <p:nvSpPr>
          <p:cNvPr id="7" name="Text Placeholder 1"/>
          <p:cNvSpPr txBox="1">
            <a:spLocks/>
          </p:cNvSpPr>
          <p:nvPr/>
        </p:nvSpPr>
        <p:spPr>
          <a:xfrm>
            <a:off x="6316406" y="2708920"/>
            <a:ext cx="4117542" cy="3384376"/>
          </a:xfrm>
          <a:prstGeom prst="rect">
            <a:avLst/>
          </a:prstGeom>
          <a:ln>
            <a:noFill/>
          </a:ln>
        </p:spPr>
        <p:txBody>
          <a:bodyPr vert="horz" lIns="91440" tIns="45720" rIns="91440" bIns="45720" rtlCol="0" anchor="t">
            <a:noAutofit/>
          </a:bodyPr>
          <a:lstStyle>
            <a:lvl1pPr marL="0" indent="0" algn="l" defTabSz="457200" rtl="0" eaLnBrk="1" latinLnBrk="0" hangingPunct="1">
              <a:spcBef>
                <a:spcPct val="20000"/>
              </a:spcBef>
              <a:buClr>
                <a:srgbClr val="007FA3"/>
              </a:buClr>
              <a:buSzPct val="80000"/>
              <a:buFont typeface="Arial"/>
              <a:buNone/>
              <a:defRPr sz="2000" kern="1200">
                <a:solidFill>
                  <a:schemeClr val="bg1">
                    <a:lumMod val="65000"/>
                  </a:schemeClr>
                </a:solidFill>
                <a:latin typeface="Helvetica"/>
                <a:ea typeface="+mn-ea"/>
                <a:cs typeface="Helvetica"/>
              </a:defRPr>
            </a:lvl1pPr>
            <a:lvl2pPr marL="457200" indent="0" algn="l" defTabSz="457200" rtl="0" eaLnBrk="1" latinLnBrk="0" hangingPunct="1">
              <a:spcBef>
                <a:spcPct val="20000"/>
              </a:spcBef>
              <a:buClr>
                <a:srgbClr val="007FA3"/>
              </a:buClr>
              <a:buSzPct val="80000"/>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Clr>
                <a:srgbClr val="007FA3"/>
              </a:buClr>
              <a:buSzPct val="80000"/>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Clr>
                <a:srgbClr val="007FA3"/>
              </a:buClr>
              <a:buSzPct val="80000"/>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CA" sz="1600" b="1" u="sng" dirty="0">
                <a:solidFill>
                  <a:srgbClr val="25355A"/>
                </a:solidFill>
                <a:latin typeface="Helvetica" panose="020B0604020202020204" pitchFamily="34" charset="0"/>
                <a:cs typeface="Helvetica" panose="020B0604020202020204" pitchFamily="34" charset="0"/>
              </a:rPr>
              <a:t>Year 3</a:t>
            </a:r>
          </a:p>
          <a:p>
            <a:r>
              <a:rPr lang="en-CA" sz="1600" dirty="0">
                <a:solidFill>
                  <a:srgbClr val="25355A"/>
                </a:solidFill>
                <a:latin typeface="Helvetica" panose="020B0604020202020204" pitchFamily="34" charset="0"/>
                <a:cs typeface="Helvetica" panose="020B0604020202020204" pitchFamily="34" charset="0"/>
              </a:rPr>
              <a:t>Continue work on thesis</a:t>
            </a:r>
          </a:p>
          <a:p>
            <a:r>
              <a:rPr lang="en-CA" sz="1600" dirty="0">
                <a:solidFill>
                  <a:srgbClr val="25355A"/>
                </a:solidFill>
                <a:latin typeface="Helvetica" panose="020B0604020202020204" pitchFamily="34" charset="0"/>
                <a:cs typeface="Helvetica" panose="020B0604020202020204" pitchFamily="34" charset="0"/>
              </a:rPr>
              <a:t>Hold 2</a:t>
            </a:r>
            <a:r>
              <a:rPr lang="en-CA" sz="1600" baseline="30000" dirty="0">
                <a:solidFill>
                  <a:srgbClr val="25355A"/>
                </a:solidFill>
                <a:latin typeface="Helvetica" panose="020B0604020202020204" pitchFamily="34" charset="0"/>
                <a:cs typeface="Helvetica" panose="020B0604020202020204" pitchFamily="34" charset="0"/>
              </a:rPr>
              <a:t>nd  </a:t>
            </a:r>
            <a:r>
              <a:rPr lang="en-CA" sz="1600" dirty="0">
                <a:solidFill>
                  <a:srgbClr val="25355A"/>
                </a:solidFill>
                <a:latin typeface="Helvetica" panose="020B0604020202020204" pitchFamily="34" charset="0"/>
                <a:cs typeface="Helvetica" panose="020B0604020202020204" pitchFamily="34" charset="0"/>
              </a:rPr>
              <a:t>PhD Committee Meeting within 36 months from registration</a:t>
            </a:r>
          </a:p>
          <a:p>
            <a:endParaRPr lang="en-CA" sz="1600" dirty="0">
              <a:solidFill>
                <a:srgbClr val="25355A"/>
              </a:solidFill>
              <a:latin typeface="Helvetica" panose="020B0604020202020204" pitchFamily="34" charset="0"/>
              <a:cs typeface="Helvetica" panose="020B0604020202020204" pitchFamily="34" charset="0"/>
            </a:endParaRPr>
          </a:p>
          <a:p>
            <a:r>
              <a:rPr lang="en-CA" sz="1600" b="1" u="sng" dirty="0">
                <a:solidFill>
                  <a:srgbClr val="25355A"/>
                </a:solidFill>
                <a:latin typeface="Helvetica" panose="020B0604020202020204" pitchFamily="34" charset="0"/>
                <a:cs typeface="Helvetica" panose="020B0604020202020204" pitchFamily="34" charset="0"/>
              </a:rPr>
              <a:t>Year 4</a:t>
            </a:r>
          </a:p>
          <a:p>
            <a:r>
              <a:rPr lang="en-CA" sz="1600" dirty="0">
                <a:solidFill>
                  <a:srgbClr val="25355A"/>
                </a:solidFill>
                <a:latin typeface="Helvetica" panose="020B0604020202020204" pitchFamily="34" charset="0"/>
                <a:cs typeface="Helvetica" panose="020B0604020202020204" pitchFamily="34" charset="0"/>
              </a:rPr>
              <a:t>Continue work on thesis</a:t>
            </a:r>
          </a:p>
          <a:p>
            <a:r>
              <a:rPr lang="en-CA" sz="1600" dirty="0">
                <a:solidFill>
                  <a:srgbClr val="25355A"/>
                </a:solidFill>
                <a:latin typeface="Helvetica" panose="020B0604020202020204" pitchFamily="34" charset="0"/>
                <a:cs typeface="Helvetica" panose="020B0604020202020204" pitchFamily="34" charset="0"/>
              </a:rPr>
              <a:t>Hold 3rd PhD Committee Meeting within 48 months of registration  </a:t>
            </a:r>
            <a:r>
              <a:rPr lang="en-CA" sz="1600" b="1" u="sng" dirty="0">
                <a:solidFill>
                  <a:srgbClr val="25355A"/>
                </a:solidFill>
                <a:latin typeface="Helvetica" panose="020B0604020202020204" pitchFamily="34" charset="0"/>
                <a:cs typeface="Helvetica" panose="020B0604020202020204" pitchFamily="34" charset="0"/>
              </a:rPr>
              <a:t>or</a:t>
            </a:r>
          </a:p>
          <a:p>
            <a:r>
              <a:rPr lang="en-CA" sz="1600" dirty="0">
                <a:solidFill>
                  <a:srgbClr val="25355A"/>
                </a:solidFill>
                <a:latin typeface="Helvetica" panose="020B0604020202020204" pitchFamily="34" charset="0"/>
                <a:cs typeface="Helvetica" panose="020B0604020202020204" pitchFamily="34" charset="0"/>
              </a:rPr>
              <a:t>Hold MIE </a:t>
            </a:r>
            <a:r>
              <a:rPr lang="en-CA" sz="1600" dirty="0" err="1">
                <a:solidFill>
                  <a:srgbClr val="25355A"/>
                </a:solidFill>
                <a:latin typeface="Helvetica" panose="020B0604020202020204" pitchFamily="34" charset="0"/>
                <a:cs typeface="Helvetica" panose="020B0604020202020204" pitchFamily="34" charset="0"/>
              </a:rPr>
              <a:t>Dept</a:t>
            </a:r>
            <a:r>
              <a:rPr lang="en-CA" sz="1600" dirty="0">
                <a:solidFill>
                  <a:srgbClr val="25355A"/>
                </a:solidFill>
                <a:latin typeface="Helvetica" panose="020B0604020202020204" pitchFamily="34" charset="0"/>
                <a:cs typeface="Helvetica" panose="020B0604020202020204" pitchFamily="34" charset="0"/>
              </a:rPr>
              <a:t> Exam after thesis submission to committee </a:t>
            </a:r>
            <a:r>
              <a:rPr lang="en-CA" sz="1600" b="1" u="sng" dirty="0">
                <a:solidFill>
                  <a:srgbClr val="25355A"/>
                </a:solidFill>
                <a:latin typeface="Helvetica" panose="020B0604020202020204" pitchFamily="34" charset="0"/>
                <a:cs typeface="Helvetica" panose="020B0604020202020204" pitchFamily="34" charset="0"/>
              </a:rPr>
              <a:t>or</a:t>
            </a:r>
          </a:p>
          <a:p>
            <a:r>
              <a:rPr lang="en-CA" sz="1600" dirty="0">
                <a:solidFill>
                  <a:srgbClr val="25355A"/>
                </a:solidFill>
                <a:latin typeface="Helvetica" panose="020B0604020202020204" pitchFamily="34" charset="0"/>
                <a:cs typeface="Helvetica" panose="020B0604020202020204" pitchFamily="34" charset="0"/>
              </a:rPr>
              <a:t>Hold Final Oral (FOE) by end of 4</a:t>
            </a:r>
            <a:r>
              <a:rPr lang="en-CA" sz="1600" baseline="30000" dirty="0">
                <a:solidFill>
                  <a:srgbClr val="25355A"/>
                </a:solidFill>
                <a:latin typeface="Helvetica" panose="020B0604020202020204" pitchFamily="34" charset="0"/>
                <a:cs typeface="Helvetica" panose="020B0604020202020204" pitchFamily="34" charset="0"/>
              </a:rPr>
              <a:t>th</a:t>
            </a:r>
            <a:r>
              <a:rPr lang="en-CA" sz="1600" dirty="0">
                <a:solidFill>
                  <a:srgbClr val="25355A"/>
                </a:solidFill>
                <a:latin typeface="Helvetica" panose="020B0604020202020204" pitchFamily="34" charset="0"/>
                <a:cs typeface="Helvetica" panose="020B0604020202020204" pitchFamily="34" charset="0"/>
              </a:rPr>
              <a:t> year of program</a:t>
            </a:r>
          </a:p>
          <a:p>
            <a:endParaRPr lang="en-CA" sz="1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65691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95400" y="2420888"/>
            <a:ext cx="10657184" cy="4248472"/>
          </a:xfrm>
        </p:spPr>
        <p:txBody>
          <a:bodyPr>
            <a:normAutofit fontScale="77500" lnSpcReduction="20000"/>
          </a:bodyPr>
          <a:lstStyle/>
          <a:p>
            <a:r>
              <a:rPr lang="en-US" sz="2600" b="1" dirty="0">
                <a:solidFill>
                  <a:srgbClr val="25355A"/>
                </a:solidFill>
                <a:ea typeface="ヒラギノ明朝 ProN W3"/>
              </a:rPr>
              <a:t>What Constitutes Good Academic Standing?</a:t>
            </a:r>
            <a:endParaRPr lang="en-US" sz="2600" dirty="0">
              <a:solidFill>
                <a:srgbClr val="25355A"/>
              </a:solidFill>
              <a:ea typeface="ヒラギノ明朝 ProN W3"/>
            </a:endParaRPr>
          </a:p>
          <a:p>
            <a:pPr marL="184785" indent="-457200">
              <a:buFont typeface="Arial" panose="020B0604020202020204" pitchFamily="34" charset="0"/>
              <a:buChar char="•"/>
            </a:pPr>
            <a:r>
              <a:rPr lang="en-US" sz="2600" dirty="0">
                <a:solidFill>
                  <a:srgbClr val="25355A"/>
                </a:solidFill>
                <a:ea typeface="ヒラギノ明朝 ProN W3"/>
              </a:rPr>
              <a:t>Attend Orientation Session​</a:t>
            </a:r>
          </a:p>
          <a:p>
            <a:pPr marL="184785" indent="-457200">
              <a:buFont typeface="Arial" panose="020B0604020202020204" pitchFamily="34" charset="0"/>
              <a:buChar char="•"/>
            </a:pPr>
            <a:r>
              <a:rPr lang="en-US" sz="2600" b="1" dirty="0">
                <a:solidFill>
                  <a:srgbClr val="25355A"/>
                </a:solidFill>
                <a:ea typeface="ヒラギノ明朝 ProN W3"/>
              </a:rPr>
              <a:t>No</a:t>
            </a:r>
            <a:r>
              <a:rPr lang="en-US" sz="2600" dirty="0">
                <a:solidFill>
                  <a:srgbClr val="25355A"/>
                </a:solidFill>
                <a:ea typeface="ヒラギノ明朝 ProN W3"/>
              </a:rPr>
              <a:t> FZ ​</a:t>
            </a:r>
          </a:p>
          <a:p>
            <a:pPr marL="184785" indent="-457200">
              <a:buFont typeface="Arial" panose="020B0604020202020204" pitchFamily="34" charset="0"/>
              <a:buChar char="•"/>
            </a:pPr>
            <a:r>
              <a:rPr lang="en-US" sz="2600" dirty="0">
                <a:solidFill>
                  <a:srgbClr val="25355A"/>
                </a:solidFill>
                <a:ea typeface="ヒラギノ明朝 ProN W3"/>
              </a:rPr>
              <a:t>Average grade </a:t>
            </a:r>
            <a:r>
              <a:rPr lang="en-US" sz="2600" b="1" dirty="0">
                <a:solidFill>
                  <a:srgbClr val="25355A"/>
                </a:solidFill>
                <a:ea typeface="ヒラギノ明朝 ProN W3"/>
              </a:rPr>
              <a:t>A-</a:t>
            </a:r>
            <a:r>
              <a:rPr lang="en-US" sz="2600" dirty="0">
                <a:solidFill>
                  <a:srgbClr val="25355A"/>
                </a:solidFill>
                <a:ea typeface="ヒラギノ明朝 ProN W3"/>
              </a:rPr>
              <a:t> or above.​</a:t>
            </a:r>
          </a:p>
          <a:p>
            <a:pPr marL="184785" indent="-457200">
              <a:buFont typeface="Arial" panose="020B0604020202020204" pitchFamily="34" charset="0"/>
              <a:buChar char="•"/>
            </a:pPr>
            <a:r>
              <a:rPr lang="en-US" sz="2600" dirty="0">
                <a:solidFill>
                  <a:srgbClr val="25355A"/>
                </a:solidFill>
                <a:ea typeface="ヒラギノ明朝 ProN W3"/>
              </a:rPr>
              <a:t>Qualifying Exam within 12 months of registration ​</a:t>
            </a:r>
          </a:p>
          <a:p>
            <a:pPr marL="963295" lvl="2" indent="-457200">
              <a:buFont typeface="Arial" panose="020B0604020202020204" pitchFamily="34" charset="0"/>
              <a:buChar char="•"/>
            </a:pPr>
            <a:r>
              <a:rPr lang="en-US" sz="2400" dirty="0">
                <a:solidFill>
                  <a:srgbClr val="25355A"/>
                </a:solidFill>
                <a:ea typeface="ヒラギノ明朝 ProN W3"/>
              </a:rPr>
              <a:t>At least four courses to be completed ​</a:t>
            </a:r>
          </a:p>
          <a:p>
            <a:pPr marL="963295" lvl="2" indent="-457200">
              <a:buFont typeface="Arial" panose="020B0604020202020204" pitchFamily="34" charset="0"/>
              <a:buChar char="•"/>
            </a:pPr>
            <a:r>
              <a:rPr lang="en-US" sz="2400" dirty="0">
                <a:solidFill>
                  <a:srgbClr val="25355A"/>
                </a:solidFill>
                <a:ea typeface="ヒラギノ明朝 ProN W3"/>
              </a:rPr>
              <a:t>JDE/Ethics​</a:t>
            </a:r>
          </a:p>
          <a:p>
            <a:pPr marL="963295" lvl="2" indent="-457200">
              <a:buFont typeface="Arial" panose="020B0604020202020204" pitchFamily="34" charset="0"/>
              <a:buChar char="•"/>
            </a:pPr>
            <a:r>
              <a:rPr lang="en-US" sz="2400" dirty="0">
                <a:solidFill>
                  <a:srgbClr val="25355A"/>
                </a:solidFill>
                <a:ea typeface="ヒラギノ明朝 ProN W3"/>
              </a:rPr>
              <a:t>MIE Seminar credits​</a:t>
            </a:r>
          </a:p>
          <a:p>
            <a:pPr marL="184785" indent="-457200">
              <a:buFont typeface="Arial" panose="020B0604020202020204" pitchFamily="34" charset="0"/>
              <a:buChar char="•"/>
            </a:pPr>
            <a:r>
              <a:rPr lang="en-US" sz="2600" dirty="0">
                <a:solidFill>
                  <a:srgbClr val="25355A"/>
                </a:solidFill>
                <a:ea typeface="ヒラギノ明朝 ProN W3"/>
              </a:rPr>
              <a:t>Annual PhD Progress Meetings​</a:t>
            </a:r>
            <a:r>
              <a:rPr lang="en-US" sz="2600" dirty="0">
                <a:latin typeface="Helvetica" panose="020B0604020202020204" pitchFamily="34" charset="0"/>
                <a:ea typeface="ヒラギノ明朝 ProN W3"/>
                <a:cs typeface="Helvetica" panose="020B0604020202020204" pitchFamily="34" charset="0"/>
              </a:rPr>
              <a:t/>
            </a:r>
            <a:br>
              <a:rPr lang="en-US" sz="2600" dirty="0">
                <a:latin typeface="Helvetica" panose="020B0604020202020204" pitchFamily="34" charset="0"/>
                <a:ea typeface="ヒラギノ明朝 ProN W3"/>
                <a:cs typeface="Helvetica" panose="020B0604020202020204" pitchFamily="34" charset="0"/>
              </a:rPr>
            </a:br>
            <a:endParaRPr lang="en-US" sz="2600" dirty="0">
              <a:solidFill>
                <a:srgbClr val="002060"/>
              </a:solidFill>
              <a:latin typeface="Helvetica" panose="020B0604020202020204" pitchFamily="34" charset="0"/>
              <a:ea typeface="ヒラギノ明朝 ProN W3"/>
              <a:cs typeface="Helvetica" panose="020B0604020202020204" pitchFamily="34" charset="0"/>
            </a:endParaRPr>
          </a:p>
          <a:p>
            <a:pPr>
              <a:lnSpc>
                <a:spcPts val="2672"/>
              </a:lnSpc>
              <a:defRPr/>
            </a:pPr>
            <a:r>
              <a:rPr lang="en-CA" altLang="en-US" sz="2600" dirty="0">
                <a:solidFill>
                  <a:srgbClr val="25355A"/>
                </a:solidFill>
                <a:latin typeface="Helvetica" panose="020B0604020202020204" pitchFamily="34" charset="0"/>
                <a:ea typeface="ヒラギノ明朝 ProN W3"/>
                <a:cs typeface="Helvetica" panose="020B0604020202020204" pitchFamily="34" charset="0"/>
              </a:rPr>
              <a:t>*Failure to maintain </a:t>
            </a:r>
            <a:r>
              <a:rPr lang="en-CA" altLang="en-US" sz="2600" b="1" dirty="0">
                <a:solidFill>
                  <a:srgbClr val="25355A"/>
                </a:solidFill>
                <a:latin typeface="Helvetica" panose="020B0604020202020204" pitchFamily="34" charset="0"/>
                <a:ea typeface="ヒラギノ明朝 ProN W3"/>
                <a:cs typeface="Helvetica" panose="020B0604020202020204" pitchFamily="34" charset="0"/>
              </a:rPr>
              <a:t>good academic standing </a:t>
            </a:r>
            <a:r>
              <a:rPr lang="en-CA" altLang="en-US" sz="2600" dirty="0">
                <a:solidFill>
                  <a:srgbClr val="25355A"/>
                </a:solidFill>
                <a:latin typeface="Helvetica" panose="020B0604020202020204" pitchFamily="34" charset="0"/>
                <a:ea typeface="ヒラギノ明朝 ProN W3"/>
                <a:cs typeface="Helvetica" panose="020B0604020202020204" pitchFamily="34" charset="0"/>
              </a:rPr>
              <a:t>may result in various sanctions, including </a:t>
            </a:r>
            <a:r>
              <a:rPr lang="en-CA" altLang="en-US" sz="2600" b="1" dirty="0">
                <a:solidFill>
                  <a:srgbClr val="25355A"/>
                </a:solidFill>
                <a:latin typeface="Helvetica" panose="020B0604020202020204" pitchFamily="34" charset="0"/>
                <a:ea typeface="ヒラギノ明朝 ProN W3"/>
                <a:cs typeface="Helvetica" panose="020B0604020202020204" pitchFamily="34" charset="0"/>
              </a:rPr>
              <a:t>ineligibility for financial assistance</a:t>
            </a:r>
            <a:r>
              <a:rPr lang="en-CA" altLang="en-US" sz="2600" dirty="0">
                <a:solidFill>
                  <a:srgbClr val="25355A"/>
                </a:solidFill>
                <a:latin typeface="Helvetica" panose="020B0604020202020204" pitchFamily="34" charset="0"/>
                <a:ea typeface="ヒラギノ明朝 ProN W3"/>
                <a:cs typeface="Helvetica" panose="020B0604020202020204" pitchFamily="34" charset="0"/>
              </a:rPr>
              <a:t>, lowest priority for bursaries and assistantships, and even </a:t>
            </a:r>
            <a:r>
              <a:rPr lang="en-CA" altLang="en-US" sz="2600" b="1" dirty="0">
                <a:solidFill>
                  <a:srgbClr val="25355A"/>
                </a:solidFill>
                <a:latin typeface="Helvetica" panose="020B0604020202020204" pitchFamily="34" charset="0"/>
                <a:ea typeface="ヒラギノ明朝 ProN W3"/>
                <a:cs typeface="Helvetica" panose="020B0604020202020204" pitchFamily="34" charset="0"/>
              </a:rPr>
              <a:t>termination</a:t>
            </a:r>
            <a:r>
              <a:rPr lang="en-CA" altLang="en-US" sz="2600" dirty="0">
                <a:solidFill>
                  <a:srgbClr val="25355A"/>
                </a:solidFill>
                <a:latin typeface="Helvetica" panose="020B0604020202020204" pitchFamily="34" charset="0"/>
                <a:ea typeface="ヒラギノ明朝 ProN W3"/>
                <a:cs typeface="Helvetica" panose="020B0604020202020204" pitchFamily="34" charset="0"/>
              </a:rPr>
              <a:t>.</a:t>
            </a:r>
          </a:p>
          <a:p>
            <a:endParaRPr lang="en-US" sz="2600" dirty="0">
              <a:solidFill>
                <a:srgbClr val="002060"/>
              </a:solidFill>
              <a:latin typeface="Helvetica" panose="020B0604020202020204" pitchFamily="34" charset="0"/>
              <a:ea typeface="ヒラギノ明朝 ProN W3"/>
              <a:cs typeface="Helvetica" panose="020B0604020202020204" pitchFamily="34" charset="0"/>
            </a:endParaRPr>
          </a:p>
        </p:txBody>
      </p:sp>
      <p:sp>
        <p:nvSpPr>
          <p:cNvPr id="9" name="Text Placeholder 8"/>
          <p:cNvSpPr>
            <a:spLocks noGrp="1"/>
          </p:cNvSpPr>
          <p:nvPr>
            <p:ph type="body" idx="10"/>
          </p:nvPr>
        </p:nvSpPr>
        <p:spPr>
          <a:xfrm>
            <a:off x="611341" y="1808875"/>
            <a:ext cx="9806173" cy="597432"/>
          </a:xfrm>
        </p:spPr>
        <p:txBody>
          <a:bodyPr>
            <a:normAutofit fontScale="92500" lnSpcReduction="20000"/>
          </a:bodyPr>
          <a:lstStyle/>
          <a:p>
            <a:r>
              <a:rPr lang="en-US" dirty="0"/>
              <a:t>Good Academic Standing</a:t>
            </a:r>
            <a:endParaRPr lang="en-CA" dirty="0"/>
          </a:p>
        </p:txBody>
      </p:sp>
    </p:spTree>
    <p:extLst>
      <p:ext uri="{BB962C8B-B14F-4D97-AF65-F5344CB8AC3E}">
        <p14:creationId xmlns:p14="http://schemas.microsoft.com/office/powerpoint/2010/main" val="30152150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p:txBody>
          <a:bodyPr/>
          <a:lstStyle/>
          <a:p>
            <a:r>
              <a:rPr lang="en-US" dirty="0"/>
              <a:t>Graduate Courses</a:t>
            </a:r>
            <a:endParaRPr lang="en-CA" dirty="0"/>
          </a:p>
        </p:txBody>
      </p:sp>
    </p:spTree>
    <p:extLst>
      <p:ext uri="{BB962C8B-B14F-4D97-AF65-F5344CB8AC3E}">
        <p14:creationId xmlns:p14="http://schemas.microsoft.com/office/powerpoint/2010/main" val="1002517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610307" y="1823456"/>
            <a:ext cx="9806173" cy="957472"/>
          </a:xfrm>
        </p:spPr>
        <p:txBody>
          <a:bodyPr>
            <a:normAutofit/>
          </a:bodyPr>
          <a:lstStyle/>
          <a:p>
            <a:r>
              <a:rPr lang="en-US" sz="3700" dirty="0"/>
              <a:t>Courses</a:t>
            </a:r>
            <a:endParaRPr lang="en-CA" sz="3700" dirty="0"/>
          </a:p>
        </p:txBody>
      </p:sp>
      <p:sp>
        <p:nvSpPr>
          <p:cNvPr id="2" name="Text Placeholder 1"/>
          <p:cNvSpPr>
            <a:spLocks noGrp="1"/>
          </p:cNvSpPr>
          <p:nvPr>
            <p:ph type="body" idx="1"/>
          </p:nvPr>
        </p:nvSpPr>
        <p:spPr>
          <a:xfrm>
            <a:off x="610306" y="2448272"/>
            <a:ext cx="10238221" cy="4149080"/>
          </a:xfrm>
        </p:spPr>
        <p:txBody>
          <a:bodyPr>
            <a:noAutofit/>
          </a:bodyPr>
          <a:lstStyle/>
          <a:p>
            <a:pPr marL="285750">
              <a:spcBef>
                <a:spcPts val="1400"/>
              </a:spcBef>
              <a:buFont typeface="Arial" panose="020B0604020202020204" pitchFamily="34" charset="0"/>
              <a:buChar char="•"/>
            </a:pPr>
            <a:r>
              <a:rPr lang="en-US" dirty="0">
                <a:solidFill>
                  <a:schemeClr val="tx1"/>
                </a:solidFill>
              </a:rPr>
              <a:t>     </a:t>
            </a:r>
            <a:r>
              <a:rPr lang="en-US" dirty="0">
                <a:solidFill>
                  <a:srgbClr val="25355A"/>
                </a:solidFill>
              </a:rPr>
              <a:t>All MIE graduate courses are open to our students (MEng, </a:t>
            </a:r>
            <a:r>
              <a:rPr lang="en-US" err="1">
                <a:solidFill>
                  <a:srgbClr val="25355A"/>
                </a:solidFill>
              </a:rPr>
              <a:t>MASc</a:t>
            </a:r>
            <a:r>
              <a:rPr lang="en-US" dirty="0">
                <a:solidFill>
                  <a:srgbClr val="25355A"/>
                </a:solidFill>
              </a:rPr>
              <a:t> and PhD)</a:t>
            </a:r>
          </a:p>
          <a:p>
            <a:pPr marL="285750">
              <a:spcBef>
                <a:spcPts val="1400"/>
              </a:spcBef>
              <a:buFont typeface="Arial" panose="020B0604020202020204" pitchFamily="34" charset="0"/>
              <a:buChar char="•"/>
            </a:pPr>
            <a:r>
              <a:rPr lang="en-US" dirty="0">
                <a:solidFill>
                  <a:srgbClr val="25355A"/>
                </a:solidFill>
              </a:rPr>
              <a:t>     500 or 1000 level courses, or higher (500 level joint with undergraduate students)</a:t>
            </a:r>
          </a:p>
          <a:p>
            <a:pPr marL="285750">
              <a:spcBef>
                <a:spcPts val="1400"/>
              </a:spcBef>
              <a:buFont typeface="Arial" panose="020B0604020202020204" pitchFamily="34" charset="0"/>
              <a:buChar char="•"/>
            </a:pPr>
            <a:r>
              <a:rPr lang="en-US" dirty="0">
                <a:solidFill>
                  <a:srgbClr val="25355A"/>
                </a:solidFill>
              </a:rPr>
              <a:t>     Reading Courses (MIE2002H, MIE2003H – Mechanical); (MIE2004H, MIE2005H –      Industrial)*</a:t>
            </a:r>
          </a:p>
          <a:p>
            <a:pPr>
              <a:spcBef>
                <a:spcPts val="1400"/>
              </a:spcBef>
            </a:pPr>
            <a:r>
              <a:rPr lang="en-US" dirty="0">
                <a:solidFill>
                  <a:srgbClr val="25355A"/>
                </a:solidFill>
              </a:rPr>
              <a:t>             *under the direction of your supervisor and assigned a CR/NCR final grade</a:t>
            </a:r>
          </a:p>
          <a:p>
            <a:pPr marL="285750">
              <a:spcBef>
                <a:spcPts val="1400"/>
              </a:spcBef>
              <a:buFont typeface="Arial" panose="020B0604020202020204" pitchFamily="34" charset="0"/>
              <a:buChar char="•"/>
            </a:pPr>
            <a:r>
              <a:rPr lang="en-US" dirty="0">
                <a:solidFill>
                  <a:srgbClr val="25355A"/>
                </a:solidFill>
              </a:rPr>
              <a:t>     Course enrollment is done via ACORN or by completing the Add Course Form</a:t>
            </a:r>
          </a:p>
          <a:p>
            <a:pPr marL="285750">
              <a:spcBef>
                <a:spcPts val="1400"/>
              </a:spcBef>
              <a:buFont typeface="Arial" panose="020B0604020202020204" pitchFamily="34" charset="0"/>
              <a:buChar char="•"/>
            </a:pPr>
            <a:r>
              <a:rPr lang="en-US" dirty="0">
                <a:solidFill>
                  <a:srgbClr val="25355A"/>
                </a:solidFill>
              </a:rPr>
              <a:t>     Course selection should be discussed with your supervisor</a:t>
            </a:r>
          </a:p>
          <a:p>
            <a:pPr marL="285750">
              <a:spcBef>
                <a:spcPts val="1400"/>
              </a:spcBef>
              <a:buFont typeface="Arial" panose="020B0604020202020204" pitchFamily="34" charset="0"/>
              <a:buChar char="•"/>
            </a:pPr>
            <a:r>
              <a:rPr lang="en-US" dirty="0">
                <a:solidFill>
                  <a:srgbClr val="25355A"/>
                </a:solidFill>
              </a:rPr>
              <a:t>     MIE Graduate Courses and Course Schedule can be found on our website here </a:t>
            </a:r>
            <a:r>
              <a:rPr lang="en-US" dirty="0">
                <a:solidFill>
                  <a:srgbClr val="25355A"/>
                </a:solidFill>
                <a:hlinkClick r:id="rId3">
                  <a:extLst>
                    <a:ext uri="{A12FA001-AC4F-418D-AE19-62706E023703}">
                      <ahyp:hlinkClr xmlns:ahyp="http://schemas.microsoft.com/office/drawing/2018/hyperlinkcolor" xmlns="" val="tx"/>
                    </a:ext>
                  </a:extLst>
                </a:hlinkClick>
              </a:rPr>
              <a:t>:</a:t>
            </a:r>
            <a:r>
              <a:rPr lang="en-US" dirty="0">
                <a:solidFill>
                  <a:srgbClr val="25355A"/>
                </a:solidFill>
                <a:hlinkClick r:id="rId3">
                  <a:extLst>
                    <a:ext uri="{A12FA001-AC4F-418D-AE19-62706E023703}">
                      <ahyp:hlinkClr xmlns:ahyp="http://schemas.microsoft.com/office/drawing/2018/hyperlinkcolor" xmlns="" val="tx"/>
                    </a:ext>
                  </a:extLst>
                </a:hlinkClick>
              </a:rPr>
              <a:t> </a:t>
            </a:r>
            <a:r>
              <a:rPr lang="en-US" dirty="0">
                <a:solidFill>
                  <a:srgbClr val="25355A"/>
                </a:solidFill>
                <a:hlinkClick r:id="rId3">
                  <a:extLst>
                    <a:ext uri="{A12FA001-AC4F-418D-AE19-62706E023703}">
                      <ahyp:hlinkClr xmlns:ahyp="http://schemas.microsoft.com/office/drawing/2018/hyperlinkcolor" xmlns="" val="tx"/>
                    </a:ext>
                  </a:extLst>
                </a:hlinkClick>
              </a:rPr>
              <a:t> </a:t>
            </a:r>
            <a:r>
              <a:rPr lang="en-US" b="1" u="sng" dirty="0">
                <a:solidFill>
                  <a:srgbClr val="25355A"/>
                </a:solidFill>
                <a:hlinkClick r:id="rId3">
                  <a:extLst>
                    <a:ext uri="{A12FA001-AC4F-418D-AE19-62706E023703}">
                      <ahyp:hlinkClr xmlns:ahyp="http://schemas.microsoft.com/office/drawing/2018/hyperlinkcolor" xmlns="" val="tx"/>
                    </a:ext>
                  </a:extLst>
                </a:hlinkClick>
              </a:rPr>
              <a:t> 2023/2024 Graduate Course Schedule.</a:t>
            </a:r>
            <a:endParaRPr lang="en-US" sz="1800" dirty="0">
              <a:solidFill>
                <a:srgbClr val="25355A"/>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sz="1800" dirty="0">
              <a:solidFill>
                <a:srgbClr val="25355A"/>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CA" sz="1800" dirty="0">
              <a:solidFill>
                <a:srgbClr val="25355A"/>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42163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14310F1-19DC-88EC-A054-F6BEE44B5196}"/>
              </a:ext>
            </a:extLst>
          </p:cNvPr>
          <p:cNvSpPr>
            <a:spLocks noGrp="1"/>
          </p:cNvSpPr>
          <p:nvPr>
            <p:ph type="title"/>
          </p:nvPr>
        </p:nvSpPr>
        <p:spPr>
          <a:xfrm>
            <a:off x="609600" y="274638"/>
            <a:ext cx="10972800" cy="1143000"/>
          </a:xfrm>
        </p:spPr>
        <p:txBody>
          <a:bodyPr>
            <a:normAutofit fontScale="90000"/>
          </a:bodyPr>
          <a:lstStyle/>
          <a:p>
            <a:r>
              <a:rPr lang="en-CA" dirty="0"/>
              <a:t/>
            </a:r>
            <a:br>
              <a:rPr lang="en-CA" dirty="0"/>
            </a:br>
            <a:endParaRPr lang="en-US" dirty="0"/>
          </a:p>
        </p:txBody>
      </p:sp>
      <p:sp>
        <p:nvSpPr>
          <p:cNvPr id="9" name="Text Placeholder 8"/>
          <p:cNvSpPr>
            <a:spLocks noGrp="1"/>
          </p:cNvSpPr>
          <p:nvPr>
            <p:ph type="body" idx="1"/>
          </p:nvPr>
        </p:nvSpPr>
        <p:spPr>
          <a:xfrm>
            <a:off x="609600" y="692696"/>
            <a:ext cx="5386917" cy="639762"/>
          </a:xfrm>
        </p:spPr>
        <p:txBody>
          <a:bodyPr anchor="b">
            <a:normAutofit/>
          </a:bodyPr>
          <a:lstStyle/>
          <a:p>
            <a:r>
              <a:rPr lang="en-US" sz="2400" dirty="0"/>
              <a:t>Tools – ACORN &amp; GMS</a:t>
            </a:r>
            <a:endParaRPr lang="en-CA" sz="2400" dirty="0"/>
          </a:p>
        </p:txBody>
      </p:sp>
      <p:pic>
        <p:nvPicPr>
          <p:cNvPr id="4" name="Picture 3" descr="A screen shot of a computer&#10;&#10;Description automatically generated">
            <a:extLst>
              <a:ext uri="{FF2B5EF4-FFF2-40B4-BE49-F238E27FC236}">
                <a16:creationId xmlns:a16="http://schemas.microsoft.com/office/drawing/2014/main" id="{AA43D373-F7FB-7076-9227-4C142D5A98AC}"/>
              </a:ext>
            </a:extLst>
          </p:cNvPr>
          <p:cNvPicPr>
            <a:picLocks noChangeAspect="1"/>
          </p:cNvPicPr>
          <p:nvPr/>
        </p:nvPicPr>
        <p:blipFill>
          <a:blip r:embed="rId2"/>
          <a:stretch>
            <a:fillRect/>
          </a:stretch>
        </p:blipFill>
        <p:spPr>
          <a:xfrm>
            <a:off x="791417" y="1916832"/>
            <a:ext cx="4728519" cy="3250857"/>
          </a:xfrm>
          <a:prstGeom prst="rect">
            <a:avLst/>
          </a:prstGeom>
          <a:noFill/>
        </p:spPr>
      </p:pic>
      <p:sp>
        <p:nvSpPr>
          <p:cNvPr id="18" name="Content Placeholder 5">
            <a:extLst>
              <a:ext uri="{FF2B5EF4-FFF2-40B4-BE49-F238E27FC236}">
                <a16:creationId xmlns:a16="http://schemas.microsoft.com/office/drawing/2014/main" id="{D203FBD7-2F4E-8266-E81A-71F2582AFAE3}"/>
              </a:ext>
            </a:extLst>
          </p:cNvPr>
          <p:cNvSpPr>
            <a:spLocks noGrp="1"/>
          </p:cNvSpPr>
          <p:nvPr>
            <p:ph sz="quarter" idx="4"/>
          </p:nvPr>
        </p:nvSpPr>
        <p:spPr>
          <a:xfrm>
            <a:off x="6096000" y="1815506"/>
            <a:ext cx="5389033" cy="3453507"/>
          </a:xfrm>
        </p:spPr>
        <p:txBody>
          <a:bodyPr>
            <a:normAutofit fontScale="92500" lnSpcReduction="20000"/>
          </a:bodyPr>
          <a:lstStyle/>
          <a:p>
            <a:pPr marL="457200" indent="-457200">
              <a:buFont typeface="Arial" panose="020B0604020202020204" pitchFamily="34" charset="0"/>
              <a:buChar char="•"/>
            </a:pPr>
            <a:r>
              <a:rPr lang="en-US" sz="2400" dirty="0">
                <a:solidFill>
                  <a:srgbClr val="25355A"/>
                </a:solidFill>
                <a:latin typeface="Arial" panose="020B0604020202020204" pitchFamily="34" charset="0"/>
                <a:cs typeface="Arial" panose="020B0604020202020204" pitchFamily="34" charset="0"/>
              </a:rPr>
              <a:t>Enroll in or drop courses</a:t>
            </a:r>
          </a:p>
          <a:p>
            <a:pPr marL="457200" indent="-457200">
              <a:buFont typeface="Arial" panose="020B0604020202020204" pitchFamily="34" charset="0"/>
              <a:buChar char="•"/>
            </a:pPr>
            <a:r>
              <a:rPr lang="en-US" dirty="0">
                <a:solidFill>
                  <a:srgbClr val="25355A"/>
                </a:solidFill>
                <a:latin typeface="Arial" panose="020B0604020202020204" pitchFamily="34" charset="0"/>
                <a:cs typeface="Arial" panose="020B0604020202020204" pitchFamily="34" charset="0"/>
              </a:rPr>
              <a:t>View grades</a:t>
            </a:r>
            <a:endParaRPr lang="en-US" sz="2400" dirty="0">
              <a:solidFill>
                <a:srgbClr val="25355A"/>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rgbClr val="25355A"/>
                </a:solidFill>
                <a:latin typeface="Arial" panose="020B0604020202020204" pitchFamily="34" charset="0"/>
                <a:cs typeface="Arial" panose="020B0604020202020204" pitchFamily="34" charset="0"/>
              </a:rPr>
              <a:t>Check student account</a:t>
            </a:r>
          </a:p>
          <a:p>
            <a:pPr marL="457200" indent="-457200">
              <a:buFont typeface="Arial" panose="020B0604020202020204" pitchFamily="34" charset="0"/>
              <a:buChar char="•"/>
            </a:pPr>
            <a:r>
              <a:rPr lang="en-US" sz="2400" dirty="0">
                <a:solidFill>
                  <a:srgbClr val="25355A"/>
                </a:solidFill>
                <a:latin typeface="Arial" panose="020B0604020202020204" pitchFamily="34" charset="0"/>
                <a:cs typeface="Arial" panose="020B0604020202020204" pitchFamily="34" charset="0"/>
              </a:rPr>
              <a:t>Invoice for tuition &amp; fees</a:t>
            </a:r>
          </a:p>
          <a:p>
            <a:pPr marL="457200" indent="-457200">
              <a:buFont typeface="Arial" panose="020B0604020202020204" pitchFamily="34" charset="0"/>
              <a:buChar char="•"/>
            </a:pPr>
            <a:r>
              <a:rPr lang="en-US" dirty="0">
                <a:solidFill>
                  <a:srgbClr val="25355A"/>
                </a:solidFill>
                <a:latin typeface="Arial" panose="020B0604020202020204" pitchFamily="34" charset="0"/>
                <a:cs typeface="Arial" panose="020B0604020202020204" pitchFamily="34" charset="0"/>
              </a:rPr>
              <a:t>Payment deferral</a:t>
            </a:r>
          </a:p>
          <a:p>
            <a:pPr marL="457200" indent="-457200">
              <a:buFont typeface="Arial" panose="020B0604020202020204" pitchFamily="34" charset="0"/>
              <a:buChar char="•"/>
            </a:pPr>
            <a:r>
              <a:rPr lang="en-US" sz="2400" dirty="0">
                <a:solidFill>
                  <a:srgbClr val="25355A"/>
                </a:solidFill>
                <a:latin typeface="Arial" panose="020B0604020202020204" pitchFamily="34" charset="0"/>
                <a:cs typeface="Arial" panose="020B0604020202020204" pitchFamily="34" charset="0"/>
              </a:rPr>
              <a:t>Direct deposit</a:t>
            </a:r>
          </a:p>
          <a:p>
            <a:pPr marL="457200" indent="-457200">
              <a:buFont typeface="Arial" panose="020B0604020202020204" pitchFamily="34" charset="0"/>
              <a:buChar char="•"/>
            </a:pPr>
            <a:r>
              <a:rPr lang="en-US" sz="2400" dirty="0">
                <a:solidFill>
                  <a:srgbClr val="25355A"/>
                </a:solidFill>
                <a:latin typeface="Arial" panose="020B0604020202020204" pitchFamily="34" charset="0"/>
                <a:cs typeface="Arial" panose="020B0604020202020204" pitchFamily="34" charset="0"/>
              </a:rPr>
              <a:t>Tax slips</a:t>
            </a:r>
          </a:p>
          <a:p>
            <a:pPr marL="457200" indent="-457200">
              <a:buFont typeface="Arial" panose="020B0604020202020204" pitchFamily="34" charset="0"/>
              <a:buChar char="•"/>
            </a:pPr>
            <a:r>
              <a:rPr lang="en-US" sz="2400" dirty="0">
                <a:solidFill>
                  <a:srgbClr val="25355A"/>
                </a:solidFill>
                <a:latin typeface="Arial" panose="020B0604020202020204" pitchFamily="34" charset="0"/>
                <a:cs typeface="Arial" panose="020B0604020202020204" pitchFamily="34" charset="0"/>
              </a:rPr>
              <a:t>Update contact information</a:t>
            </a:r>
          </a:p>
          <a:p>
            <a:pPr marL="457200" indent="-457200">
              <a:buFont typeface="Arial" panose="020B0604020202020204" pitchFamily="34" charset="0"/>
              <a:buChar char="•"/>
            </a:pPr>
            <a:r>
              <a:rPr lang="en-US" sz="2400" dirty="0">
                <a:solidFill>
                  <a:srgbClr val="25355A"/>
                </a:solidFill>
                <a:latin typeface="Arial" panose="020B0604020202020204" pitchFamily="34" charset="0"/>
                <a:cs typeface="Arial" panose="020B0604020202020204" pitchFamily="34" charset="0"/>
              </a:rPr>
              <a:t>Graduation information</a:t>
            </a:r>
          </a:p>
          <a:p>
            <a:pPr marL="457200" indent="-457200">
              <a:buFont typeface="Arial" panose="020B0604020202020204" pitchFamily="34" charset="0"/>
              <a:buChar char="•"/>
            </a:pPr>
            <a:r>
              <a:rPr lang="en-US" sz="2400" dirty="0">
                <a:solidFill>
                  <a:srgbClr val="25355A"/>
                </a:solidFill>
                <a:latin typeface="Arial" panose="020B0604020202020204" pitchFamily="34" charset="0"/>
                <a:cs typeface="Arial" panose="020B0604020202020204" pitchFamily="34" charset="0"/>
              </a:rPr>
              <a:t>Order transcripts</a:t>
            </a:r>
          </a:p>
          <a:p>
            <a:endParaRPr lang="en-US" dirty="0"/>
          </a:p>
        </p:txBody>
      </p:sp>
    </p:spTree>
    <p:extLst>
      <p:ext uri="{BB962C8B-B14F-4D97-AF65-F5344CB8AC3E}">
        <p14:creationId xmlns:p14="http://schemas.microsoft.com/office/powerpoint/2010/main" val="1061455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10307" y="2708920"/>
            <a:ext cx="9806173" cy="3385178"/>
          </a:xfrm>
        </p:spPr>
        <p:txBody>
          <a:bodyPr>
            <a:noAutofit/>
          </a:bodyPr>
          <a:lstStyle/>
          <a:p>
            <a:r>
              <a:rPr lang="en-US" sz="2800" dirty="0">
                <a:latin typeface="Arial" panose="020B0604020202020204" pitchFamily="34" charset="0"/>
                <a:cs typeface="Arial" panose="020B0604020202020204" pitchFamily="34" charset="0"/>
              </a:rPr>
              <a:t>We wish to acknowledge this land on which the University of Toronto operates. For thousands of years it has been the traditional land of the Huron-</a:t>
            </a:r>
            <a:r>
              <a:rPr lang="en-US" sz="2800" dirty="0" err="1">
                <a:latin typeface="Arial" panose="020B0604020202020204" pitchFamily="34" charset="0"/>
                <a:cs typeface="Arial" panose="020B0604020202020204" pitchFamily="34" charset="0"/>
              </a:rPr>
              <a:t>Wendat</a:t>
            </a:r>
            <a:r>
              <a:rPr lang="en-US" sz="2800" dirty="0">
                <a:latin typeface="Arial" panose="020B0604020202020204" pitchFamily="34" charset="0"/>
                <a:cs typeface="Arial" panose="020B0604020202020204" pitchFamily="34" charset="0"/>
              </a:rPr>
              <a:t>, the Seneca, and the </a:t>
            </a:r>
            <a:r>
              <a:rPr lang="en-US" sz="2800" dirty="0" err="1">
                <a:latin typeface="Arial" panose="020B0604020202020204" pitchFamily="34" charset="0"/>
                <a:cs typeface="Arial" panose="020B0604020202020204" pitchFamily="34" charset="0"/>
              </a:rPr>
              <a:t>Mississaugas</a:t>
            </a:r>
            <a:r>
              <a:rPr lang="en-US" sz="2800" dirty="0">
                <a:latin typeface="Arial" panose="020B0604020202020204" pitchFamily="34" charset="0"/>
                <a:cs typeface="Arial" panose="020B0604020202020204" pitchFamily="34" charset="0"/>
              </a:rPr>
              <a:t> of the Credit. Today, this meeting place is still the home to many Indigenous people from across Turtle Island and we are grateful to have the opportunity to work on this land.</a:t>
            </a:r>
            <a:endParaRPr lang="en-CA" sz="2800" dirty="0">
              <a:latin typeface="Arial" panose="020B0604020202020204" pitchFamily="34" charset="0"/>
              <a:cs typeface="Arial" panose="020B0604020202020204" pitchFamily="34" charset="0"/>
            </a:endParaRPr>
          </a:p>
        </p:txBody>
      </p:sp>
      <p:sp>
        <p:nvSpPr>
          <p:cNvPr id="3" name="Text Placeholder 2"/>
          <p:cNvSpPr>
            <a:spLocks noGrp="1"/>
          </p:cNvSpPr>
          <p:nvPr>
            <p:ph type="body" idx="10"/>
          </p:nvPr>
        </p:nvSpPr>
        <p:spPr>
          <a:xfrm>
            <a:off x="610307" y="2039480"/>
            <a:ext cx="9806173" cy="669440"/>
          </a:xfrm>
        </p:spPr>
        <p:txBody>
          <a:bodyPr>
            <a:normAutofit lnSpcReduction="10000"/>
          </a:bodyPr>
          <a:lstStyle/>
          <a:p>
            <a:r>
              <a:rPr lang="en-CA" dirty="0"/>
              <a:t>Land Acknowledgement</a:t>
            </a:r>
          </a:p>
        </p:txBody>
      </p:sp>
    </p:spTree>
    <p:extLst>
      <p:ext uri="{BB962C8B-B14F-4D97-AF65-F5344CB8AC3E}">
        <p14:creationId xmlns:p14="http://schemas.microsoft.com/office/powerpoint/2010/main" val="3191804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641C6F-4FAF-6E77-9880-238666D9DC8B}"/>
              </a:ext>
            </a:extLst>
          </p:cNvPr>
          <p:cNvSpPr>
            <a:spLocks noGrp="1"/>
          </p:cNvSpPr>
          <p:nvPr>
            <p:ph type="body" idx="1"/>
          </p:nvPr>
        </p:nvSpPr>
        <p:spPr>
          <a:xfrm>
            <a:off x="574531" y="712724"/>
            <a:ext cx="5386917" cy="639762"/>
          </a:xfrm>
        </p:spPr>
        <p:txBody>
          <a:bodyPr>
            <a:normAutofit fontScale="70000" lnSpcReduction="20000"/>
          </a:bodyPr>
          <a:lstStyle/>
          <a:p>
            <a:r>
              <a:rPr lang="en-US" sz="3400" dirty="0"/>
              <a:t>Tools – ACORN &amp; GMS continued…</a:t>
            </a:r>
            <a:endParaRPr lang="en-CA" sz="3400" dirty="0"/>
          </a:p>
          <a:p>
            <a:endParaRPr lang="en-CA" dirty="0"/>
          </a:p>
        </p:txBody>
      </p:sp>
      <p:pic>
        <p:nvPicPr>
          <p:cNvPr id="8" name="Content Placeholder 5">
            <a:extLst>
              <a:ext uri="{FF2B5EF4-FFF2-40B4-BE49-F238E27FC236}">
                <a16:creationId xmlns:a16="http://schemas.microsoft.com/office/drawing/2014/main" id="{ED484E46-327B-9132-ADB5-F2A820A11B72}"/>
              </a:ext>
            </a:extLst>
          </p:cNvPr>
          <p:cNvPicPr>
            <a:picLocks noGrp="1" noChangeAspect="1"/>
          </p:cNvPicPr>
          <p:nvPr>
            <p:ph sz="half" idx="2"/>
          </p:nvPr>
        </p:nvPicPr>
        <p:blipFill>
          <a:blip r:embed="rId2"/>
          <a:stretch>
            <a:fillRect/>
          </a:stretch>
        </p:blipFill>
        <p:spPr>
          <a:xfrm>
            <a:off x="573530" y="1196752"/>
            <a:ext cx="5386388" cy="3744416"/>
          </a:xfrm>
        </p:spPr>
      </p:pic>
      <p:pic>
        <p:nvPicPr>
          <p:cNvPr id="11" name="Content Placeholder 7">
            <a:extLst>
              <a:ext uri="{FF2B5EF4-FFF2-40B4-BE49-F238E27FC236}">
                <a16:creationId xmlns:a16="http://schemas.microsoft.com/office/drawing/2014/main" id="{73EAD5BB-B44E-C834-F4AB-02C6B3608AA0}"/>
              </a:ext>
            </a:extLst>
          </p:cNvPr>
          <p:cNvPicPr>
            <a:picLocks noGrp="1" noChangeAspect="1"/>
          </p:cNvPicPr>
          <p:nvPr>
            <p:ph sz="quarter" idx="4"/>
          </p:nvPr>
        </p:nvPicPr>
        <p:blipFill>
          <a:blip r:embed="rId3"/>
          <a:stretch>
            <a:fillRect/>
          </a:stretch>
        </p:blipFill>
        <p:spPr>
          <a:xfrm>
            <a:off x="6113762" y="1196752"/>
            <a:ext cx="5389562" cy="3744416"/>
          </a:xfrm>
          <a:prstGeom prst="rect">
            <a:avLst/>
          </a:prstGeom>
        </p:spPr>
      </p:pic>
      <p:sp>
        <p:nvSpPr>
          <p:cNvPr id="13" name="TextBox 12">
            <a:extLst>
              <a:ext uri="{FF2B5EF4-FFF2-40B4-BE49-F238E27FC236}">
                <a16:creationId xmlns:a16="http://schemas.microsoft.com/office/drawing/2014/main" id="{987564A5-C670-CE7E-43AA-DB9CF881379C}"/>
              </a:ext>
            </a:extLst>
          </p:cNvPr>
          <p:cNvSpPr txBox="1"/>
          <p:nvPr/>
        </p:nvSpPr>
        <p:spPr>
          <a:xfrm>
            <a:off x="557761" y="5013176"/>
            <a:ext cx="10929794" cy="615553"/>
          </a:xfrm>
          <a:prstGeom prst="rect">
            <a:avLst/>
          </a:prstGeom>
          <a:noFill/>
        </p:spPr>
        <p:txBody>
          <a:bodyPr wrap="square">
            <a:spAutoFit/>
          </a:bodyPr>
          <a:lstStyle/>
          <a:p>
            <a:r>
              <a:rPr lang="en-US" sz="1700" b="0" i="0" dirty="0">
                <a:solidFill>
                  <a:srgbClr val="25355A"/>
                </a:solidFill>
                <a:effectLst/>
                <a:latin typeface="Helvetica" panose="020B0604020202020204" pitchFamily="34" charset="0"/>
                <a:cs typeface="Helvetica" panose="020B0604020202020204" pitchFamily="34" charset="0"/>
              </a:rPr>
              <a:t>Check out the video here </a:t>
            </a:r>
            <a:r>
              <a:rPr lang="en-US" sz="1700" b="0" i="0" dirty="0">
                <a:solidFill>
                  <a:srgbClr val="222222"/>
                </a:solidFill>
                <a:effectLst/>
                <a:latin typeface="Helvetica" panose="020B0604020202020204" pitchFamily="34" charset="0"/>
                <a:cs typeface="Helvetica" panose="020B0604020202020204" pitchFamily="34" charset="0"/>
              </a:rPr>
              <a:t>(</a:t>
            </a:r>
            <a:r>
              <a:rPr lang="en-CA" sz="1700" b="0" i="0" u="none" strike="noStrike" dirty="0">
                <a:effectLst/>
                <a:latin typeface="Helvetica" panose="020B0604020202020204" pitchFamily="34" charset="0"/>
                <a:cs typeface="Helvetica" panose="020B0604020202020204" pitchFamily="34" charset="0"/>
                <a:hlinkClick r:id="rId4" tooltip="Share link"/>
              </a:rPr>
              <a:t>https://youtube/UaUS696-uzs</a:t>
            </a:r>
            <a:r>
              <a:rPr lang="en-CA" sz="1700" b="0" i="0" u="none" strike="noStrike" dirty="0">
                <a:effectLst/>
                <a:latin typeface="Helvetica" panose="020B0604020202020204" pitchFamily="34" charset="0"/>
                <a:cs typeface="Helvetica" panose="020B0604020202020204" pitchFamily="34" charset="0"/>
              </a:rPr>
              <a:t>)</a:t>
            </a:r>
            <a:r>
              <a:rPr lang="en-US" sz="1700" b="0" i="0" dirty="0">
                <a:solidFill>
                  <a:srgbClr val="222222"/>
                </a:solidFill>
                <a:effectLst/>
                <a:latin typeface="Helvetica" panose="020B0604020202020204" pitchFamily="34" charset="0"/>
                <a:cs typeface="Helvetica" panose="020B0604020202020204" pitchFamily="34" charset="0"/>
              </a:rPr>
              <a:t> </a:t>
            </a:r>
            <a:r>
              <a:rPr lang="en-US" sz="1700" b="0" i="0" dirty="0">
                <a:solidFill>
                  <a:srgbClr val="25355A"/>
                </a:solidFill>
                <a:effectLst/>
                <a:latin typeface="Helvetica" panose="020B0604020202020204" pitchFamily="34" charset="0"/>
                <a:cs typeface="Helvetica" panose="020B0604020202020204" pitchFamily="34" charset="0"/>
              </a:rPr>
              <a:t>to learn about ACORN.</a:t>
            </a:r>
          </a:p>
          <a:p>
            <a:r>
              <a:rPr lang="en-US" sz="1700" b="0" i="0" dirty="0">
                <a:solidFill>
                  <a:srgbClr val="25355A"/>
                </a:solidFill>
                <a:effectLst/>
                <a:latin typeface="Helvetica" panose="020B0604020202020204" pitchFamily="34" charset="0"/>
                <a:cs typeface="Helvetica" panose="020B0604020202020204" pitchFamily="34" charset="0"/>
              </a:rPr>
              <a:t>ACORN FAQs and How-</a:t>
            </a:r>
            <a:r>
              <a:rPr lang="en-US" sz="1700" b="0" i="0" dirty="0" err="1">
                <a:solidFill>
                  <a:srgbClr val="25355A"/>
                </a:solidFill>
                <a:effectLst/>
                <a:latin typeface="Helvetica" panose="020B0604020202020204" pitchFamily="34" charset="0"/>
                <a:cs typeface="Helvetica" panose="020B0604020202020204" pitchFamily="34" charset="0"/>
              </a:rPr>
              <a:t>Tos</a:t>
            </a:r>
            <a:r>
              <a:rPr lang="en-US" sz="1700" b="0" i="0" dirty="0">
                <a:solidFill>
                  <a:srgbClr val="25355A"/>
                </a:solidFill>
                <a:effectLst/>
                <a:latin typeface="Helvetica" panose="020B0604020202020204" pitchFamily="34" charset="0"/>
                <a:cs typeface="Helvetica" panose="020B0604020202020204" pitchFamily="34" charset="0"/>
              </a:rPr>
              <a:t>: </a:t>
            </a:r>
            <a:r>
              <a:rPr lang="en-US" sz="1700" b="0" i="0" u="none" strike="noStrike" dirty="0">
                <a:solidFill>
                  <a:srgbClr val="065FD4"/>
                </a:solidFill>
                <a:effectLst/>
                <a:latin typeface="Helvetica" panose="020B0604020202020204" pitchFamily="34" charset="0"/>
                <a:cs typeface="Helvetica" panose="020B0604020202020204" pitchFamily="34" charset="0"/>
                <a:hlinkClick r:id="rId5"/>
              </a:rPr>
              <a:t>http://help.acorn.utoronto.ca/how-to/</a:t>
            </a:r>
            <a:endParaRPr lang="en-CA" sz="17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97276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596484" y="2780928"/>
            <a:ext cx="9806173" cy="813456"/>
          </a:xfrm>
        </p:spPr>
        <p:txBody>
          <a:bodyPr>
            <a:noAutofit/>
          </a:bodyPr>
          <a:lstStyle/>
          <a:p>
            <a:r>
              <a:rPr lang="en-US" sz="2400" dirty="0"/>
              <a:t>MIE Graduate Student Management System (GMS)</a:t>
            </a:r>
            <a:r>
              <a:rPr lang="en-CA" sz="2400" dirty="0">
                <a:latin typeface="Arial"/>
                <a:ea typeface="ヒラギノ明朝 ProN W3"/>
                <a:hlinkClick r:id="rId2"/>
              </a:rPr>
              <a:t> https://grad.mie.utoronto.ca/</a:t>
            </a:r>
            <a:endParaRPr lang="en-CA" sz="2400" dirty="0">
              <a:latin typeface="Arial"/>
              <a:ea typeface="ヒラギノ明朝 ProN W3"/>
            </a:endParaRPr>
          </a:p>
        </p:txBody>
      </p:sp>
      <p:sp>
        <p:nvSpPr>
          <p:cNvPr id="5" name="TextBox 4">
            <a:extLst>
              <a:ext uri="{FF2B5EF4-FFF2-40B4-BE49-F238E27FC236}">
                <a16:creationId xmlns:a16="http://schemas.microsoft.com/office/drawing/2014/main" id="{1C02C3C2-8C65-4710-B92F-22CD0CC3F72B}"/>
              </a:ext>
            </a:extLst>
          </p:cNvPr>
          <p:cNvSpPr txBox="1"/>
          <p:nvPr/>
        </p:nvSpPr>
        <p:spPr>
          <a:xfrm>
            <a:off x="581037" y="3933056"/>
            <a:ext cx="10852049" cy="1708160"/>
          </a:xfrm>
          <a:prstGeom prst="rect">
            <a:avLst/>
          </a:prstGeom>
          <a:noFill/>
        </p:spPr>
        <p:txBody>
          <a:bodyPr wrap="square">
            <a:spAutoFit/>
          </a:bodyPr>
          <a:lstStyle/>
          <a:p>
            <a:pPr marL="285115" indent="-285115">
              <a:buFont typeface="Arial"/>
              <a:buChar char="•"/>
              <a:defRPr/>
            </a:pPr>
            <a:r>
              <a:rPr lang="en-CA" sz="1700" dirty="0">
                <a:solidFill>
                  <a:srgbClr val="25355A"/>
                </a:solidFill>
                <a:latin typeface="Helvetica" panose="020B0604020202020204" pitchFamily="34" charset="0"/>
                <a:cs typeface="Helvetica" panose="020B0604020202020204" pitchFamily="34" charset="0"/>
              </a:rPr>
              <a:t>GMS is the hub for MIE graduate students to monitor their program progress</a:t>
            </a:r>
          </a:p>
          <a:p>
            <a:pPr marL="285115" indent="-285115">
              <a:buFont typeface="Arial"/>
              <a:buChar char="•"/>
              <a:defRPr/>
            </a:pPr>
            <a:endParaRPr lang="en-CA" sz="1000" dirty="0">
              <a:solidFill>
                <a:srgbClr val="002060"/>
              </a:solidFill>
              <a:latin typeface="Helvetica" panose="020B0604020202020204" pitchFamily="34" charset="0"/>
              <a:ea typeface="ヒラギノ明朝 ProN W3"/>
              <a:cs typeface="Helvetica" panose="020B0604020202020204" pitchFamily="34" charset="0"/>
            </a:endParaRPr>
          </a:p>
          <a:p>
            <a:pPr marL="285115" indent="-285115">
              <a:buFont typeface="Arial"/>
              <a:buChar char="•"/>
              <a:defRPr/>
            </a:pPr>
            <a:r>
              <a:rPr lang="en-CA" sz="1700" dirty="0">
                <a:solidFill>
                  <a:srgbClr val="002060"/>
                </a:solidFill>
                <a:latin typeface="Helvetica" panose="020B0604020202020204" pitchFamily="34" charset="0"/>
                <a:ea typeface="ヒラギノ明朝 ProN W3"/>
                <a:cs typeface="Helvetica" panose="020B0604020202020204" pitchFamily="34" charset="0"/>
              </a:rPr>
              <a:t>Mandatory for arranging Qualifying and Committee meetings and </a:t>
            </a:r>
            <a:r>
              <a:rPr lang="en-CA" sz="1700" dirty="0" err="1">
                <a:solidFill>
                  <a:srgbClr val="002060"/>
                </a:solidFill>
                <a:latin typeface="Helvetica" panose="020B0604020202020204" pitchFamily="34" charset="0"/>
                <a:ea typeface="ヒラギノ明朝 ProN W3"/>
                <a:cs typeface="Helvetica" panose="020B0604020202020204" pitchFamily="34" charset="0"/>
              </a:rPr>
              <a:t>MASc</a:t>
            </a:r>
            <a:r>
              <a:rPr lang="en-CA" sz="1700" dirty="0">
                <a:solidFill>
                  <a:srgbClr val="002060"/>
                </a:solidFill>
                <a:latin typeface="Helvetica" panose="020B0604020202020204" pitchFamily="34" charset="0"/>
                <a:ea typeface="ヒラギノ明朝 ProN W3"/>
                <a:cs typeface="Helvetica" panose="020B0604020202020204" pitchFamily="34" charset="0"/>
              </a:rPr>
              <a:t> final oral exams</a:t>
            </a:r>
            <a:endParaRPr lang="en-US" sz="1700" dirty="0">
              <a:solidFill>
                <a:srgbClr val="002060"/>
              </a:solidFill>
              <a:latin typeface="Helvetica" panose="020B0604020202020204" pitchFamily="34" charset="0"/>
              <a:ea typeface="ヒラギノ明朝 ProN W3"/>
              <a:cs typeface="Helvetica" panose="020B0604020202020204" pitchFamily="34" charset="0"/>
            </a:endParaRPr>
          </a:p>
          <a:p>
            <a:pPr marL="285115" indent="-285115">
              <a:spcBef>
                <a:spcPts val="1199"/>
              </a:spcBef>
              <a:buFont typeface="Arial"/>
              <a:buChar char="•"/>
              <a:defRPr/>
            </a:pPr>
            <a:r>
              <a:rPr lang="en-CA" sz="1700" dirty="0">
                <a:latin typeface="Helvetica" panose="020B0604020202020204" pitchFamily="34" charset="0"/>
                <a:ea typeface="ヒラギノ明朝 ProN W3"/>
                <a:cs typeface="Helvetica" panose="020B0604020202020204" pitchFamily="34" charset="0"/>
              </a:rPr>
              <a:t> </a:t>
            </a:r>
            <a:r>
              <a:rPr lang="en-CA" sz="1700" dirty="0">
                <a:solidFill>
                  <a:srgbClr val="002060"/>
                </a:solidFill>
                <a:latin typeface="Helvetica" panose="020B0604020202020204" pitchFamily="34" charset="0"/>
                <a:ea typeface="ヒラギノ明朝 ProN W3"/>
                <a:cs typeface="Helvetica" panose="020B0604020202020204" pitchFamily="34" charset="0"/>
              </a:rPr>
              <a:t>Program funding letter available on </a:t>
            </a:r>
            <a:r>
              <a:rPr lang="en-CA" sz="1700" b="1" dirty="0">
                <a:solidFill>
                  <a:srgbClr val="002060"/>
                </a:solidFill>
                <a:latin typeface="Helvetica" panose="020B0604020202020204" pitchFamily="34" charset="0"/>
                <a:ea typeface="ヒラギノ明朝 ProN W3"/>
                <a:cs typeface="Helvetica" panose="020B0604020202020204" pitchFamily="34" charset="0"/>
              </a:rPr>
              <a:t>GMS</a:t>
            </a:r>
          </a:p>
          <a:p>
            <a:pPr marL="742315" lvl="1" indent="-285115">
              <a:buFont typeface="Arial"/>
              <a:buChar char="•"/>
              <a:defRPr/>
            </a:pPr>
            <a:r>
              <a:rPr lang="en-CA" sz="1700" dirty="0">
                <a:solidFill>
                  <a:srgbClr val="002060"/>
                </a:solidFill>
                <a:latin typeface="Helvetica" panose="020B0604020202020204" pitchFamily="34" charset="0"/>
                <a:ea typeface="ヒラギノ明朝 ProN W3"/>
                <a:cs typeface="Helvetica" panose="020B0604020202020204" pitchFamily="34" charset="0"/>
              </a:rPr>
              <a:t>Review with supervisor and acknowledge online</a:t>
            </a:r>
          </a:p>
          <a:p>
            <a:pPr marL="742315" lvl="1" indent="-285115">
              <a:buFont typeface="Arial"/>
              <a:buChar char="•"/>
              <a:defRPr/>
            </a:pPr>
            <a:r>
              <a:rPr lang="en-CA" altLang="en-US" sz="1700" dirty="0">
                <a:solidFill>
                  <a:srgbClr val="002060"/>
                </a:solidFill>
                <a:latin typeface="Helvetica" panose="020B0604020202020204" pitchFamily="34" charset="0"/>
                <a:ea typeface="ヒラギノ明朝 ProN W3"/>
                <a:cs typeface="Helvetica" panose="020B0604020202020204" pitchFamily="34" charset="0"/>
              </a:rPr>
              <a:t>If there are any concerns regarding funding letter, email </a:t>
            </a:r>
            <a:r>
              <a:rPr lang="en-CA" altLang="en-US" sz="1700" dirty="0">
                <a:solidFill>
                  <a:srgbClr val="002060"/>
                </a:solidFill>
                <a:latin typeface="Helvetica" panose="020B0604020202020204" pitchFamily="34" charset="0"/>
                <a:ea typeface="ヒラギノ明朝 ProN W3"/>
                <a:cs typeface="Helvetica" panose="020B0604020202020204" pitchFamily="34" charset="0"/>
                <a:hlinkClick r:id="rId3"/>
              </a:rPr>
              <a:t>gradoffice@mie.utoronto.ca</a:t>
            </a:r>
            <a:r>
              <a:rPr lang="en-CA" altLang="en-US" sz="1700" dirty="0">
                <a:solidFill>
                  <a:srgbClr val="002060"/>
                </a:solidFill>
                <a:latin typeface="Helvetica" panose="020B0604020202020204" pitchFamily="34" charset="0"/>
                <a:ea typeface="ヒラギノ明朝 ProN W3"/>
                <a:cs typeface="Helvetica" panose="020B0604020202020204" pitchFamily="34" charset="0"/>
              </a:rPr>
              <a:t> </a:t>
            </a:r>
          </a:p>
        </p:txBody>
      </p:sp>
      <p:sp>
        <p:nvSpPr>
          <p:cNvPr id="2" name="Text Placeholder 2">
            <a:extLst>
              <a:ext uri="{FF2B5EF4-FFF2-40B4-BE49-F238E27FC236}">
                <a16:creationId xmlns:a16="http://schemas.microsoft.com/office/drawing/2014/main" id="{E4B6368B-D74A-EDE2-191C-9CB9B9921670}"/>
              </a:ext>
            </a:extLst>
          </p:cNvPr>
          <p:cNvSpPr>
            <a:spLocks noGrp="1"/>
          </p:cNvSpPr>
          <p:nvPr>
            <p:ph type="body" idx="1"/>
          </p:nvPr>
        </p:nvSpPr>
        <p:spPr>
          <a:xfrm>
            <a:off x="620145" y="2011989"/>
            <a:ext cx="5386917" cy="639762"/>
          </a:xfrm>
        </p:spPr>
        <p:txBody>
          <a:bodyPr>
            <a:normAutofit fontScale="70000" lnSpcReduction="20000"/>
          </a:bodyPr>
          <a:lstStyle/>
          <a:p>
            <a:r>
              <a:rPr lang="en-US" sz="3400" b="1" dirty="0">
                <a:solidFill>
                  <a:srgbClr val="007FA3"/>
                </a:solidFill>
              </a:rPr>
              <a:t>Tools – ACORN &amp; GMS continued…</a:t>
            </a:r>
            <a:endParaRPr lang="en-CA" sz="3400" b="1" dirty="0">
              <a:solidFill>
                <a:srgbClr val="007FA3"/>
              </a:solidFill>
            </a:endParaRPr>
          </a:p>
          <a:p>
            <a:endParaRPr lang="en-CA" dirty="0"/>
          </a:p>
        </p:txBody>
      </p:sp>
    </p:spTree>
    <p:extLst>
      <p:ext uri="{BB962C8B-B14F-4D97-AF65-F5344CB8AC3E}">
        <p14:creationId xmlns:p14="http://schemas.microsoft.com/office/powerpoint/2010/main" val="2456921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614725" y="1844824"/>
            <a:ext cx="9806173" cy="813456"/>
          </a:xfrm>
        </p:spPr>
        <p:txBody>
          <a:bodyPr>
            <a:normAutofit/>
          </a:bodyPr>
          <a:lstStyle/>
          <a:p>
            <a:r>
              <a:rPr lang="en-US" sz="3600" dirty="0"/>
              <a:t>Important Dates</a:t>
            </a:r>
            <a:endParaRPr lang="en-CA" sz="3600" dirty="0"/>
          </a:p>
        </p:txBody>
      </p:sp>
      <p:sp>
        <p:nvSpPr>
          <p:cNvPr id="2" name="TextBox 3">
            <a:extLst>
              <a:ext uri="{FF2B5EF4-FFF2-40B4-BE49-F238E27FC236}">
                <a16:creationId xmlns:a16="http://schemas.microsoft.com/office/drawing/2014/main" id="{A5E6C62F-DD3C-D4AE-CB53-10C8CAB43335}"/>
              </a:ext>
            </a:extLst>
          </p:cNvPr>
          <p:cNvSpPr txBox="1">
            <a:spLocks noChangeArrowheads="1"/>
          </p:cNvSpPr>
          <p:nvPr/>
        </p:nvSpPr>
        <p:spPr bwMode="auto">
          <a:xfrm>
            <a:off x="675668" y="2541930"/>
            <a:ext cx="9630675" cy="38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86" tIns="32143" rIns="64286" bIns="32143" anchor="t">
            <a:spAutoFit/>
          </a:bodyPr>
          <a:lstStyle>
            <a:lvl1pPr>
              <a:defRPr sz="4200">
                <a:solidFill>
                  <a:srgbClr val="000000"/>
                </a:solidFill>
                <a:latin typeface="Gill Sans" charset="0"/>
                <a:ea typeface="ヒラギノ明朝 ProN W3" charset="-128"/>
                <a:sym typeface="Gill Sans" charset="0"/>
              </a:defRPr>
            </a:lvl1pPr>
            <a:lvl2pPr marL="742950" indent="-285750">
              <a:defRPr sz="4200">
                <a:solidFill>
                  <a:srgbClr val="000000"/>
                </a:solidFill>
                <a:latin typeface="Gill Sans" charset="0"/>
                <a:ea typeface="ヒラギノ明朝 ProN W3" charset="-128"/>
                <a:sym typeface="Gill Sans" charset="0"/>
              </a:defRPr>
            </a:lvl2pPr>
            <a:lvl3pPr marL="1143000" indent="-228600">
              <a:defRPr sz="4200">
                <a:solidFill>
                  <a:srgbClr val="000000"/>
                </a:solidFill>
                <a:latin typeface="Gill Sans" charset="0"/>
                <a:ea typeface="ヒラギノ明朝 ProN W3" charset="-128"/>
                <a:sym typeface="Gill Sans" charset="0"/>
              </a:defRPr>
            </a:lvl3pPr>
            <a:lvl4pPr marL="1600200" indent="-228600">
              <a:defRPr sz="4200">
                <a:solidFill>
                  <a:srgbClr val="000000"/>
                </a:solidFill>
                <a:latin typeface="Gill Sans" charset="0"/>
                <a:ea typeface="ヒラギノ明朝 ProN W3" charset="-128"/>
                <a:sym typeface="Gill Sans" charset="0"/>
              </a:defRPr>
            </a:lvl4pPr>
            <a:lvl5pPr marL="2057400" indent="-228600">
              <a:defRPr sz="4200">
                <a:solidFill>
                  <a:srgbClr val="000000"/>
                </a:solidFill>
                <a:latin typeface="Gill Sans" charset="0"/>
                <a:ea typeface="ヒラギノ明朝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9pPr>
          </a:lstStyle>
          <a:p>
            <a:pPr>
              <a:lnSpc>
                <a:spcPts val="2672"/>
              </a:lnSpc>
              <a:defRPr/>
            </a:pPr>
            <a:r>
              <a:rPr lang="en-US" altLang="en-US" sz="2000" dirty="0">
                <a:solidFill>
                  <a:srgbClr val="002060"/>
                </a:solidFill>
                <a:latin typeface="Helvetica" panose="020B0604020202020204" pitchFamily="34" charset="0"/>
                <a:ea typeface="ヒラギノ明朝 ProN W3"/>
                <a:cs typeface="Helvetica" panose="020B0604020202020204" pitchFamily="34" charset="0"/>
              </a:rPr>
              <a:t>SGS Sessional Dates Calendar: </a:t>
            </a:r>
            <a:r>
              <a:rPr lang="en-US" altLang="en-US" sz="1700" dirty="0">
                <a:solidFill>
                  <a:srgbClr val="002060"/>
                </a:solidFill>
                <a:latin typeface="Helvetica" panose="020B0604020202020204" pitchFamily="34" charset="0"/>
                <a:ea typeface="ヒラギノ明朝 ProN W3"/>
                <a:cs typeface="Helvetica" panose="020B0604020202020204" pitchFamily="34" charset="0"/>
                <a:hlinkClick r:id="rId2"/>
              </a:rPr>
              <a:t>https://sgs.calendar.utoronto.ca/sessional-dates</a:t>
            </a:r>
            <a:endParaRPr lang="en-US" altLang="en-US" sz="1700" dirty="0">
              <a:solidFill>
                <a:srgbClr val="002060"/>
              </a:solidFill>
              <a:latin typeface="Helvetica" panose="020B0604020202020204" pitchFamily="34" charset="0"/>
              <a:ea typeface="ヒラギノ明朝 ProN W3"/>
              <a:cs typeface="Helvetica" panose="020B0604020202020204" pitchFamily="34" charset="0"/>
            </a:endParaRPr>
          </a:p>
        </p:txBody>
      </p:sp>
      <p:pic>
        <p:nvPicPr>
          <p:cNvPr id="3" name="Picture 2"/>
          <p:cNvPicPr>
            <a:picLocks noChangeAspect="1"/>
          </p:cNvPicPr>
          <p:nvPr/>
        </p:nvPicPr>
        <p:blipFill>
          <a:blip r:embed="rId3"/>
          <a:stretch>
            <a:fillRect/>
          </a:stretch>
        </p:blipFill>
        <p:spPr>
          <a:xfrm>
            <a:off x="728663" y="2977082"/>
            <a:ext cx="6159425" cy="3514206"/>
          </a:xfrm>
          <a:prstGeom prst="rect">
            <a:avLst/>
          </a:prstGeom>
        </p:spPr>
      </p:pic>
    </p:spTree>
    <p:extLst>
      <p:ext uri="{BB962C8B-B14F-4D97-AF65-F5344CB8AC3E}">
        <p14:creationId xmlns:p14="http://schemas.microsoft.com/office/powerpoint/2010/main" val="36118238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614725" y="2158176"/>
            <a:ext cx="9806173" cy="813456"/>
          </a:xfrm>
        </p:spPr>
        <p:txBody>
          <a:bodyPr>
            <a:normAutofit/>
          </a:bodyPr>
          <a:lstStyle/>
          <a:p>
            <a:r>
              <a:rPr lang="en-US" dirty="0"/>
              <a:t>Health and Safety</a:t>
            </a:r>
            <a:endParaRPr lang="en-CA" dirty="0"/>
          </a:p>
        </p:txBody>
      </p:sp>
      <p:sp>
        <p:nvSpPr>
          <p:cNvPr id="2" name="Rectangle 1"/>
          <p:cNvSpPr/>
          <p:nvPr/>
        </p:nvSpPr>
        <p:spPr>
          <a:xfrm>
            <a:off x="618436" y="2905674"/>
            <a:ext cx="11310212" cy="4201150"/>
          </a:xfrm>
          <a:prstGeom prst="rect">
            <a:avLst/>
          </a:prstGeom>
        </p:spPr>
        <p:txBody>
          <a:bodyPr wrap="square" lIns="91440" tIns="45720" rIns="91440" bIns="45720" anchor="t">
            <a:spAutoFit/>
          </a:bodyPr>
          <a:lstStyle/>
          <a:p>
            <a:r>
              <a:rPr lang="en-US" sz="1900" dirty="0">
                <a:solidFill>
                  <a:srgbClr val="25355A"/>
                </a:solidFill>
                <a:latin typeface="Helvetica"/>
                <a:cs typeface="Helvetica"/>
              </a:rPr>
              <a:t>All students are required to complete the department safety training when joining MIE and once a year as a refresher. The link below provides a training manual, a short test, and a confirmation when completed.</a:t>
            </a:r>
            <a:endParaRPr lang="en-US" sz="1900" dirty="0">
              <a:solidFill>
                <a:srgbClr val="25355A"/>
              </a:solidFill>
              <a:latin typeface="Helvetica" panose="020B0604020202020204" pitchFamily="34" charset="0"/>
              <a:cs typeface="Helvetica" panose="020B0604020202020204" pitchFamily="34" charset="0"/>
            </a:endParaRPr>
          </a:p>
          <a:p>
            <a:r>
              <a:rPr lang="en-CA" sz="1900" dirty="0">
                <a:latin typeface="Helvetica"/>
                <a:cs typeface="Helvetica"/>
                <a:hlinkClick r:id="rId2"/>
              </a:rPr>
              <a:t>https://www.mie.utoronto.ca/safetytest</a:t>
            </a:r>
            <a:endParaRPr lang="en-CA" sz="1900">
              <a:latin typeface="Helvetica"/>
              <a:cs typeface="Helvetica"/>
            </a:endParaRPr>
          </a:p>
          <a:p>
            <a:endParaRPr lang="en-US" sz="1900" dirty="0">
              <a:solidFill>
                <a:srgbClr val="242424"/>
              </a:solidFill>
              <a:latin typeface="Helvetica" panose="020B0604020202020204" pitchFamily="34" charset="0"/>
              <a:cs typeface="Helvetica" panose="020B0604020202020204" pitchFamily="34" charset="0"/>
            </a:endParaRPr>
          </a:p>
          <a:p>
            <a:r>
              <a:rPr lang="en-US" sz="1900" dirty="0">
                <a:solidFill>
                  <a:srgbClr val="25355A"/>
                </a:solidFill>
                <a:latin typeface="Helvetica"/>
                <a:cs typeface="Helvetica"/>
              </a:rPr>
              <a:t>Students using research labs that have chemicals or other hazards must complete training related to those hazards.   The link below provides a matrix of available training.</a:t>
            </a:r>
          </a:p>
          <a:p>
            <a:r>
              <a:rPr lang="en-US" sz="1900" dirty="0">
                <a:solidFill>
                  <a:srgbClr val="0563C1"/>
                </a:solidFill>
                <a:latin typeface="Helvetica"/>
                <a:cs typeface="Helvetica"/>
                <a:hlinkClick r:id="rId3"/>
              </a:rPr>
              <a:t>https://ehs.utoronto.ca/training/laboratory-personnel/</a:t>
            </a:r>
            <a:endParaRPr lang="en-US" sz="1900">
              <a:solidFill>
                <a:srgbClr val="242424"/>
              </a:solidFill>
              <a:latin typeface="Helvetica"/>
              <a:cs typeface="Helvetica"/>
            </a:endParaRPr>
          </a:p>
          <a:p>
            <a:endParaRPr lang="en-US" sz="1900" dirty="0">
              <a:solidFill>
                <a:srgbClr val="242424"/>
              </a:solidFill>
              <a:latin typeface="Helvetica" panose="020B0604020202020204" pitchFamily="34" charset="0"/>
              <a:cs typeface="Helvetica" panose="020B0604020202020204" pitchFamily="34" charset="0"/>
            </a:endParaRPr>
          </a:p>
          <a:p>
            <a:r>
              <a:rPr lang="en-US" sz="1900" dirty="0">
                <a:solidFill>
                  <a:srgbClr val="25355A"/>
                </a:solidFill>
                <a:latin typeface="Helvetica"/>
                <a:cs typeface="Helvetica"/>
              </a:rPr>
              <a:t>Lab supervisors may also provide additional training specific to equipment or processes used in their labs.</a:t>
            </a:r>
          </a:p>
          <a:p>
            <a:endParaRPr lang="en-US" sz="1900" dirty="0">
              <a:solidFill>
                <a:srgbClr val="25355A"/>
              </a:solidFill>
              <a:latin typeface="Helvetica" panose="020B0604020202020204" pitchFamily="34" charset="0"/>
              <a:cs typeface="Helvetica" panose="020B0604020202020204" pitchFamily="34" charset="0"/>
            </a:endParaRPr>
          </a:p>
          <a:p>
            <a:r>
              <a:rPr lang="en-US" sz="1900" dirty="0">
                <a:solidFill>
                  <a:srgbClr val="25355A"/>
                </a:solidFill>
                <a:latin typeface="Helvetica"/>
                <a:cs typeface="Helvetica"/>
              </a:rPr>
              <a:t>Students should review the safety training requirements with their supervisors.</a:t>
            </a:r>
          </a:p>
          <a:p>
            <a:endParaRPr lang="en-US" sz="2000" b="0" i="0" dirty="0">
              <a:solidFill>
                <a:srgbClr val="242424"/>
              </a:solidFill>
              <a:effectLst/>
              <a:latin typeface="Calibri" panose="020F0502020204030204" pitchFamily="34" charset="0"/>
            </a:endParaRPr>
          </a:p>
        </p:txBody>
      </p:sp>
    </p:spTree>
    <p:extLst>
      <p:ext uri="{BB962C8B-B14F-4D97-AF65-F5344CB8AC3E}">
        <p14:creationId xmlns:p14="http://schemas.microsoft.com/office/powerpoint/2010/main" val="2866764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610307" y="2399520"/>
            <a:ext cx="9806173" cy="885464"/>
          </a:xfrm>
        </p:spPr>
        <p:txBody>
          <a:bodyPr/>
          <a:lstStyle/>
          <a:p>
            <a:r>
              <a:rPr lang="en-US" dirty="0"/>
              <a:t>Our Faculty</a:t>
            </a:r>
            <a:endParaRPr lang="en-CA" dirty="0"/>
          </a:p>
        </p:txBody>
      </p:sp>
      <p:sp>
        <p:nvSpPr>
          <p:cNvPr id="5" name="Text Placeholder 1"/>
          <p:cNvSpPr>
            <a:spLocks noGrp="1"/>
          </p:cNvSpPr>
          <p:nvPr>
            <p:ph type="body" idx="1"/>
          </p:nvPr>
        </p:nvSpPr>
        <p:spPr>
          <a:xfrm>
            <a:off x="610307" y="3428950"/>
            <a:ext cx="9806173" cy="1512217"/>
          </a:xfrm>
        </p:spPr>
        <p:txBody>
          <a:bodyPr/>
          <a:lstStyle/>
          <a:p>
            <a:pPr marL="342900" indent="-342900">
              <a:buFont typeface="Arial" panose="020B0604020202020204" pitchFamily="34" charset="0"/>
              <a:buChar char="•"/>
            </a:pPr>
            <a:r>
              <a:rPr lang="en-US" dirty="0"/>
              <a:t>Over 60 dedicated faculty members</a:t>
            </a:r>
          </a:p>
          <a:p>
            <a:pPr marL="342900" indent="-342900">
              <a:buFont typeface="Arial" panose="020B0604020202020204" pitchFamily="34" charset="0"/>
              <a:buChar char="•"/>
            </a:pPr>
            <a:r>
              <a:rPr lang="en-US" dirty="0"/>
              <a:t>Experts in their fields</a:t>
            </a:r>
          </a:p>
          <a:p>
            <a:pPr marL="342900" indent="-342900">
              <a:buFont typeface="Arial" panose="020B0604020202020204" pitchFamily="34" charset="0"/>
              <a:buChar char="•"/>
            </a:pPr>
            <a:r>
              <a:rPr lang="en-US" dirty="0"/>
              <a:t>Leaders in ground-breaking research</a:t>
            </a:r>
            <a:endParaRPr lang="en-CA" dirty="0"/>
          </a:p>
        </p:txBody>
      </p:sp>
    </p:spTree>
    <p:extLst>
      <p:ext uri="{BB962C8B-B14F-4D97-AF65-F5344CB8AC3E}">
        <p14:creationId xmlns:p14="http://schemas.microsoft.com/office/powerpoint/2010/main" val="1502537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074" t="11926" r="12800" b="4602"/>
          <a:stretch/>
        </p:blipFill>
        <p:spPr>
          <a:xfrm>
            <a:off x="623392" y="17240"/>
            <a:ext cx="10945216" cy="6840760"/>
          </a:xfrm>
          <a:prstGeom prst="rect">
            <a:avLst/>
          </a:prstGeom>
        </p:spPr>
      </p:pic>
    </p:spTree>
    <p:extLst>
      <p:ext uri="{BB962C8B-B14F-4D97-AF65-F5344CB8AC3E}">
        <p14:creationId xmlns:p14="http://schemas.microsoft.com/office/powerpoint/2010/main" val="2680687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3"/>
          </p:nvPr>
        </p:nvSpPr>
        <p:spPr>
          <a:xfrm>
            <a:off x="630378" y="4590336"/>
            <a:ext cx="4718315" cy="510532"/>
          </a:xfrm>
        </p:spPr>
        <p:txBody>
          <a:bodyPr/>
          <a:lstStyle/>
          <a:p>
            <a:r>
              <a:rPr lang="en-US" dirty="0"/>
              <a:t>Professor Goldie Nejat</a:t>
            </a:r>
            <a:endParaRPr lang="en-CA" dirty="0"/>
          </a:p>
        </p:txBody>
      </p:sp>
      <p:sp>
        <p:nvSpPr>
          <p:cNvPr id="6" name="Text Placeholder 5"/>
          <p:cNvSpPr>
            <a:spLocks noGrp="1"/>
          </p:cNvSpPr>
          <p:nvPr>
            <p:ph type="body" sz="quarter" idx="24"/>
          </p:nvPr>
        </p:nvSpPr>
        <p:spPr>
          <a:xfrm>
            <a:off x="253231" y="5100868"/>
            <a:ext cx="5472608" cy="560380"/>
          </a:xfrm>
        </p:spPr>
        <p:txBody>
          <a:bodyPr/>
          <a:lstStyle/>
          <a:p>
            <a:r>
              <a:rPr lang="en-US" sz="1600" dirty="0"/>
              <a:t>Global News: “Conversations with Alexa: How robots are helping Canada’s aging population connect”</a:t>
            </a:r>
            <a:endParaRPr lang="en-CA" sz="1600" dirty="0"/>
          </a:p>
        </p:txBody>
      </p:sp>
      <p:sp>
        <p:nvSpPr>
          <p:cNvPr id="7" name="Text Placeholder 6"/>
          <p:cNvSpPr>
            <a:spLocks noGrp="1"/>
          </p:cNvSpPr>
          <p:nvPr>
            <p:ph type="body" sz="quarter" idx="26"/>
          </p:nvPr>
        </p:nvSpPr>
        <p:spPr>
          <a:xfrm>
            <a:off x="6931549" y="4587873"/>
            <a:ext cx="4718315" cy="632702"/>
          </a:xfrm>
        </p:spPr>
        <p:txBody>
          <a:bodyPr/>
          <a:lstStyle/>
          <a:p>
            <a:r>
              <a:rPr lang="en-US" dirty="0"/>
              <a:t>Professor Tim Chan</a:t>
            </a:r>
            <a:endParaRPr lang="en-CA" dirty="0"/>
          </a:p>
        </p:txBody>
      </p:sp>
      <p:sp>
        <p:nvSpPr>
          <p:cNvPr id="8" name="Text Placeholder 7"/>
          <p:cNvSpPr>
            <a:spLocks noGrp="1"/>
          </p:cNvSpPr>
          <p:nvPr>
            <p:ph type="body" sz="quarter" idx="27"/>
          </p:nvPr>
        </p:nvSpPr>
        <p:spPr>
          <a:xfrm>
            <a:off x="6873814" y="5030868"/>
            <a:ext cx="4833784" cy="630380"/>
          </a:xfrm>
        </p:spPr>
        <p:txBody>
          <a:bodyPr/>
          <a:lstStyle/>
          <a:p>
            <a:r>
              <a:rPr lang="en-US" sz="1600" dirty="0"/>
              <a:t>CTV News: “Around the clock: Experts weigh in on speeding up Canada’s vaccination rollout”</a:t>
            </a:r>
            <a:endParaRPr lang="en-CA" sz="1600" dirty="0"/>
          </a:p>
        </p:txBody>
      </p:sp>
      <p:pic>
        <p:nvPicPr>
          <p:cNvPr id="10" name="Picture Placeholder 9"/>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1845" b="1845"/>
          <a:stretch>
            <a:fillRect/>
          </a:stretch>
        </p:blipFill>
        <p:spPr>
          <a:xfrm>
            <a:off x="1283368" y="1412776"/>
            <a:ext cx="3140025" cy="3024336"/>
          </a:xfrm>
        </p:spPr>
      </p:pic>
      <p:pic>
        <p:nvPicPr>
          <p:cNvPr id="11" name="Picture Placeholder 10"/>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t="1845" b="1845"/>
          <a:stretch>
            <a:fillRect/>
          </a:stretch>
        </p:blipFill>
        <p:spPr>
          <a:xfrm>
            <a:off x="7438736" y="1412776"/>
            <a:ext cx="3140025" cy="3024336"/>
          </a:xfrm>
        </p:spPr>
      </p:pic>
      <p:sp>
        <p:nvSpPr>
          <p:cNvPr id="12" name="Text Placeholder 8"/>
          <p:cNvSpPr txBox="1">
            <a:spLocks/>
          </p:cNvSpPr>
          <p:nvPr/>
        </p:nvSpPr>
        <p:spPr>
          <a:xfrm>
            <a:off x="605168" y="509479"/>
            <a:ext cx="9806173" cy="957472"/>
          </a:xfrm>
          <a:prstGeom prst="rect">
            <a:avLst/>
          </a:prstGeom>
        </p:spPr>
        <p:txBody>
          <a:bodyPr/>
          <a:lstStyle>
            <a:lvl1pPr marL="342900" indent="-342900" algn="l" defTabSz="457200" rtl="0" eaLnBrk="1" latinLnBrk="0" hangingPunct="1">
              <a:spcBef>
                <a:spcPct val="20000"/>
              </a:spcBef>
              <a:buClr>
                <a:srgbClr val="007FA3"/>
              </a:buClr>
              <a:buSzPct val="80000"/>
              <a:buFont typeface="Arial"/>
              <a:buChar char="•"/>
              <a:defRPr sz="30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Clr>
                <a:srgbClr val="007FA3"/>
              </a:buClr>
              <a:buSzPct val="80000"/>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Clr>
                <a:srgbClr val="007FA3"/>
              </a:buClr>
              <a:buSzPct val="80000"/>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Clr>
                <a:srgbClr val="007FA3"/>
              </a:buClr>
              <a:buSzPct val="80000"/>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4000" b="1" dirty="0">
                <a:solidFill>
                  <a:srgbClr val="25355A"/>
                </a:solidFill>
              </a:rPr>
              <a:t>MIE Faculty in the News</a:t>
            </a:r>
          </a:p>
        </p:txBody>
      </p:sp>
    </p:spTree>
    <p:extLst>
      <p:ext uri="{BB962C8B-B14F-4D97-AF65-F5344CB8AC3E}">
        <p14:creationId xmlns:p14="http://schemas.microsoft.com/office/powerpoint/2010/main" val="11521119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610307" y="2399520"/>
            <a:ext cx="9806173" cy="885464"/>
          </a:xfrm>
        </p:spPr>
        <p:txBody>
          <a:bodyPr/>
          <a:lstStyle/>
          <a:p>
            <a:r>
              <a:rPr lang="en-US" dirty="0"/>
              <a:t>How to Succeed &amp; Resources</a:t>
            </a:r>
            <a:endParaRPr lang="en-CA" dirty="0"/>
          </a:p>
        </p:txBody>
      </p:sp>
      <p:sp>
        <p:nvSpPr>
          <p:cNvPr id="4" name="Text Placeholder 1"/>
          <p:cNvSpPr>
            <a:spLocks noGrp="1"/>
          </p:cNvSpPr>
          <p:nvPr>
            <p:ph type="body" idx="1"/>
          </p:nvPr>
        </p:nvSpPr>
        <p:spPr>
          <a:xfrm>
            <a:off x="610307" y="3284984"/>
            <a:ext cx="9806173" cy="1512217"/>
          </a:xfrm>
        </p:spPr>
        <p:txBody>
          <a:bodyPr>
            <a:normAutofit fontScale="92500" lnSpcReduction="20000"/>
          </a:bodyPr>
          <a:lstStyle/>
          <a:p>
            <a:pPr marL="342900" indent="-342900">
              <a:buFont typeface="Arial" panose="020B0604020202020204" pitchFamily="34" charset="0"/>
              <a:buChar char="•"/>
            </a:pPr>
            <a:r>
              <a:rPr lang="en-US" dirty="0"/>
              <a:t>Quick Tips</a:t>
            </a:r>
          </a:p>
          <a:p>
            <a:pPr marL="342900" indent="-342900">
              <a:buFont typeface="Arial" panose="020B0604020202020204" pitchFamily="34" charset="0"/>
              <a:buChar char="•"/>
            </a:pPr>
            <a:r>
              <a:rPr lang="en-US" dirty="0"/>
              <a:t>Communicating with your Supervisor</a:t>
            </a:r>
          </a:p>
          <a:p>
            <a:pPr marL="342900" indent="-342900">
              <a:buFont typeface="Arial" panose="020B0604020202020204" pitchFamily="34" charset="0"/>
              <a:buChar char="•"/>
            </a:pPr>
            <a:r>
              <a:rPr lang="en-US" dirty="0"/>
              <a:t>Common Expectations</a:t>
            </a:r>
          </a:p>
          <a:p>
            <a:pPr marL="342900" indent="-342900">
              <a:buFont typeface="Arial" panose="020B0604020202020204" pitchFamily="34" charset="0"/>
              <a:buChar char="•"/>
            </a:pPr>
            <a:r>
              <a:rPr lang="en-US" dirty="0"/>
              <a:t>Graduate Student Supports (Faculty &amp; University-wide)</a:t>
            </a:r>
          </a:p>
          <a:p>
            <a:pPr marL="342900" indent="-342900">
              <a:buFont typeface="Arial" panose="020B0604020202020204" pitchFamily="34" charset="0"/>
              <a:buChar char="•"/>
            </a:pPr>
            <a:r>
              <a:rPr lang="en-US" dirty="0"/>
              <a:t>MIE Graduate Student Management System (GMS)</a:t>
            </a:r>
          </a:p>
        </p:txBody>
      </p:sp>
    </p:spTree>
    <p:extLst>
      <p:ext uri="{BB962C8B-B14F-4D97-AF65-F5344CB8AC3E}">
        <p14:creationId xmlns:p14="http://schemas.microsoft.com/office/powerpoint/2010/main" val="17308066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610307" y="2399520"/>
            <a:ext cx="9806173" cy="885464"/>
          </a:xfrm>
        </p:spPr>
        <p:txBody>
          <a:bodyPr/>
          <a:lstStyle/>
          <a:p>
            <a:r>
              <a:rPr lang="en-US" dirty="0"/>
              <a:t>Our Alumni</a:t>
            </a:r>
            <a:endParaRPr lang="en-CA" dirty="0"/>
          </a:p>
        </p:txBody>
      </p:sp>
      <p:sp>
        <p:nvSpPr>
          <p:cNvPr id="4" name="TextBox 1">
            <a:extLst>
              <a:ext uri="{FF2B5EF4-FFF2-40B4-BE49-F238E27FC236}">
                <a16:creationId xmlns:a16="http://schemas.microsoft.com/office/drawing/2014/main" id="{06C09648-4780-4424-8679-122838669D47}"/>
              </a:ext>
            </a:extLst>
          </p:cNvPr>
          <p:cNvSpPr txBox="1"/>
          <p:nvPr/>
        </p:nvSpPr>
        <p:spPr>
          <a:xfrm>
            <a:off x="609920" y="3270491"/>
            <a:ext cx="5486080" cy="3296780"/>
          </a:xfrm>
          <a:prstGeom prst="rect">
            <a:avLst/>
          </a:prstGeom>
        </p:spPr>
        <p:txBody>
          <a:bodyPr rot="0" spcFirstLastPara="0" vert="horz" lIns="91440" tIns="45720" rIns="91440" bIns="45720" numCol="1" spcCol="0" rtlCol="0" fromWordArt="0" anchor="t"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b="1" dirty="0">
                <a:solidFill>
                  <a:schemeClr val="bg1"/>
                </a:solidFill>
                <a:latin typeface="Helvetica" panose="020B0604020202020204" pitchFamily="34" charset="0"/>
                <a:cs typeface="Helvetica" panose="020B0604020202020204" pitchFamily="34" charset="0"/>
              </a:rPr>
              <a:t>Graduates of our </a:t>
            </a:r>
            <a:r>
              <a:rPr lang="en-US" b="1" dirty="0" err="1">
                <a:solidFill>
                  <a:schemeClr val="bg1"/>
                </a:solidFill>
                <a:latin typeface="Helvetica" panose="020B0604020202020204" pitchFamily="34" charset="0"/>
                <a:cs typeface="Helvetica" panose="020B0604020202020204" pitchFamily="34" charset="0"/>
              </a:rPr>
              <a:t>MASc</a:t>
            </a:r>
            <a:r>
              <a:rPr lang="en-US" b="1" dirty="0">
                <a:solidFill>
                  <a:schemeClr val="bg1"/>
                </a:solidFill>
                <a:latin typeface="Helvetica" panose="020B0604020202020204" pitchFamily="34" charset="0"/>
                <a:cs typeface="Helvetica" panose="020B0604020202020204" pitchFamily="34" charset="0"/>
              </a:rPr>
              <a:t> program go into careers such as: </a:t>
            </a:r>
            <a:endParaRPr lang="en-US" dirty="0">
              <a:solidFill>
                <a:schemeClr val="bg1"/>
              </a:solidFill>
              <a:latin typeface="Helvetica" panose="020B0604020202020204" pitchFamily="34" charset="0"/>
              <a:cs typeface="Helvetica" panose="020B0604020202020204" pitchFamily="34" charset="0"/>
            </a:endParaRPr>
          </a:p>
          <a:p>
            <a:pPr marL="285750" indent="-285750">
              <a:lnSpc>
                <a:spcPct val="90000"/>
              </a:lnSpc>
              <a:spcAft>
                <a:spcPts val="600"/>
              </a:spcAft>
              <a:buFont typeface="Arial"/>
              <a:buChar char="•"/>
            </a:pPr>
            <a:r>
              <a:rPr lang="en-US" dirty="0">
                <a:solidFill>
                  <a:schemeClr val="bg1"/>
                </a:solidFill>
                <a:latin typeface="Helvetica" panose="020B0604020202020204" pitchFamily="34" charset="0"/>
                <a:cs typeface="Helvetica" panose="020B0604020202020204" pitchFamily="34" charset="0"/>
              </a:rPr>
              <a:t>Business and Marketing Lead (LEGO)</a:t>
            </a:r>
          </a:p>
          <a:p>
            <a:pPr marL="285750" indent="-285750">
              <a:lnSpc>
                <a:spcPct val="90000"/>
              </a:lnSpc>
              <a:spcAft>
                <a:spcPts val="600"/>
              </a:spcAft>
              <a:buFont typeface="Arial"/>
              <a:buChar char="•"/>
            </a:pPr>
            <a:r>
              <a:rPr lang="en-US" dirty="0">
                <a:solidFill>
                  <a:schemeClr val="bg1"/>
                </a:solidFill>
                <a:latin typeface="Helvetica" panose="020B0604020202020204" pitchFamily="34" charset="0"/>
                <a:cs typeface="Helvetica" panose="020B0604020202020204" pitchFamily="34" charset="0"/>
              </a:rPr>
              <a:t>Member of Faculty (Harvard University)</a:t>
            </a:r>
          </a:p>
          <a:p>
            <a:pPr marL="285750" indent="-285750">
              <a:lnSpc>
                <a:spcPct val="90000"/>
              </a:lnSpc>
              <a:spcAft>
                <a:spcPts val="600"/>
              </a:spcAft>
              <a:buFont typeface="Arial"/>
              <a:buChar char="•"/>
            </a:pPr>
            <a:r>
              <a:rPr lang="en-US" dirty="0">
                <a:solidFill>
                  <a:schemeClr val="bg1"/>
                </a:solidFill>
                <a:latin typeface="Helvetica" panose="020B0604020202020204" pitchFamily="34" charset="0"/>
                <a:cs typeface="Helvetica" panose="020B0604020202020204" pitchFamily="34" charset="0"/>
              </a:rPr>
              <a:t>Medical Produce Development Manager (MDA)</a:t>
            </a:r>
          </a:p>
          <a:p>
            <a:pPr marL="285750" indent="-285750">
              <a:lnSpc>
                <a:spcPct val="90000"/>
              </a:lnSpc>
              <a:spcAft>
                <a:spcPts val="600"/>
              </a:spcAft>
              <a:buFont typeface="Arial"/>
              <a:buChar char="•"/>
            </a:pPr>
            <a:r>
              <a:rPr lang="en-US" dirty="0">
                <a:solidFill>
                  <a:schemeClr val="bg1"/>
                </a:solidFill>
                <a:latin typeface="Helvetica" panose="020B0604020202020204" pitchFamily="34" charset="0"/>
                <a:cs typeface="Helvetica" panose="020B0604020202020204" pitchFamily="34" charset="0"/>
              </a:rPr>
              <a:t>Software Development Engineer (Yahoo! Inc)</a:t>
            </a:r>
          </a:p>
          <a:p>
            <a:pPr indent="-228600">
              <a:lnSpc>
                <a:spcPct val="90000"/>
              </a:lnSpc>
              <a:spcAft>
                <a:spcPts val="600"/>
              </a:spcAft>
              <a:buFont typeface="Arial" panose="020B0604020202020204" pitchFamily="34" charset="0"/>
              <a:buChar char="•"/>
            </a:pPr>
            <a:endParaRPr lang="en-US" sz="2000" dirty="0"/>
          </a:p>
        </p:txBody>
      </p:sp>
      <p:sp>
        <p:nvSpPr>
          <p:cNvPr id="6" name="TextBox 1">
            <a:extLst>
              <a:ext uri="{FF2B5EF4-FFF2-40B4-BE49-F238E27FC236}">
                <a16:creationId xmlns:a16="http://schemas.microsoft.com/office/drawing/2014/main" id="{06C09648-4780-4424-8679-122838669D47}"/>
              </a:ext>
            </a:extLst>
          </p:cNvPr>
          <p:cNvSpPr txBox="1"/>
          <p:nvPr/>
        </p:nvSpPr>
        <p:spPr>
          <a:xfrm>
            <a:off x="6312024" y="3284984"/>
            <a:ext cx="5486080" cy="3296780"/>
          </a:xfrm>
          <a:prstGeom prst="rect">
            <a:avLst/>
          </a:prstGeom>
        </p:spPr>
        <p:txBody>
          <a:bodyPr rot="0" spcFirstLastPara="0" vert="horz" lIns="91440" tIns="45720" rIns="91440" bIns="45720" numCol="1" spcCol="0" rtlCol="0" fromWordArt="0" anchor="t"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b="1" dirty="0">
                <a:solidFill>
                  <a:schemeClr val="bg1"/>
                </a:solidFill>
                <a:latin typeface="Helvetica" panose="020B0604020202020204" pitchFamily="34" charset="0"/>
                <a:cs typeface="Helvetica" panose="020B0604020202020204" pitchFamily="34" charset="0"/>
              </a:rPr>
              <a:t>Graduates of our PhD program go into careers such as: </a:t>
            </a:r>
            <a:endParaRPr lang="en-US" dirty="0">
              <a:solidFill>
                <a:schemeClr val="bg1"/>
              </a:solidFill>
              <a:latin typeface="Helvetica" panose="020B0604020202020204" pitchFamily="34" charset="0"/>
              <a:cs typeface="Helvetica" panose="020B0604020202020204" pitchFamily="34" charset="0"/>
            </a:endParaRPr>
          </a:p>
          <a:p>
            <a:pPr marL="285750" indent="-285750">
              <a:lnSpc>
                <a:spcPct val="90000"/>
              </a:lnSpc>
              <a:spcAft>
                <a:spcPts val="600"/>
              </a:spcAft>
              <a:buFont typeface="Arial"/>
              <a:buChar char="•"/>
            </a:pPr>
            <a:r>
              <a:rPr lang="en-US" dirty="0">
                <a:solidFill>
                  <a:schemeClr val="bg1"/>
                </a:solidFill>
                <a:latin typeface="Helvetica" panose="020B0604020202020204" pitchFamily="34" charset="0"/>
                <a:cs typeface="Helvetica" panose="020B0604020202020204" pitchFamily="34" charset="0"/>
              </a:rPr>
              <a:t>R&amp;D Engineer (</a:t>
            </a:r>
            <a:r>
              <a:rPr lang="en-US" dirty="0" err="1">
                <a:solidFill>
                  <a:schemeClr val="bg1"/>
                </a:solidFill>
                <a:latin typeface="Helvetica" panose="020B0604020202020204" pitchFamily="34" charset="0"/>
                <a:cs typeface="Helvetica" panose="020B0604020202020204" pitchFamily="34" charset="0"/>
              </a:rPr>
              <a:t>Genpak</a:t>
            </a:r>
            <a:r>
              <a:rPr lang="en-US" dirty="0">
                <a:solidFill>
                  <a:schemeClr val="bg1"/>
                </a:solidFill>
                <a:latin typeface="Helvetica" panose="020B0604020202020204" pitchFamily="34" charset="0"/>
                <a:cs typeface="Helvetica" panose="020B0604020202020204" pitchFamily="34" charset="0"/>
              </a:rPr>
              <a:t>)</a:t>
            </a:r>
          </a:p>
          <a:p>
            <a:pPr marL="285750" indent="-285750">
              <a:lnSpc>
                <a:spcPct val="90000"/>
              </a:lnSpc>
              <a:spcAft>
                <a:spcPts val="600"/>
              </a:spcAft>
              <a:buFont typeface="Arial"/>
              <a:buChar char="•"/>
            </a:pPr>
            <a:r>
              <a:rPr lang="en-US" dirty="0">
                <a:solidFill>
                  <a:schemeClr val="bg1"/>
                </a:solidFill>
                <a:latin typeface="Helvetica" panose="020B0604020202020204" pitchFamily="34" charset="0"/>
                <a:cs typeface="Helvetica" panose="020B0604020202020204" pitchFamily="34" charset="0"/>
              </a:rPr>
              <a:t>Director – Rail Solutions (</a:t>
            </a:r>
            <a:r>
              <a:rPr lang="en-US" dirty="0" err="1">
                <a:solidFill>
                  <a:schemeClr val="bg1"/>
                </a:solidFill>
                <a:latin typeface="Helvetica" panose="020B0604020202020204" pitchFamily="34" charset="0"/>
                <a:cs typeface="Helvetica" panose="020B0604020202020204" pitchFamily="34" charset="0"/>
              </a:rPr>
              <a:t>Optym</a:t>
            </a:r>
            <a:r>
              <a:rPr lang="en-US" dirty="0">
                <a:solidFill>
                  <a:schemeClr val="bg1"/>
                </a:solidFill>
                <a:latin typeface="Helvetica" panose="020B0604020202020204" pitchFamily="34" charset="0"/>
                <a:cs typeface="Helvetica" panose="020B0604020202020204" pitchFamily="34" charset="0"/>
              </a:rPr>
              <a:t>)</a:t>
            </a:r>
          </a:p>
          <a:p>
            <a:pPr marL="285750" indent="-285750">
              <a:lnSpc>
                <a:spcPct val="90000"/>
              </a:lnSpc>
              <a:spcAft>
                <a:spcPts val="600"/>
              </a:spcAft>
              <a:buFont typeface="Arial"/>
              <a:buChar char="•"/>
            </a:pPr>
            <a:r>
              <a:rPr lang="en-US" dirty="0">
                <a:solidFill>
                  <a:schemeClr val="bg1"/>
                </a:solidFill>
                <a:latin typeface="Helvetica" panose="020B0604020202020204" pitchFamily="34" charset="0"/>
                <a:cs typeface="Helvetica" panose="020B0604020202020204" pitchFamily="34" charset="0"/>
              </a:rPr>
              <a:t>Product Design (</a:t>
            </a:r>
            <a:r>
              <a:rPr lang="en-US" dirty="0" err="1">
                <a:solidFill>
                  <a:schemeClr val="bg1"/>
                </a:solidFill>
                <a:latin typeface="Helvetica" panose="020B0604020202020204" pitchFamily="34" charset="0"/>
                <a:cs typeface="Helvetica" panose="020B0604020202020204" pitchFamily="34" charset="0"/>
              </a:rPr>
              <a:t>Interaptix</a:t>
            </a:r>
            <a:r>
              <a:rPr lang="en-US" dirty="0">
                <a:solidFill>
                  <a:schemeClr val="bg1"/>
                </a:solidFill>
                <a:latin typeface="Helvetica" panose="020B0604020202020204" pitchFamily="34" charset="0"/>
                <a:cs typeface="Helvetica" panose="020B0604020202020204" pitchFamily="34" charset="0"/>
              </a:rPr>
              <a:t> Augmented Reality)</a:t>
            </a:r>
          </a:p>
          <a:p>
            <a:pPr marL="285750" indent="-285750">
              <a:lnSpc>
                <a:spcPct val="90000"/>
              </a:lnSpc>
              <a:spcAft>
                <a:spcPts val="600"/>
              </a:spcAft>
              <a:buFont typeface="Arial"/>
              <a:buChar char="•"/>
            </a:pPr>
            <a:r>
              <a:rPr lang="en-US" dirty="0" err="1">
                <a:solidFill>
                  <a:schemeClr val="bg1"/>
                </a:solidFill>
                <a:latin typeface="Helvetica" panose="020B0604020202020204" pitchFamily="34" charset="0"/>
                <a:cs typeface="Helvetica" panose="020B0604020202020204" pitchFamily="34" charset="0"/>
              </a:rPr>
              <a:t>Defence</a:t>
            </a:r>
            <a:r>
              <a:rPr lang="en-US" dirty="0">
                <a:solidFill>
                  <a:schemeClr val="bg1"/>
                </a:solidFill>
                <a:latin typeface="Helvetica" panose="020B0604020202020204" pitchFamily="34" charset="0"/>
                <a:cs typeface="Helvetica" panose="020B0604020202020204" pitchFamily="34" charset="0"/>
              </a:rPr>
              <a:t> Scientist (Department of National </a:t>
            </a:r>
            <a:r>
              <a:rPr lang="en-US" dirty="0" err="1">
                <a:solidFill>
                  <a:schemeClr val="bg1"/>
                </a:solidFill>
                <a:latin typeface="Helvetica" panose="020B0604020202020204" pitchFamily="34" charset="0"/>
                <a:cs typeface="Helvetica" panose="020B0604020202020204" pitchFamily="34" charset="0"/>
              </a:rPr>
              <a:t>Defence</a:t>
            </a:r>
            <a:r>
              <a:rPr lang="en-US" dirty="0">
                <a:solidFill>
                  <a:schemeClr val="bg1"/>
                </a:solidFill>
                <a:latin typeface="Helvetica" panose="020B0604020202020204" pitchFamily="34" charset="0"/>
                <a:cs typeface="Helvetica" panose="020B0604020202020204" pitchFamily="34" charset="0"/>
              </a:rPr>
              <a:t>, </a:t>
            </a:r>
            <a:r>
              <a:rPr lang="en-US" dirty="0" err="1">
                <a:solidFill>
                  <a:schemeClr val="bg1"/>
                </a:solidFill>
                <a:latin typeface="Helvetica" panose="020B0604020202020204" pitchFamily="34" charset="0"/>
                <a:cs typeface="Helvetica" panose="020B0604020202020204" pitchFamily="34" charset="0"/>
              </a:rPr>
              <a:t>Canda</a:t>
            </a:r>
            <a:r>
              <a:rPr lang="en-US" dirty="0">
                <a:solidFill>
                  <a:schemeClr val="bg1"/>
                </a:solidFill>
                <a:latin typeface="Helvetica" panose="020B0604020202020204" pitchFamily="34" charset="0"/>
                <a:cs typeface="Helvetica" panose="020B0604020202020204" pitchFamily="34" charset="0"/>
              </a:rPr>
              <a:t>)</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260611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2996952"/>
            <a:ext cx="10310229" cy="3384376"/>
          </a:xfrm>
        </p:spPr>
        <p:txBody>
          <a:bodyPr>
            <a:normAutofit fontScale="92500" lnSpcReduction="20000"/>
          </a:bodyPr>
          <a:lstStyle/>
          <a:p>
            <a:pPr marL="342900" indent="-342900">
              <a:buFont typeface="Arial" panose="020B0604020202020204" pitchFamily="34" charset="0"/>
              <a:buChar char="•"/>
            </a:pPr>
            <a:r>
              <a:rPr lang="en-US" dirty="0">
                <a:solidFill>
                  <a:srgbClr val="25355A"/>
                </a:solidFill>
              </a:rPr>
              <a:t>Graduate school is what you make it – establish your goals.</a:t>
            </a:r>
          </a:p>
          <a:p>
            <a:pPr marL="342900" indent="-342900">
              <a:buFont typeface="Arial" panose="020B0604020202020204" pitchFamily="34" charset="0"/>
              <a:buChar char="•"/>
            </a:pPr>
            <a:endParaRPr lang="en-US" dirty="0">
              <a:solidFill>
                <a:srgbClr val="25355A"/>
              </a:solidFill>
            </a:endParaRPr>
          </a:p>
          <a:p>
            <a:pPr marL="342900" indent="-342900">
              <a:buFont typeface="Arial" panose="020B0604020202020204" pitchFamily="34" charset="0"/>
              <a:buChar char="•"/>
            </a:pPr>
            <a:r>
              <a:rPr lang="en-US" dirty="0">
                <a:solidFill>
                  <a:srgbClr val="25355A"/>
                </a:solidFill>
              </a:rPr>
              <a:t>Take initiative, be aware of deadlines and ask for clarification when needed. </a:t>
            </a:r>
          </a:p>
          <a:p>
            <a:pPr marL="342900" indent="-342900">
              <a:buFont typeface="Arial" panose="020B0604020202020204" pitchFamily="34" charset="0"/>
              <a:buChar char="•"/>
            </a:pPr>
            <a:endParaRPr lang="en-US" dirty="0">
              <a:solidFill>
                <a:srgbClr val="25355A"/>
              </a:solidFill>
            </a:endParaRPr>
          </a:p>
          <a:p>
            <a:pPr marL="342900" indent="-342900">
              <a:buFont typeface="Arial" panose="020B0604020202020204" pitchFamily="34" charset="0"/>
              <a:buChar char="•"/>
            </a:pPr>
            <a:r>
              <a:rPr lang="en-US" dirty="0">
                <a:solidFill>
                  <a:srgbClr val="25355A"/>
                </a:solidFill>
              </a:rPr>
              <a:t>Leverage the U of T alumni network - join Engineering CONNECT.</a:t>
            </a:r>
          </a:p>
          <a:p>
            <a:pPr marL="342900" indent="-342900">
              <a:buFont typeface="Arial" panose="020B0604020202020204" pitchFamily="34" charset="0"/>
              <a:buChar char="•"/>
            </a:pPr>
            <a:endParaRPr lang="en-US" dirty="0">
              <a:solidFill>
                <a:srgbClr val="25355A"/>
              </a:solidFill>
            </a:endParaRPr>
          </a:p>
          <a:p>
            <a:pPr marL="342900" indent="-342900">
              <a:buFont typeface="Arial" panose="020B0604020202020204" pitchFamily="34" charset="0"/>
              <a:buChar char="•"/>
            </a:pPr>
            <a:r>
              <a:rPr lang="en-US" dirty="0">
                <a:solidFill>
                  <a:srgbClr val="25355A"/>
                </a:solidFill>
              </a:rPr>
              <a:t>Attend networking sessions and make relationships outside the laboratory/classroom.</a:t>
            </a:r>
          </a:p>
          <a:p>
            <a:pPr marL="342900" indent="-342900">
              <a:buFont typeface="Arial" panose="020B0604020202020204" pitchFamily="34" charset="0"/>
              <a:buChar char="•"/>
            </a:pPr>
            <a:endParaRPr lang="en-US" dirty="0">
              <a:solidFill>
                <a:srgbClr val="25355A"/>
              </a:solidFill>
            </a:endParaRPr>
          </a:p>
          <a:p>
            <a:pPr marL="342900" indent="-342900">
              <a:buFont typeface="Arial" panose="020B0604020202020204" pitchFamily="34" charset="0"/>
              <a:buChar char="•"/>
            </a:pPr>
            <a:r>
              <a:rPr lang="en-US" dirty="0">
                <a:solidFill>
                  <a:srgbClr val="25355A"/>
                </a:solidFill>
              </a:rPr>
              <a:t>Prioritize a work-life balance.</a:t>
            </a:r>
          </a:p>
          <a:p>
            <a:endParaRPr lang="en-US" dirty="0">
              <a:solidFill>
                <a:srgbClr val="25355A"/>
              </a:solidFill>
            </a:endParaRPr>
          </a:p>
          <a:p>
            <a:pPr marL="342900" indent="-342900">
              <a:buFont typeface="Arial" panose="020B0604020202020204" pitchFamily="34" charset="0"/>
              <a:buChar char="•"/>
            </a:pPr>
            <a:r>
              <a:rPr lang="en-US" dirty="0">
                <a:solidFill>
                  <a:srgbClr val="25355A"/>
                </a:solidFill>
              </a:rPr>
              <a:t>Stay physically and mentally well. Seek out support if you need it.</a:t>
            </a:r>
          </a:p>
        </p:txBody>
      </p:sp>
      <p:sp>
        <p:nvSpPr>
          <p:cNvPr id="9" name="Text Placeholder 8"/>
          <p:cNvSpPr>
            <a:spLocks noGrp="1"/>
          </p:cNvSpPr>
          <p:nvPr>
            <p:ph type="body" idx="10"/>
          </p:nvPr>
        </p:nvSpPr>
        <p:spPr>
          <a:xfrm>
            <a:off x="610307" y="2132856"/>
            <a:ext cx="9806173" cy="741448"/>
          </a:xfrm>
        </p:spPr>
        <p:txBody>
          <a:bodyPr/>
          <a:lstStyle/>
          <a:p>
            <a:r>
              <a:rPr lang="en-US" dirty="0"/>
              <a:t>Quick Tips</a:t>
            </a:r>
            <a:endParaRPr lang="en-CA" dirty="0"/>
          </a:p>
        </p:txBody>
      </p:sp>
    </p:spTree>
    <p:extLst>
      <p:ext uri="{BB962C8B-B14F-4D97-AF65-F5344CB8AC3E}">
        <p14:creationId xmlns:p14="http://schemas.microsoft.com/office/powerpoint/2010/main" val="2956373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10307" y="3428950"/>
            <a:ext cx="9806173" cy="1512217"/>
          </a:xfrm>
        </p:spPr>
        <p:txBody>
          <a:bodyPr/>
          <a:lstStyle/>
          <a:p>
            <a:pPr marL="342900" indent="-342900">
              <a:buFont typeface="Arial" panose="020B0604020202020204" pitchFamily="34" charset="0"/>
              <a:buChar char="•"/>
            </a:pPr>
            <a:r>
              <a:rPr lang="en-US" dirty="0"/>
              <a:t>People</a:t>
            </a:r>
          </a:p>
          <a:p>
            <a:pPr marL="342900" indent="-342900">
              <a:buFont typeface="Arial" panose="020B0604020202020204" pitchFamily="34" charset="0"/>
              <a:buChar char="•"/>
            </a:pPr>
            <a:r>
              <a:rPr lang="en-US" dirty="0"/>
              <a:t>Programs</a:t>
            </a:r>
          </a:p>
          <a:p>
            <a:pPr marL="342900" indent="-342900">
              <a:buFont typeface="Arial" panose="020B0604020202020204" pitchFamily="34" charset="0"/>
              <a:buChar char="•"/>
            </a:pPr>
            <a:r>
              <a:rPr lang="en-US" dirty="0"/>
              <a:t>Levels of University Support</a:t>
            </a:r>
          </a:p>
        </p:txBody>
      </p:sp>
      <p:sp>
        <p:nvSpPr>
          <p:cNvPr id="3" name="Text Placeholder 2"/>
          <p:cNvSpPr>
            <a:spLocks noGrp="1"/>
          </p:cNvSpPr>
          <p:nvPr>
            <p:ph type="body" idx="10"/>
          </p:nvPr>
        </p:nvSpPr>
        <p:spPr>
          <a:xfrm>
            <a:off x="610307" y="2399520"/>
            <a:ext cx="9806173" cy="885464"/>
          </a:xfrm>
        </p:spPr>
        <p:txBody>
          <a:bodyPr/>
          <a:lstStyle/>
          <a:p>
            <a:r>
              <a:rPr lang="en-US" dirty="0"/>
              <a:t>Welcome &amp; Department Overview</a:t>
            </a:r>
            <a:endParaRPr lang="en-CA" dirty="0"/>
          </a:p>
        </p:txBody>
      </p:sp>
    </p:spTree>
    <p:extLst>
      <p:ext uri="{BB962C8B-B14F-4D97-AF65-F5344CB8AC3E}">
        <p14:creationId xmlns:p14="http://schemas.microsoft.com/office/powerpoint/2010/main" val="35373344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3284984"/>
            <a:ext cx="9806173" cy="3717032"/>
          </a:xfrm>
        </p:spPr>
        <p:txBody>
          <a:bodyPr>
            <a:normAutofit/>
          </a:bodyPr>
          <a:lstStyle/>
          <a:p>
            <a:pPr marL="342900" indent="-342900">
              <a:buFont typeface="Arial" panose="020B0604020202020204" pitchFamily="34" charset="0"/>
              <a:buChar char="•"/>
            </a:pPr>
            <a:r>
              <a:rPr lang="en-US" dirty="0">
                <a:solidFill>
                  <a:srgbClr val="25355A"/>
                </a:solidFill>
              </a:rPr>
              <a:t>Confirm how and how often you will be in contact.</a:t>
            </a:r>
          </a:p>
          <a:p>
            <a:pPr marL="342900" indent="-342900">
              <a:buFont typeface="Arial" panose="020B0604020202020204" pitchFamily="34" charset="0"/>
              <a:buChar char="•"/>
            </a:pPr>
            <a:r>
              <a:rPr lang="en-US" dirty="0">
                <a:solidFill>
                  <a:srgbClr val="25355A"/>
                </a:solidFill>
              </a:rPr>
              <a:t>Find out how non-scheduled communication should be handled.</a:t>
            </a:r>
          </a:p>
          <a:p>
            <a:pPr marL="342900" indent="-342900">
              <a:buFont typeface="Arial" panose="020B0604020202020204" pitchFamily="34" charset="0"/>
              <a:buChar char="•"/>
            </a:pPr>
            <a:r>
              <a:rPr lang="en-US" dirty="0">
                <a:solidFill>
                  <a:srgbClr val="25355A"/>
                </a:solidFill>
              </a:rPr>
              <a:t>Confirm where and when most of the work will be completed.</a:t>
            </a:r>
          </a:p>
          <a:p>
            <a:pPr marL="342900" indent="-342900">
              <a:buFont typeface="Arial" panose="020B0604020202020204" pitchFamily="34" charset="0"/>
              <a:buChar char="•"/>
            </a:pPr>
            <a:r>
              <a:rPr lang="en-US" dirty="0">
                <a:solidFill>
                  <a:srgbClr val="25355A"/>
                </a:solidFill>
              </a:rPr>
              <a:t>Discuss timing of major milestones: courses, paper submission, thesis topic and drafts, turnaround time on written materials etc.</a:t>
            </a:r>
          </a:p>
          <a:p>
            <a:pPr marL="342900" indent="-342900">
              <a:buFont typeface="Arial" panose="020B0604020202020204" pitchFamily="34" charset="0"/>
              <a:buChar char="•"/>
            </a:pPr>
            <a:r>
              <a:rPr lang="en-US" dirty="0">
                <a:solidFill>
                  <a:srgbClr val="25355A"/>
                </a:solidFill>
              </a:rPr>
              <a:t>The expected “turnaround time” on drafts of written materials.</a:t>
            </a:r>
          </a:p>
          <a:p>
            <a:pPr marL="342900" indent="-342900">
              <a:buFont typeface="Arial" panose="020B0604020202020204" pitchFamily="34" charset="0"/>
              <a:buChar char="•"/>
            </a:pPr>
            <a:r>
              <a:rPr lang="en-US" dirty="0">
                <a:solidFill>
                  <a:srgbClr val="25355A"/>
                </a:solidFill>
              </a:rPr>
              <a:t>Discuss lab etiquette. </a:t>
            </a:r>
          </a:p>
          <a:p>
            <a:pPr marL="342900" indent="-342900">
              <a:buFont typeface="Arial" panose="020B0604020202020204" pitchFamily="34" charset="0"/>
              <a:buChar char="•"/>
            </a:pPr>
            <a:r>
              <a:rPr lang="en-US" dirty="0">
                <a:solidFill>
                  <a:srgbClr val="25355A"/>
                </a:solidFill>
              </a:rPr>
              <a:t>Talk about expectations concerning publications &amp; conference presentations.</a:t>
            </a:r>
            <a:endParaRPr lang="en-CA" dirty="0">
              <a:solidFill>
                <a:srgbClr val="25355A"/>
              </a:solidFill>
            </a:endParaRPr>
          </a:p>
        </p:txBody>
      </p:sp>
      <p:sp>
        <p:nvSpPr>
          <p:cNvPr id="9" name="Text Placeholder 8"/>
          <p:cNvSpPr>
            <a:spLocks noGrp="1"/>
          </p:cNvSpPr>
          <p:nvPr>
            <p:ph type="body" idx="10"/>
          </p:nvPr>
        </p:nvSpPr>
        <p:spPr>
          <a:xfrm>
            <a:off x="610307" y="2399520"/>
            <a:ext cx="9806173" cy="741448"/>
          </a:xfrm>
        </p:spPr>
        <p:txBody>
          <a:bodyPr/>
          <a:lstStyle/>
          <a:p>
            <a:r>
              <a:rPr lang="en-US" dirty="0"/>
              <a:t>Communicating with your Supervisor</a:t>
            </a:r>
            <a:endParaRPr lang="en-CA" dirty="0"/>
          </a:p>
        </p:txBody>
      </p:sp>
    </p:spTree>
    <p:extLst>
      <p:ext uri="{BB962C8B-B14F-4D97-AF65-F5344CB8AC3E}">
        <p14:creationId xmlns:p14="http://schemas.microsoft.com/office/powerpoint/2010/main" val="28901356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3183894"/>
            <a:ext cx="10742277" cy="3312368"/>
          </a:xfrm>
        </p:spPr>
        <p:txBody>
          <a:bodyPr>
            <a:normAutofit fontScale="92500" lnSpcReduction="10000"/>
          </a:bodyPr>
          <a:lstStyle/>
          <a:p>
            <a:pPr marL="457200" indent="-457200">
              <a:spcAft>
                <a:spcPts val="600"/>
              </a:spcAft>
              <a:buFont typeface="Arial" charset="0"/>
              <a:buChar char="•"/>
              <a:defRPr/>
            </a:pPr>
            <a:r>
              <a:rPr lang="en-US" dirty="0">
                <a:solidFill>
                  <a:srgbClr val="25355A"/>
                </a:solidFill>
                <a:latin typeface="Helvetica" panose="020B0604020202020204" pitchFamily="34" charset="0"/>
                <a:cs typeface="Helvetica" panose="020B0604020202020204" pitchFamily="34" charset="0"/>
                <a:sym typeface="Georgia" charset="0"/>
              </a:rPr>
              <a:t>As a </a:t>
            </a:r>
            <a:r>
              <a:rPr lang="en-US" b="1" dirty="0">
                <a:solidFill>
                  <a:srgbClr val="25355A"/>
                </a:solidFill>
                <a:latin typeface="Helvetica" panose="020B0604020202020204" pitchFamily="34" charset="0"/>
                <a:cs typeface="Helvetica" panose="020B0604020202020204" pitchFamily="34" charset="0"/>
                <a:sym typeface="Georgia" charset="0"/>
              </a:rPr>
              <a:t>full-time student</a:t>
            </a:r>
            <a:r>
              <a:rPr lang="en-US" dirty="0">
                <a:solidFill>
                  <a:srgbClr val="25355A"/>
                </a:solidFill>
                <a:latin typeface="Helvetica" panose="020B0604020202020204" pitchFamily="34" charset="0"/>
                <a:cs typeface="Helvetica" panose="020B0604020202020204" pitchFamily="34" charset="0"/>
                <a:sym typeface="Georgia" charset="0"/>
              </a:rPr>
              <a:t>, you are required to spend a significant number of hours on academic works such as courses and research.</a:t>
            </a:r>
            <a:endParaRPr lang="en-US" dirty="0">
              <a:solidFill>
                <a:srgbClr val="25355A"/>
              </a:solidFill>
              <a:latin typeface="Helvetica" panose="020B0604020202020204" pitchFamily="34" charset="0"/>
              <a:cs typeface="Helvetica" panose="020B0604020202020204" pitchFamily="34" charset="0"/>
            </a:endParaRPr>
          </a:p>
          <a:p>
            <a:pPr marL="457200" indent="-457200">
              <a:spcAft>
                <a:spcPts val="600"/>
              </a:spcAft>
              <a:buFont typeface="Arial" charset="0"/>
              <a:buChar char="•"/>
              <a:defRPr/>
            </a:pPr>
            <a:r>
              <a:rPr lang="en-US" dirty="0">
                <a:solidFill>
                  <a:srgbClr val="25355A"/>
                </a:solidFill>
                <a:latin typeface="Helvetica" panose="020B0604020202020204" pitchFamily="34" charset="0"/>
                <a:cs typeface="Helvetica" panose="020B0604020202020204" pitchFamily="34" charset="0"/>
                <a:sym typeface="Georgia" charset="0"/>
              </a:rPr>
              <a:t>Since your supervisor is providing Research Assistantship, you are recommended to consult with your supervisor before accepting </a:t>
            </a:r>
            <a:r>
              <a:rPr lang="en-US" b="1" dirty="0">
                <a:solidFill>
                  <a:srgbClr val="25355A"/>
                </a:solidFill>
                <a:latin typeface="Helvetica" panose="020B0604020202020204" pitchFamily="34" charset="0"/>
                <a:cs typeface="Helvetica" panose="020B0604020202020204" pitchFamily="34" charset="0"/>
                <a:sym typeface="Georgia" charset="0"/>
              </a:rPr>
              <a:t>TA positions</a:t>
            </a:r>
            <a:r>
              <a:rPr lang="en-US" dirty="0">
                <a:solidFill>
                  <a:srgbClr val="25355A"/>
                </a:solidFill>
                <a:latin typeface="Helvetica" panose="020B0604020202020204" pitchFamily="34" charset="0"/>
                <a:cs typeface="Helvetica" panose="020B0604020202020204" pitchFamily="34" charset="0"/>
                <a:sym typeface="Georgia" charset="0"/>
              </a:rPr>
              <a:t>.</a:t>
            </a:r>
            <a:endParaRPr lang="en-US" dirty="0">
              <a:solidFill>
                <a:srgbClr val="25355A"/>
              </a:solidFill>
              <a:latin typeface="Helvetica" panose="020B0604020202020204" pitchFamily="34" charset="0"/>
              <a:cs typeface="Helvetica" panose="020B0604020202020204" pitchFamily="34" charset="0"/>
            </a:endParaRPr>
          </a:p>
          <a:p>
            <a:pPr marL="457200" indent="-457200">
              <a:spcAft>
                <a:spcPts val="600"/>
              </a:spcAft>
              <a:buFont typeface="Arial" charset="0"/>
              <a:buChar char="•"/>
              <a:defRPr/>
            </a:pPr>
            <a:r>
              <a:rPr lang="en-US" dirty="0">
                <a:solidFill>
                  <a:srgbClr val="25355A"/>
                </a:solidFill>
                <a:latin typeface="Helvetica" panose="020B0604020202020204" pitchFamily="34" charset="0"/>
                <a:cs typeface="Helvetica" panose="020B0604020202020204" pitchFamily="34" charset="0"/>
                <a:sym typeface="Georgia" charset="0"/>
              </a:rPr>
              <a:t>If you will have to </a:t>
            </a:r>
            <a:r>
              <a:rPr lang="en-US" b="1" dirty="0">
                <a:solidFill>
                  <a:srgbClr val="25355A"/>
                </a:solidFill>
                <a:latin typeface="Helvetica" panose="020B0604020202020204" pitchFamily="34" charset="0"/>
                <a:cs typeface="Helvetica" panose="020B0604020202020204" pitchFamily="34" charset="0"/>
                <a:sym typeface="Georgia" charset="0"/>
              </a:rPr>
              <a:t>be away</a:t>
            </a:r>
            <a:r>
              <a:rPr lang="en-US" dirty="0">
                <a:solidFill>
                  <a:srgbClr val="25355A"/>
                </a:solidFill>
                <a:latin typeface="Helvetica" panose="020B0604020202020204" pitchFamily="34" charset="0"/>
                <a:cs typeface="Helvetica" panose="020B0604020202020204" pitchFamily="34" charset="0"/>
                <a:sym typeface="Georgia" charset="0"/>
              </a:rPr>
              <a:t>, you will have to consult with your supervisor prior to your away to avoid any disruption to the research project you are engaged. This is especially important when you travel internationally.</a:t>
            </a:r>
            <a:endParaRPr lang="en-US" dirty="0">
              <a:solidFill>
                <a:srgbClr val="25355A"/>
              </a:solidFill>
              <a:latin typeface="Helvetica" panose="020B0604020202020204" pitchFamily="34" charset="0"/>
              <a:cs typeface="Helvetica" panose="020B0604020202020204" pitchFamily="34" charset="0"/>
            </a:endParaRPr>
          </a:p>
          <a:p>
            <a:pPr marL="457200" indent="-457200">
              <a:spcAft>
                <a:spcPts val="600"/>
              </a:spcAft>
              <a:buFont typeface="Arial" charset="0"/>
              <a:buChar char="•"/>
              <a:defRPr/>
            </a:pPr>
            <a:r>
              <a:rPr lang="en-US" dirty="0">
                <a:solidFill>
                  <a:srgbClr val="25355A"/>
                </a:solidFill>
                <a:latin typeface="Helvetica" panose="020B0604020202020204" pitchFamily="34" charset="0"/>
                <a:cs typeface="Helvetica" panose="020B0604020202020204" pitchFamily="34" charset="0"/>
                <a:sym typeface="Georgia" charset="0"/>
              </a:rPr>
              <a:t>Failure to maintain </a:t>
            </a:r>
            <a:r>
              <a:rPr lang="en-US" b="1" dirty="0">
                <a:solidFill>
                  <a:srgbClr val="25355A"/>
                </a:solidFill>
                <a:latin typeface="Helvetica" panose="020B0604020202020204" pitchFamily="34" charset="0"/>
                <a:cs typeface="Helvetica" panose="020B0604020202020204" pitchFamily="34" charset="0"/>
                <a:sym typeface="Georgia" charset="0"/>
              </a:rPr>
              <a:t>good academic standing </a:t>
            </a:r>
            <a:r>
              <a:rPr lang="en-US" dirty="0">
                <a:solidFill>
                  <a:srgbClr val="25355A"/>
                </a:solidFill>
                <a:latin typeface="Helvetica" panose="020B0604020202020204" pitchFamily="34" charset="0"/>
                <a:cs typeface="Helvetica" panose="020B0604020202020204" pitchFamily="34" charset="0"/>
                <a:sym typeface="Georgia" charset="0"/>
              </a:rPr>
              <a:t>may result in various sanctions, including ineligibility for financial assistance, lowest priority for bursaries and assistantships, and even termination</a:t>
            </a:r>
            <a:endParaRPr lang="en-US" dirty="0">
              <a:solidFill>
                <a:srgbClr val="25355A"/>
              </a:solidFill>
              <a:latin typeface="Helvetica" panose="020B0604020202020204" pitchFamily="34" charset="0"/>
              <a:cs typeface="Helvetica" panose="020B0604020202020204" pitchFamily="34" charset="0"/>
            </a:endParaRPr>
          </a:p>
          <a:p>
            <a:endParaRPr lang="en-CA" dirty="0">
              <a:latin typeface="Helvetica" panose="020B0604020202020204" pitchFamily="34" charset="0"/>
              <a:cs typeface="Helvetica" panose="020B0604020202020204" pitchFamily="34" charset="0"/>
            </a:endParaRPr>
          </a:p>
        </p:txBody>
      </p:sp>
      <p:sp>
        <p:nvSpPr>
          <p:cNvPr id="9" name="Text Placeholder 8"/>
          <p:cNvSpPr>
            <a:spLocks noGrp="1"/>
          </p:cNvSpPr>
          <p:nvPr>
            <p:ph type="body" idx="10"/>
          </p:nvPr>
        </p:nvSpPr>
        <p:spPr/>
        <p:txBody>
          <a:bodyPr/>
          <a:lstStyle/>
          <a:p>
            <a:r>
              <a:rPr lang="en-US" dirty="0"/>
              <a:t>Common Expectations</a:t>
            </a:r>
            <a:endParaRPr lang="en-CA" dirty="0"/>
          </a:p>
        </p:txBody>
      </p:sp>
    </p:spTree>
    <p:extLst>
      <p:ext uri="{BB962C8B-B14F-4D97-AF65-F5344CB8AC3E}">
        <p14:creationId xmlns:p14="http://schemas.microsoft.com/office/powerpoint/2010/main" val="40581636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95400" y="3212976"/>
            <a:ext cx="9806173" cy="2952328"/>
          </a:xfrm>
        </p:spPr>
        <p:txBody>
          <a:bodyPr>
            <a:normAutofit/>
          </a:bodyPr>
          <a:lstStyle/>
          <a:p>
            <a:pPr marL="342900" indent="-342900">
              <a:buFont typeface="Arial" panose="020B0604020202020204" pitchFamily="34" charset="0"/>
              <a:buChar char="•"/>
            </a:pPr>
            <a:r>
              <a:rPr lang="en-US" dirty="0">
                <a:solidFill>
                  <a:srgbClr val="25355A"/>
                </a:solidFill>
              </a:rPr>
              <a:t>Health &amp; Wellness </a:t>
            </a:r>
          </a:p>
          <a:p>
            <a:pPr marL="342900" indent="-342900">
              <a:buFont typeface="Arial" panose="020B0604020202020204" pitchFamily="34" charset="0"/>
              <a:buChar char="•"/>
            </a:pPr>
            <a:r>
              <a:rPr lang="en-US" dirty="0">
                <a:solidFill>
                  <a:srgbClr val="25355A"/>
                </a:solidFill>
              </a:rPr>
              <a:t>Learning Strategists</a:t>
            </a:r>
          </a:p>
          <a:p>
            <a:pPr marL="342900" indent="-342900">
              <a:buFont typeface="Arial" panose="020B0604020202020204" pitchFamily="34" charset="0"/>
              <a:buChar char="•"/>
            </a:pPr>
            <a:r>
              <a:rPr lang="en-US" dirty="0">
                <a:solidFill>
                  <a:srgbClr val="25355A"/>
                </a:solidFill>
              </a:rPr>
              <a:t>Math Aid &amp; Writing Centre</a:t>
            </a:r>
          </a:p>
          <a:p>
            <a:pPr marL="342900" indent="-342900">
              <a:buFont typeface="Arial" panose="020B0604020202020204" pitchFamily="34" charset="0"/>
              <a:buChar char="•"/>
            </a:pPr>
            <a:r>
              <a:rPr lang="en-US" dirty="0">
                <a:solidFill>
                  <a:srgbClr val="25355A"/>
                </a:solidFill>
              </a:rPr>
              <a:t>International Transition Advisor</a:t>
            </a:r>
          </a:p>
          <a:p>
            <a:endParaRPr lang="en-US" dirty="0"/>
          </a:p>
        </p:txBody>
      </p:sp>
      <p:sp>
        <p:nvSpPr>
          <p:cNvPr id="9" name="Text Placeholder 8"/>
          <p:cNvSpPr>
            <a:spLocks noGrp="1"/>
          </p:cNvSpPr>
          <p:nvPr>
            <p:ph type="body" idx="10"/>
          </p:nvPr>
        </p:nvSpPr>
        <p:spPr>
          <a:xfrm>
            <a:off x="610307" y="2399520"/>
            <a:ext cx="9806173" cy="957472"/>
          </a:xfrm>
        </p:spPr>
        <p:txBody>
          <a:bodyPr/>
          <a:lstStyle/>
          <a:p>
            <a:r>
              <a:rPr lang="en-CA" dirty="0"/>
              <a:t>Graduate Office Resources &amp; Referrals</a:t>
            </a:r>
          </a:p>
        </p:txBody>
      </p:sp>
    </p:spTree>
    <p:extLst>
      <p:ext uri="{BB962C8B-B14F-4D97-AF65-F5344CB8AC3E}">
        <p14:creationId xmlns:p14="http://schemas.microsoft.com/office/powerpoint/2010/main" val="17154248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2780928"/>
            <a:ext cx="11462357" cy="4293096"/>
          </a:xfrm>
        </p:spPr>
        <p:txBody>
          <a:bodyPr>
            <a:normAutofit/>
          </a:bodyPr>
          <a:lstStyle/>
          <a:p>
            <a:pPr>
              <a:spcBef>
                <a:spcPts val="2133"/>
              </a:spcBef>
              <a:buSzPts val="1100"/>
            </a:pPr>
            <a:r>
              <a:rPr lang="en-GB" u="sng" dirty="0">
                <a:solidFill>
                  <a:schemeClr val="accent5"/>
                </a:solidFill>
                <a:latin typeface="Helvetica" panose="020B0604020202020204" pitchFamily="34" charset="0"/>
                <a:cs typeface="Helvetica" panose="020B0604020202020204" pitchFamily="34" charset="0"/>
                <a:hlinkClick r:id="rId2"/>
              </a:rPr>
              <a:t>Engineering Grad Career Development</a:t>
            </a:r>
            <a:endParaRPr lang="en-GB" u="sng" dirty="0">
              <a:solidFill>
                <a:schemeClr val="accent5"/>
              </a:solidFill>
              <a:latin typeface="Helvetica" panose="020B0604020202020204" pitchFamily="34" charset="0"/>
              <a:cs typeface="Helvetica" panose="020B0604020202020204" pitchFamily="34" charset="0"/>
            </a:endParaRPr>
          </a:p>
          <a:p>
            <a:pPr>
              <a:spcBef>
                <a:spcPts val="2133"/>
              </a:spcBef>
              <a:buSzPts val="1100"/>
            </a:pPr>
            <a:r>
              <a:rPr lang="en-GB" u="sng" dirty="0" err="1">
                <a:solidFill>
                  <a:schemeClr val="accent5"/>
                </a:solidFill>
                <a:latin typeface="Helvetica" panose="020B0604020202020204" pitchFamily="34" charset="0"/>
                <a:cs typeface="Helvetica" panose="020B0604020202020204" pitchFamily="34" charset="0"/>
                <a:hlinkClick r:id="rId3"/>
              </a:rPr>
              <a:t>ILead</a:t>
            </a:r>
            <a:r>
              <a:rPr lang="en-GB" u="sng" dirty="0">
                <a:solidFill>
                  <a:schemeClr val="accent5"/>
                </a:solidFill>
                <a:latin typeface="Helvetica" panose="020B0604020202020204" pitchFamily="34" charset="0"/>
                <a:cs typeface="Helvetica" panose="020B0604020202020204" pitchFamily="34" charset="0"/>
                <a:hlinkClick r:id="rId3"/>
              </a:rPr>
              <a:t> and </a:t>
            </a:r>
            <a:r>
              <a:rPr lang="en-GB" u="sng" dirty="0" err="1">
                <a:solidFill>
                  <a:schemeClr val="accent5"/>
                </a:solidFill>
                <a:latin typeface="Helvetica" panose="020B0604020202020204" pitchFamily="34" charset="0"/>
                <a:cs typeface="Helvetica" panose="020B0604020202020204" pitchFamily="34" charset="0"/>
                <a:hlinkClick r:id="rId3"/>
              </a:rPr>
              <a:t>ILead:Grad</a:t>
            </a:r>
            <a:r>
              <a:rPr lang="en-GB" u="sng" dirty="0">
                <a:solidFill>
                  <a:schemeClr val="accent5"/>
                </a:solidFill>
                <a:latin typeface="Helvetica" panose="020B0604020202020204" pitchFamily="34" charset="0"/>
                <a:cs typeface="Helvetica" panose="020B0604020202020204" pitchFamily="34" charset="0"/>
              </a:rPr>
              <a:t> </a:t>
            </a:r>
            <a:r>
              <a:rPr lang="en-GB" dirty="0">
                <a:latin typeface="Helvetica" panose="020B0604020202020204" pitchFamily="34" charset="0"/>
                <a:cs typeface="Helvetica" panose="020B0604020202020204" pitchFamily="34" charset="0"/>
              </a:rPr>
              <a:t>| </a:t>
            </a:r>
            <a:r>
              <a:rPr lang="en-GB" dirty="0">
                <a:solidFill>
                  <a:srgbClr val="002060"/>
                </a:solidFill>
                <a:latin typeface="Helvetica" panose="020B0604020202020204" pitchFamily="34" charset="0"/>
                <a:cs typeface="Helvetica" panose="020B0604020202020204" pitchFamily="34" charset="0"/>
              </a:rPr>
              <a:t>Leadership development programming and events</a:t>
            </a:r>
          </a:p>
          <a:p>
            <a:pPr>
              <a:spcBef>
                <a:spcPts val="2133"/>
              </a:spcBef>
              <a:buSzPts val="1100"/>
            </a:pPr>
            <a:r>
              <a:rPr lang="en-GB" dirty="0">
                <a:latin typeface="Helvetica" panose="020B0604020202020204" pitchFamily="34" charset="0"/>
                <a:cs typeface="Helvetica" panose="020B0604020202020204" pitchFamily="34" charset="0"/>
                <a:hlinkClick r:id="rId4"/>
              </a:rPr>
              <a:t>Graduate Peer and Career Support (Grad PACS) </a:t>
            </a:r>
            <a:r>
              <a:rPr lang="en-GB" dirty="0">
                <a:latin typeface="Helvetica" panose="020B0604020202020204" pitchFamily="34" charset="0"/>
                <a:cs typeface="Helvetica" panose="020B0604020202020204" pitchFamily="34" charset="0"/>
              </a:rPr>
              <a:t>| </a:t>
            </a:r>
            <a:r>
              <a:rPr lang="en-GB" dirty="0">
                <a:solidFill>
                  <a:srgbClr val="002060"/>
                </a:solidFill>
                <a:latin typeface="Helvetica" panose="020B0604020202020204" pitchFamily="34" charset="0"/>
                <a:cs typeface="Helvetica" panose="020B0604020202020204" pitchFamily="34" charset="0"/>
              </a:rPr>
              <a:t>Engineering grad students guides for advice</a:t>
            </a:r>
          </a:p>
          <a:p>
            <a:pPr>
              <a:spcBef>
                <a:spcPts val="2133"/>
              </a:spcBef>
              <a:buSzPts val="1100"/>
            </a:pPr>
            <a:r>
              <a:rPr lang="en-GB" dirty="0">
                <a:latin typeface="Helvetica" panose="020B0604020202020204" pitchFamily="34" charset="0"/>
                <a:cs typeface="Helvetica" panose="020B0604020202020204" pitchFamily="34" charset="0"/>
                <a:hlinkClick r:id="rId5"/>
              </a:rPr>
              <a:t>Hatchery</a:t>
            </a:r>
            <a:r>
              <a:rPr lang="en-GB" dirty="0">
                <a:latin typeface="Helvetica" panose="020B0604020202020204" pitchFamily="34" charset="0"/>
                <a:cs typeface="Helvetica" panose="020B0604020202020204" pitchFamily="34" charset="0"/>
              </a:rPr>
              <a:t>, </a:t>
            </a:r>
            <a:r>
              <a:rPr lang="en-GB" dirty="0">
                <a:latin typeface="Helvetica" panose="020B0604020202020204" pitchFamily="34" charset="0"/>
                <a:cs typeface="Helvetica" panose="020B0604020202020204" pitchFamily="34" charset="0"/>
                <a:hlinkClick r:id="rId6"/>
              </a:rPr>
              <a:t>H2i</a:t>
            </a:r>
            <a:r>
              <a:rPr lang="en-GB" dirty="0">
                <a:latin typeface="Helvetica" panose="020B0604020202020204" pitchFamily="34" charset="0"/>
                <a:cs typeface="Helvetica" panose="020B0604020202020204" pitchFamily="34" charset="0"/>
              </a:rPr>
              <a:t>, </a:t>
            </a:r>
            <a:r>
              <a:rPr lang="en-GB" dirty="0" err="1">
                <a:latin typeface="Helvetica" panose="020B0604020202020204" pitchFamily="34" charset="0"/>
                <a:cs typeface="Helvetica" panose="020B0604020202020204" pitchFamily="34" charset="0"/>
                <a:hlinkClick r:id="rId7"/>
              </a:rPr>
              <a:t>OnRamp</a:t>
            </a:r>
            <a:r>
              <a:rPr lang="en-GB" dirty="0">
                <a:latin typeface="Helvetica" panose="020B0604020202020204" pitchFamily="34" charset="0"/>
                <a:cs typeface="Helvetica" panose="020B0604020202020204" pitchFamily="34" charset="0"/>
              </a:rPr>
              <a:t> | </a:t>
            </a:r>
            <a:r>
              <a:rPr lang="en-GB" dirty="0">
                <a:solidFill>
                  <a:srgbClr val="002060"/>
                </a:solidFill>
                <a:latin typeface="Helvetica" panose="020B0604020202020204" pitchFamily="34" charset="0"/>
                <a:cs typeface="Helvetica" panose="020B0604020202020204" pitchFamily="34" charset="0"/>
              </a:rPr>
              <a:t>Entrepreneurship programs</a:t>
            </a:r>
          </a:p>
          <a:p>
            <a:pPr>
              <a:spcBef>
                <a:spcPts val="2133"/>
              </a:spcBef>
              <a:buSzPts val="1100"/>
            </a:pPr>
            <a:r>
              <a:rPr lang="en-GB" u="sng" dirty="0">
                <a:solidFill>
                  <a:schemeClr val="hlink"/>
                </a:solidFill>
                <a:latin typeface="Helvetica" panose="020B0604020202020204" pitchFamily="34" charset="0"/>
                <a:cs typeface="Helvetica" panose="020B0604020202020204" pitchFamily="34" charset="0"/>
                <a:hlinkClick r:id="rId8"/>
              </a:rPr>
              <a:t>U of T Engineering CONNECT</a:t>
            </a:r>
            <a:r>
              <a:rPr lang="en-GB" u="sng" dirty="0">
                <a:solidFill>
                  <a:schemeClr val="hlink"/>
                </a:solidFill>
                <a:latin typeface="Helvetica" panose="020B0604020202020204" pitchFamily="34" charset="0"/>
                <a:cs typeface="Helvetica" panose="020B0604020202020204" pitchFamily="34" charset="0"/>
              </a:rPr>
              <a:t> </a:t>
            </a:r>
            <a:r>
              <a:rPr lang="en-GB" dirty="0">
                <a:latin typeface="Helvetica" panose="020B0604020202020204" pitchFamily="34" charset="0"/>
                <a:cs typeface="Helvetica" panose="020B0604020202020204" pitchFamily="34" charset="0"/>
              </a:rPr>
              <a:t>| </a:t>
            </a:r>
            <a:r>
              <a:rPr lang="en-GB" dirty="0">
                <a:solidFill>
                  <a:srgbClr val="002060"/>
                </a:solidFill>
                <a:latin typeface="Helvetica" panose="020B0604020202020204" pitchFamily="34" charset="0"/>
                <a:cs typeface="Helvetica" panose="020B0604020202020204" pitchFamily="34" charset="0"/>
              </a:rPr>
              <a:t>Web platform to network with U of T Engineering Alumni</a:t>
            </a:r>
          </a:p>
          <a:p>
            <a:pPr>
              <a:spcBef>
                <a:spcPts val="2133"/>
              </a:spcBef>
              <a:buSzPts val="1100"/>
            </a:pPr>
            <a:r>
              <a:rPr lang="en-GB" u="sng" dirty="0">
                <a:solidFill>
                  <a:schemeClr val="hlink"/>
                </a:solidFill>
                <a:latin typeface="Helvetica" panose="020B0604020202020204" pitchFamily="34" charset="0"/>
                <a:cs typeface="Helvetica" panose="020B0604020202020204" pitchFamily="34" charset="0"/>
                <a:hlinkClick r:id="rId9"/>
              </a:rPr>
              <a:t>Alumni Mentorship Program</a:t>
            </a:r>
            <a:r>
              <a:rPr lang="en-GB" u="sng" dirty="0">
                <a:solidFill>
                  <a:schemeClr val="hlink"/>
                </a:solidFill>
                <a:latin typeface="Helvetica" panose="020B0604020202020204" pitchFamily="34" charset="0"/>
                <a:cs typeface="Helvetica" panose="020B0604020202020204" pitchFamily="34" charset="0"/>
              </a:rPr>
              <a:t> </a:t>
            </a:r>
          </a:p>
          <a:p>
            <a:endParaRPr lang="en-CA" dirty="0"/>
          </a:p>
          <a:p>
            <a:endParaRPr lang="en-CA" dirty="0"/>
          </a:p>
        </p:txBody>
      </p:sp>
      <p:sp>
        <p:nvSpPr>
          <p:cNvPr id="9" name="Text Placeholder 8"/>
          <p:cNvSpPr>
            <a:spLocks noGrp="1"/>
          </p:cNvSpPr>
          <p:nvPr>
            <p:ph type="body" idx="10"/>
          </p:nvPr>
        </p:nvSpPr>
        <p:spPr>
          <a:xfrm>
            <a:off x="610307" y="1967472"/>
            <a:ext cx="9806173" cy="813456"/>
          </a:xfrm>
        </p:spPr>
        <p:txBody>
          <a:bodyPr/>
          <a:lstStyle/>
          <a:p>
            <a:r>
              <a:rPr lang="en-US" dirty="0"/>
              <a:t>Engineering Faculty Supports:</a:t>
            </a:r>
            <a:endParaRPr lang="en-CA" dirty="0"/>
          </a:p>
        </p:txBody>
      </p:sp>
    </p:spTree>
    <p:extLst>
      <p:ext uri="{BB962C8B-B14F-4D97-AF65-F5344CB8AC3E}">
        <p14:creationId xmlns:p14="http://schemas.microsoft.com/office/powerpoint/2010/main" val="3290785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2971632"/>
            <a:ext cx="11462357" cy="4293096"/>
          </a:xfrm>
        </p:spPr>
        <p:txBody>
          <a:bodyPr>
            <a:normAutofit/>
          </a:bodyPr>
          <a:lstStyle/>
          <a:p>
            <a:pPr indent="-397923">
              <a:spcBef>
                <a:spcPts val="2133"/>
              </a:spcBef>
              <a:buSzPts val="1100"/>
            </a:pPr>
            <a:r>
              <a:rPr lang="en-GB" dirty="0">
                <a:latin typeface="Arial" panose="020B0604020202020204" pitchFamily="34" charset="0"/>
                <a:cs typeface="Arial" panose="020B0604020202020204" pitchFamily="34" charset="0"/>
                <a:hlinkClick r:id="rId2"/>
              </a:rPr>
              <a:t>Centre for International Experience </a:t>
            </a:r>
            <a:r>
              <a:rPr lang="en-GB" dirty="0">
                <a:solidFill>
                  <a:srgbClr val="002060"/>
                </a:solidFill>
                <a:latin typeface="Arial" panose="020B0604020202020204" pitchFamily="34" charset="0"/>
                <a:cs typeface="Arial" panose="020B0604020202020204" pitchFamily="34" charset="0"/>
              </a:rPr>
              <a:t>(resource centre for International Students, study permits, travelling abroad </a:t>
            </a:r>
            <a:r>
              <a:rPr lang="en-GB" dirty="0" err="1">
                <a:solidFill>
                  <a:srgbClr val="002060"/>
                </a:solidFill>
                <a:latin typeface="Arial" panose="020B0604020202020204" pitchFamily="34" charset="0"/>
                <a:cs typeface="Arial" panose="020B0604020202020204" pitchFamily="34" charset="0"/>
              </a:rPr>
              <a:t>etc</a:t>
            </a:r>
            <a:r>
              <a:rPr lang="en-GB" dirty="0">
                <a:solidFill>
                  <a:srgbClr val="002060"/>
                </a:solidFill>
                <a:latin typeface="Arial" panose="020B0604020202020204" pitchFamily="34" charset="0"/>
                <a:cs typeface="Arial" panose="020B0604020202020204" pitchFamily="34" charset="0"/>
              </a:rPr>
              <a:t>) </a:t>
            </a:r>
          </a:p>
          <a:p>
            <a:pPr indent="-397923">
              <a:spcBef>
                <a:spcPts val="2133"/>
              </a:spcBef>
              <a:buSzPts val="1100"/>
            </a:pPr>
            <a:r>
              <a:rPr lang="en-US" dirty="0">
                <a:latin typeface="Arial" panose="020B0604020202020204" pitchFamily="34" charset="0"/>
                <a:cs typeface="Arial" panose="020B0604020202020204" pitchFamily="34" charset="0"/>
                <a:hlinkClick r:id="rId3"/>
              </a:rPr>
              <a:t>Graduate Centre for Academic Communication (GCAC)</a:t>
            </a:r>
            <a:r>
              <a:rPr lang="en-US" dirty="0">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(training in academic writing and speaking)</a:t>
            </a:r>
          </a:p>
          <a:p>
            <a:pPr indent="-397923">
              <a:spcBef>
                <a:spcPts val="2133"/>
              </a:spcBef>
              <a:buSzPts val="1100"/>
            </a:pPr>
            <a:r>
              <a:rPr lang="en-US" dirty="0" err="1">
                <a:latin typeface="Arial" panose="020B0604020202020204" pitchFamily="34" charset="0"/>
                <a:cs typeface="Arial" panose="020B0604020202020204" pitchFamily="34" charset="0"/>
                <a:hlinkClick r:id="rId4"/>
              </a:rPr>
              <a:t>UofT</a:t>
            </a:r>
            <a:r>
              <a:rPr lang="en-US" dirty="0">
                <a:latin typeface="Arial" panose="020B0604020202020204" pitchFamily="34" charset="0"/>
                <a:cs typeface="Arial" panose="020B0604020202020204" pitchFamily="34" charset="0"/>
                <a:hlinkClick r:id="rId4"/>
              </a:rPr>
              <a:t> Career Learning Network</a:t>
            </a:r>
            <a:r>
              <a:rPr lang="en-US" dirty="0">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(workshops, networking events, job postings, career fairs etc.)</a:t>
            </a:r>
          </a:p>
          <a:p>
            <a:pPr indent="-397923">
              <a:spcBef>
                <a:spcPts val="2133"/>
              </a:spcBef>
              <a:buSzPts val="1100"/>
            </a:pPr>
            <a:r>
              <a:rPr lang="en-US" dirty="0">
                <a:latin typeface="Arial" panose="020B0604020202020204" pitchFamily="34" charset="0"/>
                <a:cs typeface="Arial" panose="020B0604020202020204" pitchFamily="34" charset="0"/>
                <a:hlinkClick r:id="rId5"/>
              </a:rPr>
              <a:t>SGS Resources &amp; Supports</a:t>
            </a:r>
            <a:r>
              <a:rPr lang="en-US" dirty="0">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(academic workshops, guides for degree success, book meeting rooms)</a:t>
            </a:r>
            <a:endParaRPr lang="en-GB" dirty="0">
              <a:solidFill>
                <a:srgbClr val="002060"/>
              </a:solidFill>
              <a:latin typeface="Arial" panose="020B0604020202020204" pitchFamily="34" charset="0"/>
              <a:cs typeface="Arial" panose="020B0604020202020204" pitchFamily="34" charset="0"/>
            </a:endParaRPr>
          </a:p>
          <a:p>
            <a:endParaRPr lang="en-CA" dirty="0"/>
          </a:p>
          <a:p>
            <a:endParaRPr lang="en-CA" dirty="0"/>
          </a:p>
        </p:txBody>
      </p:sp>
      <p:sp>
        <p:nvSpPr>
          <p:cNvPr id="9" name="Text Placeholder 8"/>
          <p:cNvSpPr>
            <a:spLocks noGrp="1"/>
          </p:cNvSpPr>
          <p:nvPr>
            <p:ph type="body" idx="10"/>
          </p:nvPr>
        </p:nvSpPr>
        <p:spPr>
          <a:xfrm>
            <a:off x="614725" y="2158176"/>
            <a:ext cx="9806173" cy="813456"/>
          </a:xfrm>
        </p:spPr>
        <p:txBody>
          <a:bodyPr/>
          <a:lstStyle/>
          <a:p>
            <a:r>
              <a:rPr lang="en-US" dirty="0"/>
              <a:t>University-wide Supports:</a:t>
            </a:r>
            <a:endParaRPr lang="en-CA" dirty="0"/>
          </a:p>
        </p:txBody>
      </p:sp>
    </p:spTree>
    <p:extLst>
      <p:ext uri="{BB962C8B-B14F-4D97-AF65-F5344CB8AC3E}">
        <p14:creationId xmlns:p14="http://schemas.microsoft.com/office/powerpoint/2010/main" val="37007029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610307" y="2399520"/>
            <a:ext cx="9806173" cy="885464"/>
          </a:xfrm>
        </p:spPr>
        <p:txBody>
          <a:bodyPr/>
          <a:lstStyle/>
          <a:p>
            <a:r>
              <a:rPr lang="en-US" dirty="0"/>
              <a:t>Funding &amp; Scholarships</a:t>
            </a:r>
            <a:endParaRPr lang="en-CA" dirty="0"/>
          </a:p>
        </p:txBody>
      </p:sp>
      <p:sp>
        <p:nvSpPr>
          <p:cNvPr id="4" name="Text Placeholder 1"/>
          <p:cNvSpPr>
            <a:spLocks noGrp="1"/>
          </p:cNvSpPr>
          <p:nvPr>
            <p:ph type="body" idx="1"/>
          </p:nvPr>
        </p:nvSpPr>
        <p:spPr>
          <a:xfrm>
            <a:off x="610307" y="3428950"/>
            <a:ext cx="9806173" cy="1944266"/>
          </a:xfrm>
        </p:spPr>
        <p:txBody>
          <a:bodyPr>
            <a:normAutofit/>
          </a:bodyPr>
          <a:lstStyle/>
          <a:p>
            <a:pPr marL="342900" indent="-342900">
              <a:buFont typeface="Arial" panose="020B0604020202020204" pitchFamily="34" charset="0"/>
              <a:buChar char="•"/>
            </a:pPr>
            <a:r>
              <a:rPr lang="en-US" dirty="0"/>
              <a:t>Funding Components</a:t>
            </a:r>
          </a:p>
          <a:p>
            <a:pPr marL="342900" indent="-342900">
              <a:buFont typeface="Arial" panose="020B0604020202020204" pitchFamily="34" charset="0"/>
              <a:buChar char="•"/>
            </a:pPr>
            <a:r>
              <a:rPr lang="en-US" dirty="0"/>
              <a:t>How to Access Funding</a:t>
            </a:r>
          </a:p>
          <a:p>
            <a:pPr marL="342900" indent="-342900">
              <a:buFont typeface="Arial" panose="020B0604020202020204" pitchFamily="34" charset="0"/>
              <a:buChar char="•"/>
            </a:pPr>
            <a:r>
              <a:rPr lang="en-US" dirty="0"/>
              <a:t>Accessing Pay Slips and Tax Documents</a:t>
            </a:r>
          </a:p>
          <a:p>
            <a:pPr marL="342900" indent="-342900">
              <a:buFont typeface="Arial" panose="020B0604020202020204" pitchFamily="34" charset="0"/>
              <a:buChar char="•"/>
            </a:pPr>
            <a:r>
              <a:rPr lang="en-US" dirty="0"/>
              <a:t>Business Office Contacts</a:t>
            </a:r>
            <a:endParaRPr lang="en-CA" dirty="0"/>
          </a:p>
        </p:txBody>
      </p:sp>
    </p:spTree>
    <p:extLst>
      <p:ext uri="{BB962C8B-B14F-4D97-AF65-F5344CB8AC3E}">
        <p14:creationId xmlns:p14="http://schemas.microsoft.com/office/powerpoint/2010/main" val="42457025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2023-2024</a:t>
            </a:r>
            <a:br>
              <a:rPr lang="en-CA" dirty="0" smtClean="0"/>
            </a:br>
            <a:r>
              <a:rPr lang="en-CA" dirty="0" smtClean="0"/>
              <a:t>Funding &amp; Scholarships</a:t>
            </a:r>
            <a:endParaRPr lang="en-US" dirty="0"/>
          </a:p>
        </p:txBody>
      </p:sp>
      <p:sp>
        <p:nvSpPr>
          <p:cNvPr id="3" name="Subtitle 2"/>
          <p:cNvSpPr>
            <a:spLocks noGrp="1"/>
          </p:cNvSpPr>
          <p:nvPr>
            <p:ph type="subTitle" idx="1"/>
          </p:nvPr>
        </p:nvSpPr>
        <p:spPr/>
        <p:txBody>
          <a:bodyPr>
            <a:normAutofit lnSpcReduction="10000"/>
          </a:bodyPr>
          <a:lstStyle/>
          <a:p>
            <a:r>
              <a:rPr lang="en-CA" dirty="0" smtClean="0"/>
              <a:t>Mechanical and Industrial Engineering</a:t>
            </a:r>
          </a:p>
          <a:p>
            <a:r>
              <a:rPr lang="en-CA" dirty="0" smtClean="0"/>
              <a:t>University of Toronto</a:t>
            </a:r>
          </a:p>
          <a:p>
            <a:r>
              <a:rPr lang="en-CA" b="1" dirty="0" smtClean="0"/>
              <a:t>Welcome!!!</a:t>
            </a:r>
          </a:p>
          <a:p>
            <a:r>
              <a:rPr lang="en-CA" b="1" dirty="0" smtClean="0"/>
              <a:t>					</a:t>
            </a:r>
            <a:endParaRPr lang="en-US" dirty="0"/>
          </a:p>
        </p:txBody>
      </p:sp>
    </p:spTree>
    <p:extLst>
      <p:ext uri="{BB962C8B-B14F-4D97-AF65-F5344CB8AC3E}">
        <p14:creationId xmlns:p14="http://schemas.microsoft.com/office/powerpoint/2010/main" val="863862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t>Funding and Scholarships</a:t>
            </a:r>
            <a:endParaRPr lang="en-US" b="1" dirty="0"/>
          </a:p>
        </p:txBody>
      </p:sp>
      <p:sp>
        <p:nvSpPr>
          <p:cNvPr id="3" name="Content Placeholder 2"/>
          <p:cNvSpPr>
            <a:spLocks noGrp="1"/>
          </p:cNvSpPr>
          <p:nvPr>
            <p:ph idx="1"/>
          </p:nvPr>
        </p:nvSpPr>
        <p:spPr/>
        <p:txBody>
          <a:bodyPr>
            <a:normAutofit/>
          </a:bodyPr>
          <a:lstStyle/>
          <a:p>
            <a:pPr marL="0" indent="0">
              <a:buNone/>
            </a:pPr>
            <a:r>
              <a:rPr lang="en-CA" dirty="0" smtClean="0"/>
              <a:t>What are the funding components:</a:t>
            </a:r>
          </a:p>
          <a:p>
            <a:pPr marL="0" indent="0">
              <a:buNone/>
            </a:pPr>
            <a:endParaRPr lang="en-CA" dirty="0" smtClean="0"/>
          </a:p>
          <a:p>
            <a:pPr marL="514350" indent="-514350">
              <a:buAutoNum type="arabicParenR"/>
            </a:pPr>
            <a:r>
              <a:rPr lang="en-CA" dirty="0" smtClean="0"/>
              <a:t>MIE Open </a:t>
            </a:r>
            <a:r>
              <a:rPr lang="en-CA" b="1" dirty="0" smtClean="0"/>
              <a:t>Fellowship</a:t>
            </a:r>
            <a:r>
              <a:rPr lang="en-CA" dirty="0" smtClean="0"/>
              <a:t> (paid via acorn on October and February)</a:t>
            </a:r>
          </a:p>
          <a:p>
            <a:pPr marL="514350" indent="-514350">
              <a:buAutoNum type="arabicParenR"/>
            </a:pPr>
            <a:r>
              <a:rPr lang="en-CA" dirty="0" smtClean="0"/>
              <a:t>RA - </a:t>
            </a:r>
            <a:r>
              <a:rPr lang="en-CA" b="1" dirty="0" smtClean="0"/>
              <a:t>Research Assistantship </a:t>
            </a:r>
            <a:r>
              <a:rPr lang="en-CA" dirty="0" smtClean="0"/>
              <a:t>(paid via HRIS system in the business office, on a monthly basis)</a:t>
            </a:r>
          </a:p>
          <a:p>
            <a:pPr marL="514350" indent="-514350">
              <a:buAutoNum type="arabicParenR"/>
            </a:pPr>
            <a:r>
              <a:rPr lang="en-CA" b="1" dirty="0" smtClean="0"/>
              <a:t>Scholarship</a:t>
            </a:r>
            <a:r>
              <a:rPr lang="en-CA" dirty="0" smtClean="0"/>
              <a:t> – when applicable to the student</a:t>
            </a:r>
          </a:p>
          <a:p>
            <a:pPr marL="514350" indent="-514350">
              <a:buAutoNum type="arabicParenR"/>
            </a:pPr>
            <a:r>
              <a:rPr lang="en-CA" dirty="0" smtClean="0"/>
              <a:t>When changes on funding may occur?</a:t>
            </a:r>
          </a:p>
          <a:p>
            <a:pPr marL="0" indent="0">
              <a:buNone/>
            </a:pPr>
            <a:endParaRPr lang="en-CA" dirty="0"/>
          </a:p>
          <a:p>
            <a:pPr marL="0" indent="0">
              <a:buNone/>
            </a:pPr>
            <a:endParaRPr lang="en-CA" dirty="0"/>
          </a:p>
          <a:p>
            <a:pPr marL="0" indent="0">
              <a:buNone/>
            </a:pPr>
            <a:endParaRPr lang="en-CA" dirty="0" smtClean="0"/>
          </a:p>
          <a:p>
            <a:endParaRPr lang="en-CA" dirty="0"/>
          </a:p>
          <a:p>
            <a:endParaRPr lang="en-US" dirty="0"/>
          </a:p>
        </p:txBody>
      </p:sp>
    </p:spTree>
    <p:extLst>
      <p:ext uri="{BB962C8B-B14F-4D97-AF65-F5344CB8AC3E}">
        <p14:creationId xmlns:p14="http://schemas.microsoft.com/office/powerpoint/2010/main" val="15574670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t>Funding Package</a:t>
            </a:r>
            <a:endParaRPr lang="en-US" b="1" dirty="0"/>
          </a:p>
        </p:txBody>
      </p:sp>
      <p:sp>
        <p:nvSpPr>
          <p:cNvPr id="3" name="Content Placeholder 2"/>
          <p:cNvSpPr>
            <a:spLocks noGrp="1"/>
          </p:cNvSpPr>
          <p:nvPr>
            <p:ph idx="1"/>
          </p:nvPr>
        </p:nvSpPr>
        <p:spPr/>
        <p:txBody>
          <a:bodyPr>
            <a:normAutofit/>
          </a:bodyPr>
          <a:lstStyle/>
          <a:p>
            <a:pPr marL="0" indent="0">
              <a:buNone/>
            </a:pPr>
            <a:r>
              <a:rPr lang="en-CA" dirty="0" smtClean="0"/>
              <a:t>How much is it?</a:t>
            </a:r>
          </a:p>
          <a:p>
            <a:pPr marL="0" indent="0">
              <a:buNone/>
            </a:pPr>
            <a:endParaRPr lang="en-CA" dirty="0"/>
          </a:p>
          <a:p>
            <a:pPr marL="0" indent="0">
              <a:buNone/>
            </a:pPr>
            <a:endParaRPr lang="en-CA" dirty="0" smtClean="0"/>
          </a:p>
          <a:p>
            <a:pPr marL="0" indent="0">
              <a:buNone/>
            </a:pPr>
            <a:r>
              <a:rPr lang="en-CA" dirty="0">
                <a:hlinkClick r:id="rId2"/>
              </a:rPr>
              <a:t>https://www.mie.utoronto.ca/programs/graduate/scholarships-funding</a:t>
            </a:r>
            <a:r>
              <a:rPr lang="en-CA" dirty="0" smtClean="0">
                <a:hlinkClick r:id="rId2"/>
              </a:rPr>
              <a:t>/</a:t>
            </a:r>
            <a:r>
              <a:rPr lang="en-CA" dirty="0" smtClean="0"/>
              <a:t> </a:t>
            </a:r>
          </a:p>
          <a:p>
            <a:pPr marL="0" indent="0">
              <a:buNone/>
            </a:pPr>
            <a:endParaRPr lang="en-CA" dirty="0"/>
          </a:p>
          <a:p>
            <a:pPr marL="0" indent="0">
              <a:buNone/>
            </a:pPr>
            <a:endParaRPr lang="en-CA" dirty="0"/>
          </a:p>
          <a:p>
            <a:pPr marL="0" indent="0">
              <a:buNone/>
            </a:pPr>
            <a:endParaRPr lang="en-CA" dirty="0" smtClean="0"/>
          </a:p>
          <a:p>
            <a:endParaRPr lang="en-CA" dirty="0"/>
          </a:p>
          <a:p>
            <a:endParaRPr lang="en-US" dirty="0"/>
          </a:p>
        </p:txBody>
      </p:sp>
    </p:spTree>
    <p:extLst>
      <p:ext uri="{BB962C8B-B14F-4D97-AF65-F5344CB8AC3E}">
        <p14:creationId xmlns:p14="http://schemas.microsoft.com/office/powerpoint/2010/main" val="26212166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Funding from the Supervisor </a:t>
            </a:r>
            <a:endParaRPr lang="en-US" dirty="0"/>
          </a:p>
        </p:txBody>
      </p:sp>
      <p:sp>
        <p:nvSpPr>
          <p:cNvPr id="3" name="Content Placeholder 2"/>
          <p:cNvSpPr>
            <a:spLocks noGrp="1"/>
          </p:cNvSpPr>
          <p:nvPr>
            <p:ph idx="1"/>
          </p:nvPr>
        </p:nvSpPr>
        <p:spPr/>
        <p:txBody>
          <a:bodyPr>
            <a:normAutofit lnSpcReduction="10000"/>
          </a:bodyPr>
          <a:lstStyle/>
          <a:p>
            <a:r>
              <a:rPr lang="en-CA" b="1" dirty="0" smtClean="0"/>
              <a:t>RA = Research Assistantship</a:t>
            </a:r>
          </a:p>
          <a:p>
            <a:endParaRPr lang="en-CA" dirty="0" smtClean="0"/>
          </a:p>
          <a:p>
            <a:pPr marL="514350" indent="-514350">
              <a:buAutoNum type="arabicParenR"/>
            </a:pPr>
            <a:r>
              <a:rPr lang="en-CA" dirty="0" smtClean="0"/>
              <a:t>Documentation required for processing payment on a monthly basis</a:t>
            </a:r>
          </a:p>
          <a:p>
            <a:pPr marL="514350" indent="-514350">
              <a:buAutoNum type="arabicParenR"/>
            </a:pPr>
            <a:r>
              <a:rPr lang="en-CA" dirty="0" smtClean="0"/>
              <a:t>When payment is made</a:t>
            </a:r>
          </a:p>
          <a:p>
            <a:pPr marL="514350" indent="-514350">
              <a:buAutoNum type="arabicParenR"/>
            </a:pPr>
            <a:r>
              <a:rPr lang="en-CA" dirty="0" smtClean="0"/>
              <a:t>Where you can see the credit made (bank account update)</a:t>
            </a:r>
          </a:p>
          <a:p>
            <a:pPr marL="0" indent="0">
              <a:buNone/>
            </a:pPr>
            <a:endParaRPr lang="en-CA" dirty="0" smtClean="0"/>
          </a:p>
          <a:p>
            <a:r>
              <a:rPr lang="en-CA" b="1" dirty="0" smtClean="0"/>
              <a:t>TA = Teaching Assistant </a:t>
            </a:r>
          </a:p>
          <a:p>
            <a:pPr marL="0" indent="0">
              <a:buNone/>
            </a:pPr>
            <a:r>
              <a:rPr lang="en-CA" dirty="0" smtClean="0"/>
              <a:t>Not part of the funding package, payment is made via the business office.</a:t>
            </a:r>
          </a:p>
          <a:p>
            <a:pPr marL="0" indent="0">
              <a:buNone/>
            </a:pPr>
            <a:endParaRPr lang="en-CA" dirty="0"/>
          </a:p>
          <a:p>
            <a:pPr marL="0" indent="0">
              <a:buNone/>
            </a:pPr>
            <a:endParaRPr lang="en-CA" dirty="0"/>
          </a:p>
          <a:p>
            <a:endParaRPr lang="en-CA" dirty="0" smtClean="0"/>
          </a:p>
          <a:p>
            <a:endParaRPr lang="en-CA" dirty="0"/>
          </a:p>
          <a:p>
            <a:endParaRPr lang="en-US" dirty="0"/>
          </a:p>
        </p:txBody>
      </p:sp>
    </p:spTree>
    <p:extLst>
      <p:ext uri="{BB962C8B-B14F-4D97-AF65-F5344CB8AC3E}">
        <p14:creationId xmlns:p14="http://schemas.microsoft.com/office/powerpoint/2010/main" val="3351958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3"/>
          </p:nvPr>
        </p:nvSpPr>
        <p:spPr>
          <a:xfrm>
            <a:off x="618474" y="4014272"/>
            <a:ext cx="4718315" cy="510532"/>
          </a:xfrm>
        </p:spPr>
        <p:txBody>
          <a:bodyPr/>
          <a:lstStyle/>
          <a:p>
            <a:r>
              <a:rPr lang="en-US" dirty="0"/>
              <a:t>Professor Markus Bussmann</a:t>
            </a:r>
            <a:endParaRPr lang="en-CA" dirty="0"/>
          </a:p>
        </p:txBody>
      </p:sp>
      <p:sp>
        <p:nvSpPr>
          <p:cNvPr id="6" name="Text Placeholder 5"/>
          <p:cNvSpPr>
            <a:spLocks noGrp="1"/>
          </p:cNvSpPr>
          <p:nvPr>
            <p:ph type="body" sz="quarter" idx="24"/>
          </p:nvPr>
        </p:nvSpPr>
        <p:spPr>
          <a:xfrm>
            <a:off x="618474" y="4524804"/>
            <a:ext cx="4718051" cy="379413"/>
          </a:xfrm>
        </p:spPr>
        <p:txBody>
          <a:bodyPr/>
          <a:lstStyle/>
          <a:p>
            <a:r>
              <a:rPr lang="en-US" dirty="0"/>
              <a:t>Department Chair</a:t>
            </a:r>
            <a:endParaRPr lang="en-CA" dirty="0"/>
          </a:p>
        </p:txBody>
      </p:sp>
      <p:sp>
        <p:nvSpPr>
          <p:cNvPr id="7" name="Text Placeholder 6"/>
          <p:cNvSpPr>
            <a:spLocks noGrp="1"/>
          </p:cNvSpPr>
          <p:nvPr>
            <p:ph type="body" sz="quarter" idx="26"/>
          </p:nvPr>
        </p:nvSpPr>
        <p:spPr>
          <a:xfrm>
            <a:off x="6919645" y="4011809"/>
            <a:ext cx="4718315" cy="632702"/>
          </a:xfrm>
        </p:spPr>
        <p:txBody>
          <a:bodyPr/>
          <a:lstStyle/>
          <a:p>
            <a:r>
              <a:rPr lang="en-US" dirty="0"/>
              <a:t>Professor Tobin </a:t>
            </a:r>
            <a:r>
              <a:rPr lang="en-US" dirty="0" err="1"/>
              <a:t>Filleter</a:t>
            </a:r>
            <a:endParaRPr lang="en-CA" dirty="0"/>
          </a:p>
        </p:txBody>
      </p:sp>
      <p:sp>
        <p:nvSpPr>
          <p:cNvPr id="8" name="Text Placeholder 7"/>
          <p:cNvSpPr>
            <a:spLocks noGrp="1"/>
          </p:cNvSpPr>
          <p:nvPr>
            <p:ph type="body" sz="quarter" idx="27"/>
          </p:nvPr>
        </p:nvSpPr>
        <p:spPr>
          <a:xfrm>
            <a:off x="6919909" y="4524803"/>
            <a:ext cx="4718051" cy="379413"/>
          </a:xfrm>
        </p:spPr>
        <p:txBody>
          <a:bodyPr/>
          <a:lstStyle/>
          <a:p>
            <a:r>
              <a:rPr lang="en-US" dirty="0"/>
              <a:t>Associate Chair of Graduate Studies</a:t>
            </a:r>
            <a:endParaRPr lang="en-CA" dirty="0"/>
          </a:p>
        </p:txBody>
      </p:sp>
      <p:pic>
        <p:nvPicPr>
          <p:cNvPr id="2" name="Picture Placeholder 1"/>
          <p:cNvPicPr>
            <a:picLocks noGrp="1" noChangeAspect="1"/>
          </p:cNvPicPr>
          <p:nvPr>
            <p:ph type="pic" sz="quarter" idx="21"/>
          </p:nvPr>
        </p:nvPicPr>
        <p:blipFill>
          <a:blip r:embed="rId2">
            <a:extLst>
              <a:ext uri="{28A0092B-C50C-407E-A947-70E740481C1C}">
                <a14:useLocalDpi xmlns:a14="http://schemas.microsoft.com/office/drawing/2010/main" val="0"/>
              </a:ext>
            </a:extLst>
          </a:blip>
          <a:stretch>
            <a:fillRect/>
          </a:stretch>
        </p:blipFill>
        <p:spPr>
          <a:xfrm>
            <a:off x="1199456" y="635529"/>
            <a:ext cx="2592288" cy="3225519"/>
          </a:xfrm>
        </p:spPr>
      </p:pic>
      <p:pic>
        <p:nvPicPr>
          <p:cNvPr id="3" name="Picture Placeholder 2"/>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t="11285" b="11285"/>
          <a:stretch>
            <a:fillRect/>
          </a:stretch>
        </p:blipFill>
        <p:spPr>
          <a:xfrm>
            <a:off x="7511107" y="767918"/>
            <a:ext cx="3082748" cy="3093129"/>
          </a:xfrm>
        </p:spPr>
      </p:pic>
    </p:spTree>
    <p:extLst>
      <p:ext uri="{BB962C8B-B14F-4D97-AF65-F5344CB8AC3E}">
        <p14:creationId xmlns:p14="http://schemas.microsoft.com/office/powerpoint/2010/main" val="15763661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t>Receiving your funding</a:t>
            </a:r>
            <a:endParaRPr lang="en-US" b="1" dirty="0"/>
          </a:p>
        </p:txBody>
      </p:sp>
      <p:sp>
        <p:nvSpPr>
          <p:cNvPr id="3" name="Content Placeholder 2"/>
          <p:cNvSpPr>
            <a:spLocks noGrp="1"/>
          </p:cNvSpPr>
          <p:nvPr>
            <p:ph idx="1"/>
          </p:nvPr>
        </p:nvSpPr>
        <p:spPr/>
        <p:txBody>
          <a:bodyPr>
            <a:normAutofit/>
          </a:bodyPr>
          <a:lstStyle/>
          <a:p>
            <a:r>
              <a:rPr lang="en-US" dirty="0" smtClean="0"/>
              <a:t>How to access your funding:</a:t>
            </a:r>
          </a:p>
          <a:p>
            <a:endParaRPr lang="en-US" dirty="0"/>
          </a:p>
          <a:p>
            <a:r>
              <a:rPr lang="en-US" b="1" dirty="0" smtClean="0"/>
              <a:t>Fellowship</a:t>
            </a:r>
            <a:r>
              <a:rPr lang="en-US" dirty="0" smtClean="0"/>
              <a:t> = Student must update information on the acorn system, including bank account</a:t>
            </a:r>
          </a:p>
          <a:p>
            <a:r>
              <a:rPr lang="en-US" b="1" dirty="0" smtClean="0"/>
              <a:t>Research Assistantship </a:t>
            </a:r>
            <a:r>
              <a:rPr lang="en-US" dirty="0" smtClean="0"/>
              <a:t>– Student must provide documentation/information to the business office team</a:t>
            </a:r>
            <a:endParaRPr lang="en-US" dirty="0"/>
          </a:p>
        </p:txBody>
      </p:sp>
    </p:spTree>
    <p:extLst>
      <p:ext uri="{BB962C8B-B14F-4D97-AF65-F5344CB8AC3E}">
        <p14:creationId xmlns:p14="http://schemas.microsoft.com/office/powerpoint/2010/main" val="39202491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t>Funding Letter </a:t>
            </a:r>
            <a:endParaRPr lang="en-US" b="1" dirty="0"/>
          </a:p>
        </p:txBody>
      </p:sp>
      <p:sp>
        <p:nvSpPr>
          <p:cNvPr id="3" name="Content Placeholder 2"/>
          <p:cNvSpPr>
            <a:spLocks noGrp="1"/>
          </p:cNvSpPr>
          <p:nvPr>
            <p:ph idx="1"/>
          </p:nvPr>
        </p:nvSpPr>
        <p:spPr/>
        <p:txBody>
          <a:bodyPr>
            <a:normAutofit/>
          </a:bodyPr>
          <a:lstStyle/>
          <a:p>
            <a:r>
              <a:rPr lang="en-US" dirty="0" smtClean="0"/>
              <a:t>How to obtain it?</a:t>
            </a:r>
          </a:p>
          <a:p>
            <a:endParaRPr lang="en-US" dirty="0"/>
          </a:p>
          <a:p>
            <a:r>
              <a:rPr lang="en-US" dirty="0">
                <a:hlinkClick r:id="rId2"/>
              </a:rPr>
              <a:t>https://gms.mie.utoronto.ca</a:t>
            </a:r>
            <a:r>
              <a:rPr lang="en-US" dirty="0"/>
              <a:t> </a:t>
            </a:r>
          </a:p>
          <a:p>
            <a:endParaRPr lang="en-US" dirty="0" smtClean="0"/>
          </a:p>
          <a:p>
            <a:r>
              <a:rPr lang="en-US" dirty="0" smtClean="0"/>
              <a:t>When the letter will be ready?</a:t>
            </a:r>
          </a:p>
          <a:p>
            <a:pPr marL="0" indent="0">
              <a:buNone/>
            </a:pPr>
            <a:endParaRPr lang="en-US" dirty="0"/>
          </a:p>
        </p:txBody>
      </p:sp>
    </p:spTree>
    <p:extLst>
      <p:ext uri="{BB962C8B-B14F-4D97-AF65-F5344CB8AC3E}">
        <p14:creationId xmlns:p14="http://schemas.microsoft.com/office/powerpoint/2010/main" val="36460394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t>T4 and T4A</a:t>
            </a:r>
            <a:endParaRPr lang="en-US" b="1" dirty="0"/>
          </a:p>
        </p:txBody>
      </p:sp>
      <p:sp>
        <p:nvSpPr>
          <p:cNvPr id="3" name="Content Placeholder 2"/>
          <p:cNvSpPr>
            <a:spLocks noGrp="1"/>
          </p:cNvSpPr>
          <p:nvPr>
            <p:ph idx="1"/>
          </p:nvPr>
        </p:nvSpPr>
        <p:spPr/>
        <p:txBody>
          <a:bodyPr/>
          <a:lstStyle/>
          <a:p>
            <a:r>
              <a:rPr lang="en-CA" b="1" dirty="0" smtClean="0"/>
              <a:t>How to obtain a pay slip:</a:t>
            </a:r>
            <a:endParaRPr lang="en-CA" b="1" dirty="0"/>
          </a:p>
          <a:p>
            <a:pPr lvl="1"/>
            <a:r>
              <a:rPr lang="en-CA" dirty="0" smtClean="0"/>
              <a:t>Go to the ESS website at </a:t>
            </a:r>
            <a:r>
              <a:rPr lang="en-CA" dirty="0" smtClean="0">
                <a:hlinkClick r:id="rId2"/>
              </a:rPr>
              <a:t>https://hrandequity.utoronto.ca/resources/ess.htm</a:t>
            </a:r>
            <a:r>
              <a:rPr lang="en-CA" dirty="0" smtClean="0"/>
              <a:t>  with your </a:t>
            </a:r>
            <a:r>
              <a:rPr lang="en-CA" dirty="0" err="1" smtClean="0"/>
              <a:t>Utorid</a:t>
            </a:r>
            <a:r>
              <a:rPr lang="en-CA" dirty="0" smtClean="0"/>
              <a:t> and password plus your Personal Number and you can obtain your pay slip on a monthly basis.</a:t>
            </a:r>
          </a:p>
          <a:p>
            <a:pPr marL="457200" lvl="1" indent="0">
              <a:buNone/>
            </a:pPr>
            <a:endParaRPr lang="en-CA" dirty="0" smtClean="0"/>
          </a:p>
          <a:p>
            <a:r>
              <a:rPr lang="en-CA" b="1" dirty="0" smtClean="0"/>
              <a:t>Personal Number: </a:t>
            </a:r>
            <a:r>
              <a:rPr lang="en-CA" dirty="0" smtClean="0"/>
              <a:t>Update on GMS</a:t>
            </a:r>
          </a:p>
          <a:p>
            <a:pPr marL="0" indent="0">
              <a:buNone/>
            </a:pPr>
            <a:endParaRPr lang="en-CA" dirty="0" smtClean="0"/>
          </a:p>
          <a:p>
            <a:r>
              <a:rPr lang="en-CA" dirty="0" smtClean="0"/>
              <a:t>You also can obtain your T4 and T4A on a yearly basis, via this ESS site.</a:t>
            </a:r>
            <a:endParaRPr lang="en-US" dirty="0"/>
          </a:p>
        </p:txBody>
      </p:sp>
    </p:spTree>
    <p:extLst>
      <p:ext uri="{BB962C8B-B14F-4D97-AF65-F5344CB8AC3E}">
        <p14:creationId xmlns:p14="http://schemas.microsoft.com/office/powerpoint/2010/main" val="18969227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t>Research Supplies</a:t>
            </a:r>
            <a:endParaRPr lang="en-US" b="1" dirty="0"/>
          </a:p>
        </p:txBody>
      </p:sp>
      <p:sp>
        <p:nvSpPr>
          <p:cNvPr id="3" name="Content Placeholder 2"/>
          <p:cNvSpPr>
            <a:spLocks noGrp="1"/>
          </p:cNvSpPr>
          <p:nvPr>
            <p:ph idx="1"/>
          </p:nvPr>
        </p:nvSpPr>
        <p:spPr/>
        <p:txBody>
          <a:bodyPr>
            <a:normAutofit/>
          </a:bodyPr>
          <a:lstStyle/>
          <a:p>
            <a:r>
              <a:rPr lang="en-US" b="1" dirty="0" smtClean="0"/>
              <a:t>Research Supplies</a:t>
            </a:r>
          </a:p>
          <a:p>
            <a:pPr marL="0" indent="0">
              <a:buNone/>
            </a:pPr>
            <a:r>
              <a:rPr lang="en-US" dirty="0" smtClean="0"/>
              <a:t>	a) MC 106 Receive and Delivery</a:t>
            </a:r>
          </a:p>
          <a:p>
            <a:pPr marL="0" indent="0">
              <a:buNone/>
            </a:pPr>
            <a:r>
              <a:rPr lang="en-US" dirty="0" smtClean="0"/>
              <a:t>	b) Purchases via MIE and how to do it?</a:t>
            </a:r>
          </a:p>
          <a:p>
            <a:pPr marL="0" indent="0">
              <a:buNone/>
            </a:pPr>
            <a:r>
              <a:rPr lang="en-US" dirty="0"/>
              <a:t>	</a:t>
            </a:r>
            <a:r>
              <a:rPr lang="en-US" dirty="0" smtClean="0"/>
              <a:t>c) Approval process and fund</a:t>
            </a:r>
          </a:p>
          <a:p>
            <a:pPr marL="0" indent="0">
              <a:buNone/>
            </a:pPr>
            <a:r>
              <a:rPr lang="en-US" dirty="0"/>
              <a:t>	</a:t>
            </a:r>
            <a:r>
              <a:rPr lang="en-US" dirty="0" smtClean="0"/>
              <a:t>c) Reimbursement of supplies – what is needed</a:t>
            </a:r>
          </a:p>
          <a:p>
            <a:pPr marL="0" indent="0">
              <a:buNone/>
            </a:pPr>
            <a:endParaRPr lang="en-US" dirty="0"/>
          </a:p>
        </p:txBody>
      </p:sp>
    </p:spTree>
    <p:extLst>
      <p:ext uri="{BB962C8B-B14F-4D97-AF65-F5344CB8AC3E}">
        <p14:creationId xmlns:p14="http://schemas.microsoft.com/office/powerpoint/2010/main" val="10723862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t>Field Trip and or Conferences</a:t>
            </a:r>
            <a:endParaRPr lang="en-US" b="1" dirty="0"/>
          </a:p>
        </p:txBody>
      </p:sp>
      <p:sp>
        <p:nvSpPr>
          <p:cNvPr id="3" name="Content Placeholder 2"/>
          <p:cNvSpPr>
            <a:spLocks noGrp="1"/>
          </p:cNvSpPr>
          <p:nvPr>
            <p:ph idx="1"/>
          </p:nvPr>
        </p:nvSpPr>
        <p:spPr/>
        <p:txBody>
          <a:bodyPr>
            <a:normAutofit/>
          </a:bodyPr>
          <a:lstStyle/>
          <a:p>
            <a:r>
              <a:rPr lang="en-US" b="1" dirty="0" smtClean="0"/>
              <a:t>Travel and or conference</a:t>
            </a:r>
          </a:p>
          <a:p>
            <a:pPr marL="0" indent="0">
              <a:buNone/>
            </a:pPr>
            <a:r>
              <a:rPr lang="en-US" dirty="0" smtClean="0"/>
              <a:t>	a) What is needed:</a:t>
            </a:r>
          </a:p>
          <a:p>
            <a:pPr marL="0" indent="0">
              <a:buNone/>
            </a:pPr>
            <a:r>
              <a:rPr lang="en-US" dirty="0"/>
              <a:t>	b</a:t>
            </a:r>
            <a:r>
              <a:rPr lang="en-US" dirty="0" smtClean="0"/>
              <a:t>) authorization from the PI/supervisor</a:t>
            </a:r>
          </a:p>
          <a:p>
            <a:pPr marL="0" indent="0">
              <a:buNone/>
            </a:pPr>
            <a:r>
              <a:rPr lang="en-US" dirty="0" smtClean="0"/>
              <a:t>	c) support documentation </a:t>
            </a:r>
          </a:p>
          <a:p>
            <a:pPr marL="0" indent="0">
              <a:buNone/>
            </a:pPr>
            <a:r>
              <a:rPr lang="en-US" dirty="0"/>
              <a:t>	</a:t>
            </a:r>
            <a:r>
              <a:rPr lang="en-US" dirty="0" smtClean="0"/>
              <a:t>d) Expense Claim form and Policy can </a:t>
            </a:r>
            <a:r>
              <a:rPr lang="en-US" dirty="0"/>
              <a:t>be found at </a:t>
            </a:r>
            <a:r>
              <a:rPr lang="en-US" dirty="0">
                <a:hlinkClick r:id="rId2"/>
              </a:rPr>
              <a:t>https://www.mie.utoronto.ca/faculty-staff/forms-support/business-forms</a:t>
            </a:r>
            <a:r>
              <a:rPr lang="en-US" dirty="0" smtClean="0">
                <a:hlinkClick r:id="rId2"/>
              </a:rPr>
              <a:t>/</a:t>
            </a:r>
            <a:r>
              <a:rPr lang="en-US" dirty="0" smtClean="0"/>
              <a:t> </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0848225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For any Questions???</a:t>
            </a:r>
            <a:endParaRPr lang="en-US" dirty="0"/>
          </a:p>
        </p:txBody>
      </p:sp>
      <p:sp>
        <p:nvSpPr>
          <p:cNvPr id="3" name="Content Placeholder 2"/>
          <p:cNvSpPr>
            <a:spLocks noGrp="1"/>
          </p:cNvSpPr>
          <p:nvPr>
            <p:ph idx="1"/>
          </p:nvPr>
        </p:nvSpPr>
        <p:spPr/>
        <p:txBody>
          <a:bodyPr>
            <a:normAutofit/>
          </a:bodyPr>
          <a:lstStyle/>
          <a:p>
            <a:r>
              <a:rPr lang="en-CA" b="1" dirty="0" smtClean="0"/>
              <a:t>Please contact:</a:t>
            </a:r>
          </a:p>
          <a:p>
            <a:r>
              <a:rPr lang="en-CA" dirty="0" smtClean="0"/>
              <a:t>Business Office = Travel and Expense Claim at </a:t>
            </a:r>
            <a:r>
              <a:rPr lang="en-CA" dirty="0" smtClean="0">
                <a:hlinkClick r:id="rId2"/>
              </a:rPr>
              <a:t>businessoffice@mie.utoronto.ca</a:t>
            </a:r>
            <a:r>
              <a:rPr lang="en-CA" dirty="0" smtClean="0"/>
              <a:t>  or room MC134</a:t>
            </a:r>
          </a:p>
          <a:p>
            <a:endParaRPr lang="en-CA" dirty="0"/>
          </a:p>
          <a:p>
            <a:r>
              <a:rPr lang="en-CA" dirty="0" smtClean="0"/>
              <a:t>Purchase Coordinator at </a:t>
            </a:r>
            <a:r>
              <a:rPr lang="en-CA" dirty="0" smtClean="0">
                <a:hlinkClick r:id="rId3"/>
              </a:rPr>
              <a:t>purchasing@mie.utoronto.ca</a:t>
            </a:r>
            <a:endParaRPr lang="en-CA" dirty="0" smtClean="0"/>
          </a:p>
          <a:p>
            <a:pPr marL="0" indent="0">
              <a:buNone/>
            </a:pPr>
            <a:endParaRPr lang="en-CA" dirty="0"/>
          </a:p>
          <a:p>
            <a:pPr marL="0" indent="0">
              <a:buNone/>
            </a:pPr>
            <a:r>
              <a:rPr lang="en-CA" dirty="0" smtClean="0"/>
              <a:t>					</a:t>
            </a:r>
            <a:r>
              <a:rPr lang="en-CA" b="1" dirty="0" smtClean="0"/>
              <a:t>THANK YOU!</a:t>
            </a:r>
          </a:p>
          <a:p>
            <a:endParaRPr lang="en-CA" dirty="0"/>
          </a:p>
          <a:p>
            <a:endParaRPr lang="en-US" dirty="0"/>
          </a:p>
        </p:txBody>
      </p:sp>
    </p:spTree>
    <p:extLst>
      <p:ext uri="{BB962C8B-B14F-4D97-AF65-F5344CB8AC3E}">
        <p14:creationId xmlns:p14="http://schemas.microsoft.com/office/powerpoint/2010/main" val="14474107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1"/>
          <p:cNvSpPr txBox="1"/>
          <p:nvPr/>
        </p:nvSpPr>
        <p:spPr>
          <a:xfrm>
            <a:off x="1944289" y="1808820"/>
            <a:ext cx="7189549" cy="584267"/>
          </a:xfrm>
          <a:prstGeom prst="rect">
            <a:avLst/>
          </a:prstGeom>
          <a:noFill/>
          <a:ln>
            <a:noFill/>
          </a:ln>
        </p:spPr>
        <p:txBody>
          <a:bodyPr spcFirstLastPara="1" wrap="square" lIns="64283" tIns="32133" rIns="64283" bIns="32133" anchor="t" anchorCtr="0">
            <a:spAutoFit/>
          </a:bodyPr>
          <a:lstStyle/>
          <a:p>
            <a:pPr defTabSz="642915">
              <a:buClr>
                <a:srgbClr val="000000"/>
              </a:buClr>
              <a:buSzPts val="4800"/>
            </a:pPr>
            <a:r>
              <a:rPr lang="en-US" sz="3375" b="1" kern="0" dirty="0">
                <a:solidFill>
                  <a:srgbClr val="FFFFFF"/>
                </a:solidFill>
                <a:latin typeface="Arial"/>
                <a:ea typeface="Arial"/>
                <a:cs typeface="Arial"/>
                <a:sym typeface="Arial"/>
              </a:rPr>
              <a:t>Welcome! </a:t>
            </a:r>
            <a:endParaRPr sz="984" kern="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88321584"/>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2"/>
          <p:cNvSpPr txBox="1">
            <a:spLocks noGrp="1"/>
          </p:cNvSpPr>
          <p:nvPr>
            <p:ph type="ctrTitle"/>
          </p:nvPr>
        </p:nvSpPr>
        <p:spPr>
          <a:xfrm>
            <a:off x="1970485" y="3657740"/>
            <a:ext cx="8251031" cy="519373"/>
          </a:xfrm>
          <a:prstGeom prst="rect">
            <a:avLst/>
          </a:prstGeom>
          <a:noFill/>
          <a:ln>
            <a:noFill/>
          </a:ln>
        </p:spPr>
        <p:txBody>
          <a:bodyPr spcFirstLastPara="1" wrap="square" lIns="0" tIns="0" rIns="0" bIns="0" anchor="b" anchorCtr="0">
            <a:spAutoFit/>
          </a:bodyPr>
          <a:lstStyle/>
          <a:p>
            <a:pPr algn="ctr"/>
            <a:r>
              <a:rPr lang="en-US" dirty="0">
                <a:solidFill>
                  <a:srgbClr val="183686"/>
                </a:solidFill>
                <a:latin typeface="Arial"/>
                <a:ea typeface="Arial"/>
                <a:cs typeface="Arial"/>
                <a:sym typeface="Arial"/>
              </a:rPr>
              <a:t>AMIGAS: </a:t>
            </a:r>
            <a:r>
              <a:rPr lang="en-US" sz="3094" b="0" dirty="0">
                <a:solidFill>
                  <a:srgbClr val="183686"/>
                </a:solidFill>
              </a:rPr>
              <a:t>Your MIE Graduate Student Group</a:t>
            </a:r>
            <a:endParaRPr b="0" dirty="0">
              <a:solidFill>
                <a:srgbClr val="183686"/>
              </a:solidFill>
              <a:latin typeface="Arial"/>
              <a:ea typeface="Arial"/>
              <a:cs typeface="Arial"/>
              <a:sym typeface="Arial"/>
            </a:endParaRPr>
          </a:p>
        </p:txBody>
      </p:sp>
      <p:sp>
        <p:nvSpPr>
          <p:cNvPr id="54" name="Google Shape;54;p2"/>
          <p:cNvSpPr txBox="1">
            <a:spLocks noGrp="1"/>
          </p:cNvSpPr>
          <p:nvPr>
            <p:ph type="subTitle" idx="1"/>
          </p:nvPr>
        </p:nvSpPr>
        <p:spPr>
          <a:xfrm>
            <a:off x="2047311" y="4731619"/>
            <a:ext cx="8251031" cy="391261"/>
          </a:xfrm>
          <a:prstGeom prst="rect">
            <a:avLst/>
          </a:prstGeom>
          <a:noFill/>
          <a:ln>
            <a:noFill/>
          </a:ln>
        </p:spPr>
        <p:txBody>
          <a:bodyPr spcFirstLastPara="1" wrap="square" lIns="0" tIns="0" rIns="0" bIns="0" anchor="t" anchorCtr="0">
            <a:spAutoFit/>
          </a:bodyPr>
          <a:lstStyle/>
          <a:p>
            <a:pPr marL="0" indent="0" algn="ctr">
              <a:lnSpc>
                <a:spcPct val="112500"/>
              </a:lnSpc>
              <a:buSzPts val="3200"/>
            </a:pPr>
            <a:r>
              <a:rPr lang="en-US" sz="2250" dirty="0">
                <a:solidFill>
                  <a:srgbClr val="183686"/>
                </a:solidFill>
              </a:rPr>
              <a:t>Association of Mechanical and Industrial Graduate Students </a:t>
            </a:r>
            <a:endParaRPr dirty="0">
              <a:solidFill>
                <a:srgbClr val="183686"/>
              </a:solidFill>
            </a:endParaRPr>
          </a:p>
        </p:txBody>
      </p:sp>
      <p:sp>
        <p:nvSpPr>
          <p:cNvPr id="55" name="Google Shape;55;p2"/>
          <p:cNvSpPr/>
          <p:nvPr/>
        </p:nvSpPr>
        <p:spPr>
          <a:xfrm>
            <a:off x="1524000" y="6719991"/>
            <a:ext cx="9144000" cy="138009"/>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pic>
        <p:nvPicPr>
          <p:cNvPr id="3" name="Picture 2" descr="A blue and white logo&#10;&#10;Description automatically generated">
            <a:extLst>
              <a:ext uri="{FF2B5EF4-FFF2-40B4-BE49-F238E27FC236}">
                <a16:creationId xmlns:a16="http://schemas.microsoft.com/office/drawing/2014/main" id="{82864C8B-463D-80FC-AD57-1639800A8C4B}"/>
              </a:ext>
            </a:extLst>
          </p:cNvPr>
          <p:cNvPicPr>
            <a:picLocks noChangeAspect="1"/>
          </p:cNvPicPr>
          <p:nvPr/>
        </p:nvPicPr>
        <p:blipFill rotWithShape="1">
          <a:blip r:embed="rId3"/>
          <a:srcRect t="25447" b="39091"/>
          <a:stretch/>
        </p:blipFill>
        <p:spPr>
          <a:xfrm>
            <a:off x="6679351" y="0"/>
            <a:ext cx="3988649" cy="1414463"/>
          </a:xfrm>
          <a:prstGeom prst="rect">
            <a:avLst/>
          </a:prstGeom>
        </p:spPr>
      </p:pic>
    </p:spTree>
    <p:extLst>
      <p:ext uri="{BB962C8B-B14F-4D97-AF65-F5344CB8AC3E}">
        <p14:creationId xmlns:p14="http://schemas.microsoft.com/office/powerpoint/2010/main" val="811277589"/>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Picture 2" descr="A group of people sitting in a room&#10;&#10;Description automatically generated">
            <a:extLst>
              <a:ext uri="{FF2B5EF4-FFF2-40B4-BE49-F238E27FC236}">
                <a16:creationId xmlns:a16="http://schemas.microsoft.com/office/drawing/2014/main" id="{D2F28A8D-1C19-CB9C-08DC-45405753A538}"/>
              </a:ext>
            </a:extLst>
          </p:cNvPr>
          <p:cNvPicPr>
            <a:picLocks noChangeAspect="1"/>
          </p:cNvPicPr>
          <p:nvPr/>
        </p:nvPicPr>
        <p:blipFill rotWithShape="1">
          <a:blip r:embed="rId3"/>
          <a:srcRect t="51419"/>
          <a:stretch/>
        </p:blipFill>
        <p:spPr>
          <a:xfrm>
            <a:off x="1541859" y="3526320"/>
            <a:ext cx="4927656" cy="2599903"/>
          </a:xfrm>
          <a:prstGeom prst="rect">
            <a:avLst/>
          </a:prstGeom>
        </p:spPr>
      </p:pic>
      <p:pic>
        <p:nvPicPr>
          <p:cNvPr id="107" name="Google Shape;107;p10" descr="A person taking a selfie with a group of people behind him&#10;&#10;Description automatically generated"/>
          <p:cNvPicPr preferRelativeResize="0"/>
          <p:nvPr/>
        </p:nvPicPr>
        <p:blipFill rotWithShape="1">
          <a:blip r:embed="rId4">
            <a:alphaModFix/>
          </a:blip>
          <a:srcRect/>
          <a:stretch/>
        </p:blipFill>
        <p:spPr>
          <a:xfrm>
            <a:off x="6428267" y="3703609"/>
            <a:ext cx="4018926" cy="2422614"/>
          </a:xfrm>
          <a:prstGeom prst="rect">
            <a:avLst/>
          </a:prstGeom>
          <a:noFill/>
          <a:ln>
            <a:noFill/>
          </a:ln>
        </p:spPr>
      </p:pic>
      <p:pic>
        <p:nvPicPr>
          <p:cNvPr id="7" name="Picture 6" descr="A group of people standing outside&#10;&#10;Description automatically generated with low confidence">
            <a:extLst>
              <a:ext uri="{FF2B5EF4-FFF2-40B4-BE49-F238E27FC236}">
                <a16:creationId xmlns:a16="http://schemas.microsoft.com/office/drawing/2014/main" id="{95AC0EE7-D780-D242-105C-D7B963490AD3}"/>
              </a:ext>
            </a:extLst>
          </p:cNvPr>
          <p:cNvPicPr>
            <a:picLocks noChangeAspect="1"/>
          </p:cNvPicPr>
          <p:nvPr/>
        </p:nvPicPr>
        <p:blipFill rotWithShape="1">
          <a:blip r:embed="rId5"/>
          <a:srcRect l="1375" t="21201" r="30487" b="23026"/>
          <a:stretch/>
        </p:blipFill>
        <p:spPr>
          <a:xfrm>
            <a:off x="1524000" y="1431188"/>
            <a:ext cx="3921612" cy="2272421"/>
          </a:xfrm>
          <a:prstGeom prst="rect">
            <a:avLst/>
          </a:prstGeom>
        </p:spPr>
      </p:pic>
      <p:sp>
        <p:nvSpPr>
          <p:cNvPr id="103" name="Google Shape;103;p10"/>
          <p:cNvSpPr txBox="1">
            <a:spLocks noGrp="1"/>
          </p:cNvSpPr>
          <p:nvPr>
            <p:ph type="body" idx="1"/>
          </p:nvPr>
        </p:nvSpPr>
        <p:spPr>
          <a:xfrm>
            <a:off x="1966019" y="731777"/>
            <a:ext cx="8060133" cy="613828"/>
          </a:xfrm>
          <a:prstGeom prst="rect">
            <a:avLst/>
          </a:prstGeom>
          <a:noFill/>
          <a:ln>
            <a:noFill/>
          </a:ln>
        </p:spPr>
        <p:txBody>
          <a:bodyPr spcFirstLastPara="1" wrap="square" lIns="0" tIns="0" rIns="0" bIns="0" anchor="t" anchorCtr="0">
            <a:noAutofit/>
          </a:bodyPr>
          <a:lstStyle/>
          <a:p>
            <a:pPr marL="0" indent="0" algn="just">
              <a:spcBef>
                <a:spcPts val="0"/>
              </a:spcBef>
              <a:buClr>
                <a:srgbClr val="00B0F0"/>
              </a:buClr>
              <a:buSzPts val="2400"/>
            </a:pPr>
            <a:r>
              <a:rPr lang="en-US" sz="2250" dirty="0">
                <a:solidFill>
                  <a:schemeClr val="dk2"/>
                </a:solidFill>
              </a:rPr>
              <a:t>Picnics, Wonderland, Welcome BBQ Event, Coffee Break Events, Distillery District etc. in Fall.</a:t>
            </a:r>
            <a:endParaRPr sz="2531" dirty="0">
              <a:solidFill>
                <a:schemeClr val="dk2"/>
              </a:solidFill>
            </a:endParaRPr>
          </a:p>
        </p:txBody>
      </p:sp>
      <p:sp>
        <p:nvSpPr>
          <p:cNvPr id="104" name="Google Shape;104;p10"/>
          <p:cNvSpPr txBox="1">
            <a:spLocks noGrp="1"/>
          </p:cNvSpPr>
          <p:nvPr>
            <p:ph type="title"/>
          </p:nvPr>
        </p:nvSpPr>
        <p:spPr>
          <a:xfrm>
            <a:off x="1966020" y="203484"/>
            <a:ext cx="8259961" cy="410766"/>
          </a:xfrm>
          <a:prstGeom prst="rect">
            <a:avLst/>
          </a:prstGeom>
          <a:noFill/>
          <a:ln>
            <a:noFill/>
          </a:ln>
        </p:spPr>
        <p:txBody>
          <a:bodyPr spcFirstLastPara="1" wrap="square" lIns="0" tIns="0" rIns="0" bIns="0" anchor="t" anchorCtr="0">
            <a:noAutofit/>
          </a:bodyPr>
          <a:lstStyle/>
          <a:p>
            <a:r>
              <a:rPr lang="en-US">
                <a:solidFill>
                  <a:srgbClr val="183686"/>
                </a:solidFill>
              </a:rPr>
              <a:t>Fall Activities</a:t>
            </a:r>
            <a:endParaRPr>
              <a:solidFill>
                <a:srgbClr val="183686"/>
              </a:solidFill>
            </a:endParaRPr>
          </a:p>
        </p:txBody>
      </p:sp>
      <p:pic>
        <p:nvPicPr>
          <p:cNvPr id="106" name="Google Shape;106;p10" descr="A group of people in a park&#10;&#10;Description automatically generated with medium confidence"/>
          <p:cNvPicPr preferRelativeResize="0"/>
          <p:nvPr/>
        </p:nvPicPr>
        <p:blipFill rotWithShape="1">
          <a:blip r:embed="rId6">
            <a:alphaModFix/>
          </a:blip>
          <a:srcRect l="9975" t="10000" r="20529" b="14762"/>
          <a:stretch/>
        </p:blipFill>
        <p:spPr>
          <a:xfrm>
            <a:off x="7639383" y="1468492"/>
            <a:ext cx="3028617" cy="2376382"/>
          </a:xfrm>
          <a:prstGeom prst="rect">
            <a:avLst/>
          </a:prstGeom>
          <a:noFill/>
          <a:ln>
            <a:noFill/>
          </a:ln>
        </p:spPr>
      </p:pic>
      <p:pic>
        <p:nvPicPr>
          <p:cNvPr id="108" name="Google Shape;108;p10"/>
          <p:cNvPicPr preferRelativeResize="0"/>
          <p:nvPr/>
        </p:nvPicPr>
        <p:blipFill rotWithShape="1">
          <a:blip r:embed="rId7">
            <a:alphaModFix/>
          </a:blip>
          <a:srcRect/>
          <a:stretch/>
        </p:blipFill>
        <p:spPr>
          <a:xfrm>
            <a:off x="5456438" y="1465173"/>
            <a:ext cx="2182945" cy="2238436"/>
          </a:xfrm>
          <a:prstGeom prst="rect">
            <a:avLst/>
          </a:prstGeom>
          <a:noFill/>
          <a:ln>
            <a:noFill/>
          </a:ln>
        </p:spPr>
      </p:pic>
      <p:sp>
        <p:nvSpPr>
          <p:cNvPr id="110" name="Google Shape;110;p10"/>
          <p:cNvSpPr txBox="1"/>
          <p:nvPr/>
        </p:nvSpPr>
        <p:spPr>
          <a:xfrm>
            <a:off x="1966020" y="2753591"/>
            <a:ext cx="2782410" cy="391602"/>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969" kern="0" dirty="0">
                <a:solidFill>
                  <a:srgbClr val="FFFFFF"/>
                </a:solidFill>
                <a:latin typeface="Georgia"/>
                <a:ea typeface="Georgia"/>
                <a:cs typeface="Georgia"/>
                <a:sym typeface="Georgia"/>
              </a:rPr>
              <a:t>Welcome Back BBQ</a:t>
            </a:r>
            <a:endParaRPr sz="1969" kern="0" dirty="0">
              <a:solidFill>
                <a:srgbClr val="FFFFFF"/>
              </a:solidFill>
              <a:latin typeface="Georgia"/>
              <a:ea typeface="Georgia"/>
              <a:cs typeface="Georgia"/>
              <a:sym typeface="Georgia"/>
            </a:endParaRPr>
          </a:p>
        </p:txBody>
      </p:sp>
      <p:sp>
        <p:nvSpPr>
          <p:cNvPr id="111" name="Google Shape;111;p10"/>
          <p:cNvSpPr txBox="1"/>
          <p:nvPr/>
        </p:nvSpPr>
        <p:spPr>
          <a:xfrm>
            <a:off x="5671892" y="3429000"/>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dirty="0">
                <a:solidFill>
                  <a:srgbClr val="FFFFFF"/>
                </a:solidFill>
                <a:latin typeface="Georgia"/>
                <a:ea typeface="Georgia"/>
                <a:cs typeface="Georgia"/>
                <a:sym typeface="Georgia"/>
              </a:rPr>
              <a:t>Board Games Event</a:t>
            </a:r>
            <a:endParaRPr sz="1969" kern="0" dirty="0">
              <a:solidFill>
                <a:srgbClr val="FFFFFF"/>
              </a:solidFill>
              <a:latin typeface="Georgia"/>
              <a:ea typeface="Georgia"/>
              <a:cs typeface="Georgia"/>
              <a:sym typeface="Georgia"/>
            </a:endParaRPr>
          </a:p>
        </p:txBody>
      </p:sp>
      <p:sp>
        <p:nvSpPr>
          <p:cNvPr id="112" name="Google Shape;112;p10"/>
          <p:cNvSpPr txBox="1"/>
          <p:nvPr/>
        </p:nvSpPr>
        <p:spPr>
          <a:xfrm>
            <a:off x="8169946" y="3526320"/>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Toronto Island Picnic</a:t>
            </a:r>
            <a:endParaRPr sz="1969" kern="0">
              <a:solidFill>
                <a:srgbClr val="FFFFFF"/>
              </a:solidFill>
              <a:latin typeface="Georgia"/>
              <a:ea typeface="Georgia"/>
              <a:cs typeface="Georgia"/>
              <a:sym typeface="Georgia"/>
            </a:endParaRPr>
          </a:p>
        </p:txBody>
      </p:sp>
      <p:sp>
        <p:nvSpPr>
          <p:cNvPr id="113" name="Google Shape;113;p10"/>
          <p:cNvSpPr txBox="1"/>
          <p:nvPr/>
        </p:nvSpPr>
        <p:spPr>
          <a:xfrm>
            <a:off x="6684970" y="5628094"/>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dirty="0">
                <a:solidFill>
                  <a:srgbClr val="FFFFFF"/>
                </a:solidFill>
                <a:latin typeface="Georgia"/>
                <a:ea typeface="Georgia"/>
                <a:cs typeface="Georgia"/>
                <a:sym typeface="Georgia"/>
              </a:rPr>
              <a:t>Wonderland Event</a:t>
            </a:r>
            <a:endParaRPr sz="1969" kern="0" dirty="0">
              <a:solidFill>
                <a:srgbClr val="FFFFFF"/>
              </a:solidFill>
              <a:latin typeface="Georgia"/>
              <a:ea typeface="Georgia"/>
              <a:cs typeface="Georgia"/>
              <a:sym typeface="Georgia"/>
            </a:endParaRPr>
          </a:p>
        </p:txBody>
      </p:sp>
      <p:sp>
        <p:nvSpPr>
          <p:cNvPr id="8" name="Google Shape;113;p10">
            <a:extLst>
              <a:ext uri="{FF2B5EF4-FFF2-40B4-BE49-F238E27FC236}">
                <a16:creationId xmlns:a16="http://schemas.microsoft.com/office/drawing/2014/main" id="{D813DDF7-36D2-DCEC-E1C0-1A7848A92F15}"/>
              </a:ext>
            </a:extLst>
          </p:cNvPr>
          <p:cNvSpPr txBox="1"/>
          <p:nvPr/>
        </p:nvSpPr>
        <p:spPr>
          <a:xfrm>
            <a:off x="3981373" y="5566796"/>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dirty="0">
                <a:solidFill>
                  <a:srgbClr val="FFFFFF"/>
                </a:solidFill>
                <a:latin typeface="Georgia"/>
                <a:ea typeface="Georgia"/>
                <a:cs typeface="Georgia"/>
                <a:sym typeface="Georgia"/>
              </a:rPr>
              <a:t>Pizza Party</a:t>
            </a:r>
            <a:endParaRPr sz="1969" kern="0"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481618221"/>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1"/>
          <p:cNvPicPr preferRelativeResize="0"/>
          <p:nvPr/>
        </p:nvPicPr>
        <p:blipFill rotWithShape="1">
          <a:blip r:embed="rId3">
            <a:alphaModFix/>
          </a:blip>
          <a:srcRect/>
          <a:stretch/>
        </p:blipFill>
        <p:spPr>
          <a:xfrm>
            <a:off x="5372632" y="3626027"/>
            <a:ext cx="2799068" cy="2767868"/>
          </a:xfrm>
          <a:prstGeom prst="rect">
            <a:avLst/>
          </a:prstGeom>
          <a:noFill/>
          <a:ln>
            <a:noFill/>
          </a:ln>
        </p:spPr>
      </p:pic>
      <p:pic>
        <p:nvPicPr>
          <p:cNvPr id="119" name="Google Shape;119;p11"/>
          <p:cNvPicPr preferRelativeResize="0"/>
          <p:nvPr/>
        </p:nvPicPr>
        <p:blipFill rotWithShape="1">
          <a:blip r:embed="rId4">
            <a:alphaModFix/>
          </a:blip>
          <a:srcRect/>
          <a:stretch/>
        </p:blipFill>
        <p:spPr>
          <a:xfrm>
            <a:off x="7632359" y="1502333"/>
            <a:ext cx="3128132" cy="3108239"/>
          </a:xfrm>
          <a:prstGeom prst="rect">
            <a:avLst/>
          </a:prstGeom>
          <a:noFill/>
          <a:ln>
            <a:noFill/>
          </a:ln>
        </p:spPr>
      </p:pic>
      <p:pic>
        <p:nvPicPr>
          <p:cNvPr id="120" name="Google Shape;120;p11"/>
          <p:cNvPicPr preferRelativeResize="0"/>
          <p:nvPr/>
        </p:nvPicPr>
        <p:blipFill rotWithShape="1">
          <a:blip r:embed="rId5">
            <a:alphaModFix/>
          </a:blip>
          <a:srcRect/>
          <a:stretch/>
        </p:blipFill>
        <p:spPr>
          <a:xfrm>
            <a:off x="5024291" y="1502333"/>
            <a:ext cx="2615093" cy="2648460"/>
          </a:xfrm>
          <a:prstGeom prst="rect">
            <a:avLst/>
          </a:prstGeom>
          <a:noFill/>
          <a:ln>
            <a:noFill/>
          </a:ln>
        </p:spPr>
      </p:pic>
      <p:pic>
        <p:nvPicPr>
          <p:cNvPr id="121" name="Google Shape;121;p11"/>
          <p:cNvPicPr preferRelativeResize="0"/>
          <p:nvPr/>
        </p:nvPicPr>
        <p:blipFill rotWithShape="1">
          <a:blip r:embed="rId6">
            <a:alphaModFix/>
          </a:blip>
          <a:srcRect/>
          <a:stretch/>
        </p:blipFill>
        <p:spPr>
          <a:xfrm rot="10800000">
            <a:off x="1523999" y="1502332"/>
            <a:ext cx="3693154" cy="2399783"/>
          </a:xfrm>
          <a:prstGeom prst="rect">
            <a:avLst/>
          </a:prstGeom>
          <a:noFill/>
          <a:ln>
            <a:noFill/>
          </a:ln>
        </p:spPr>
      </p:pic>
      <p:sp>
        <p:nvSpPr>
          <p:cNvPr id="122" name="Google Shape;122;p11"/>
          <p:cNvSpPr txBox="1">
            <a:spLocks noGrp="1"/>
          </p:cNvSpPr>
          <p:nvPr>
            <p:ph type="body" idx="1"/>
          </p:nvPr>
        </p:nvSpPr>
        <p:spPr>
          <a:xfrm>
            <a:off x="1966020" y="730670"/>
            <a:ext cx="7997484" cy="863578"/>
          </a:xfrm>
          <a:prstGeom prst="rect">
            <a:avLst/>
          </a:prstGeom>
          <a:noFill/>
          <a:ln>
            <a:noFill/>
          </a:ln>
        </p:spPr>
        <p:txBody>
          <a:bodyPr spcFirstLastPara="1" wrap="square" lIns="0" tIns="0" rIns="0" bIns="0" anchor="t" anchorCtr="0">
            <a:noAutofit/>
          </a:bodyPr>
          <a:lstStyle/>
          <a:p>
            <a:pPr marL="0" indent="0" algn="just">
              <a:spcBef>
                <a:spcPts val="0"/>
              </a:spcBef>
              <a:buClr>
                <a:srgbClr val="00B0F0"/>
              </a:buClr>
              <a:buSzPts val="2400"/>
            </a:pPr>
            <a:r>
              <a:rPr lang="en-US" sz="2250" dirty="0">
                <a:solidFill>
                  <a:schemeClr val="dk2"/>
                </a:solidFill>
              </a:rPr>
              <a:t>Intercontinental Cooking Class, Persian New Year, Chinese New Year, Musical Event etc. in Winter.</a:t>
            </a:r>
            <a:endParaRPr sz="2250" dirty="0">
              <a:solidFill>
                <a:schemeClr val="dk2"/>
              </a:solidFill>
            </a:endParaRPr>
          </a:p>
        </p:txBody>
      </p:sp>
      <p:sp>
        <p:nvSpPr>
          <p:cNvPr id="123" name="Google Shape;123;p11"/>
          <p:cNvSpPr txBox="1">
            <a:spLocks noGrp="1"/>
          </p:cNvSpPr>
          <p:nvPr>
            <p:ph type="title"/>
          </p:nvPr>
        </p:nvSpPr>
        <p:spPr>
          <a:xfrm>
            <a:off x="1966020" y="208508"/>
            <a:ext cx="8259961" cy="410766"/>
          </a:xfrm>
          <a:prstGeom prst="rect">
            <a:avLst/>
          </a:prstGeom>
          <a:noFill/>
          <a:ln>
            <a:noFill/>
          </a:ln>
        </p:spPr>
        <p:txBody>
          <a:bodyPr spcFirstLastPara="1" wrap="square" lIns="0" tIns="0" rIns="0" bIns="0" anchor="t" anchorCtr="0">
            <a:noAutofit/>
          </a:bodyPr>
          <a:lstStyle/>
          <a:p>
            <a:r>
              <a:rPr lang="en-US">
                <a:solidFill>
                  <a:srgbClr val="183686"/>
                </a:solidFill>
              </a:rPr>
              <a:t>Winter Activities</a:t>
            </a:r>
            <a:endParaRPr>
              <a:solidFill>
                <a:srgbClr val="183686"/>
              </a:solidFill>
            </a:endParaRPr>
          </a:p>
        </p:txBody>
      </p:sp>
      <p:sp>
        <p:nvSpPr>
          <p:cNvPr id="124" name="Google Shape;124;p11"/>
          <p:cNvSpPr txBox="1"/>
          <p:nvPr/>
        </p:nvSpPr>
        <p:spPr>
          <a:xfrm>
            <a:off x="1598760" y="1659395"/>
            <a:ext cx="3124950" cy="290579"/>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Intercontinental Cooking</a:t>
            </a:r>
            <a:endParaRPr sz="1969" kern="0">
              <a:solidFill>
                <a:srgbClr val="FFFFFF"/>
              </a:solidFill>
              <a:latin typeface="Georgia"/>
              <a:ea typeface="Georgia"/>
              <a:cs typeface="Georgia"/>
              <a:sym typeface="Georgia"/>
            </a:endParaRPr>
          </a:p>
        </p:txBody>
      </p:sp>
      <p:sp>
        <p:nvSpPr>
          <p:cNvPr id="125" name="Google Shape;125;p11"/>
          <p:cNvSpPr txBox="1"/>
          <p:nvPr/>
        </p:nvSpPr>
        <p:spPr>
          <a:xfrm>
            <a:off x="5456439" y="1621817"/>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Musical Event</a:t>
            </a:r>
            <a:endParaRPr sz="1969" kern="0">
              <a:solidFill>
                <a:srgbClr val="FFFFFF"/>
              </a:solidFill>
              <a:latin typeface="Georgia"/>
              <a:ea typeface="Georgia"/>
              <a:cs typeface="Georgia"/>
              <a:sym typeface="Georgia"/>
            </a:endParaRPr>
          </a:p>
        </p:txBody>
      </p:sp>
      <p:sp>
        <p:nvSpPr>
          <p:cNvPr id="126" name="Google Shape;126;p11"/>
          <p:cNvSpPr txBox="1"/>
          <p:nvPr/>
        </p:nvSpPr>
        <p:spPr>
          <a:xfrm>
            <a:off x="8132826" y="1595398"/>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Persian New Year</a:t>
            </a:r>
            <a:endParaRPr sz="1969" kern="0">
              <a:solidFill>
                <a:srgbClr val="FFFFFF"/>
              </a:solidFill>
              <a:latin typeface="Georgia"/>
              <a:ea typeface="Georgia"/>
              <a:cs typeface="Georgia"/>
              <a:sym typeface="Georgia"/>
            </a:endParaRPr>
          </a:p>
        </p:txBody>
      </p:sp>
      <p:sp>
        <p:nvSpPr>
          <p:cNvPr id="127" name="Google Shape;127;p11"/>
          <p:cNvSpPr txBox="1"/>
          <p:nvPr/>
        </p:nvSpPr>
        <p:spPr>
          <a:xfrm>
            <a:off x="5449414" y="4178361"/>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dirty="0">
                <a:solidFill>
                  <a:srgbClr val="FFFFFF"/>
                </a:solidFill>
                <a:latin typeface="Georgia"/>
                <a:ea typeface="Georgia"/>
                <a:cs typeface="Georgia"/>
                <a:sym typeface="Georgia"/>
              </a:rPr>
              <a:t>Painting Event</a:t>
            </a:r>
            <a:endParaRPr sz="1969" kern="0" dirty="0">
              <a:solidFill>
                <a:srgbClr val="FFFFFF"/>
              </a:solidFill>
              <a:latin typeface="Georgia"/>
              <a:ea typeface="Georgia"/>
              <a:cs typeface="Georgia"/>
              <a:sym typeface="Georgia"/>
            </a:endParaRPr>
          </a:p>
        </p:txBody>
      </p:sp>
      <p:pic>
        <p:nvPicPr>
          <p:cNvPr id="128" name="Google Shape;128;p11"/>
          <p:cNvPicPr preferRelativeResize="0"/>
          <p:nvPr/>
        </p:nvPicPr>
        <p:blipFill rotWithShape="1">
          <a:blip r:embed="rId7">
            <a:alphaModFix/>
          </a:blip>
          <a:srcRect/>
          <a:stretch/>
        </p:blipFill>
        <p:spPr>
          <a:xfrm>
            <a:off x="3079012" y="3888068"/>
            <a:ext cx="2305910" cy="2243786"/>
          </a:xfrm>
          <a:prstGeom prst="rect">
            <a:avLst/>
          </a:prstGeom>
          <a:noFill/>
          <a:ln>
            <a:noFill/>
          </a:ln>
        </p:spPr>
      </p:pic>
    </p:spTree>
    <p:extLst>
      <p:ext uri="{BB962C8B-B14F-4D97-AF65-F5344CB8AC3E}">
        <p14:creationId xmlns:p14="http://schemas.microsoft.com/office/powerpoint/2010/main" val="378618195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609639" y="1920784"/>
            <a:ext cx="11391017" cy="957472"/>
          </a:xfrm>
        </p:spPr>
        <p:txBody>
          <a:bodyPr>
            <a:normAutofit fontScale="85000" lnSpcReduction="10000"/>
          </a:bodyPr>
          <a:lstStyle/>
          <a:p>
            <a:r>
              <a:rPr lang="en-CA" dirty="0"/>
              <a:t>Graduate Office Staff – </a:t>
            </a:r>
            <a:r>
              <a:rPr lang="en-CA" dirty="0" err="1"/>
              <a:t>MASc</a:t>
            </a:r>
            <a:r>
              <a:rPr lang="en-CA" dirty="0"/>
              <a:t>/PhD Support | MC 108</a:t>
            </a:r>
          </a:p>
        </p:txBody>
      </p:sp>
      <p:sp>
        <p:nvSpPr>
          <p:cNvPr id="2" name="TextBox 1"/>
          <p:cNvSpPr txBox="1"/>
          <p:nvPr/>
        </p:nvSpPr>
        <p:spPr>
          <a:xfrm>
            <a:off x="609639" y="2636912"/>
            <a:ext cx="10303687" cy="4401205"/>
          </a:xfrm>
          <a:prstGeom prst="rect">
            <a:avLst/>
          </a:prstGeom>
          <a:noFill/>
        </p:spPr>
        <p:txBody>
          <a:bodyPr wrap="square" lIns="91440" tIns="45720" rIns="91440" bIns="45720" rtlCol="0" anchor="t">
            <a:spAutoFit/>
          </a:bodyPr>
          <a:lstStyle/>
          <a:p>
            <a:r>
              <a:rPr lang="en-US" sz="2000" b="1" dirty="0">
                <a:solidFill>
                  <a:srgbClr val="002060"/>
                </a:solidFill>
                <a:latin typeface="Helvetica"/>
                <a:cs typeface="Helvetica"/>
              </a:rPr>
              <a:t>Carla Baptista, Manager of Academic Programs</a:t>
            </a:r>
          </a:p>
          <a:p>
            <a:pPr marL="342900" indent="-342900">
              <a:buFont typeface="Arial" panose="020B0604020202020204" pitchFamily="34" charset="0"/>
              <a:buChar char="•"/>
            </a:pPr>
            <a:r>
              <a:rPr lang="en-US" sz="2000" dirty="0">
                <a:solidFill>
                  <a:srgbClr val="002060"/>
                </a:solidFill>
                <a:latin typeface="Helvetica" panose="020B0604020202020204" pitchFamily="34" charset="0"/>
                <a:cs typeface="Helvetica" panose="020B0604020202020204" pitchFamily="34" charset="0"/>
              </a:rPr>
              <a:t>Oversees the Graduate and Undergraduate Academic Programs </a:t>
            </a:r>
          </a:p>
          <a:p>
            <a:pPr marL="342900" indent="-342900">
              <a:buFont typeface="Arial" panose="020B0604020202020204" pitchFamily="34" charset="0"/>
              <a:buChar char="•"/>
            </a:pPr>
            <a:r>
              <a:rPr lang="en-US" sz="2000" dirty="0">
                <a:solidFill>
                  <a:srgbClr val="002060"/>
                </a:solidFill>
                <a:latin typeface="Helvetica"/>
                <a:cs typeface="Helvetica"/>
              </a:rPr>
              <a:t>Supports MEng Student Advising </a:t>
            </a:r>
            <a:endParaRPr lang="en-US" sz="2000" dirty="0">
              <a:solidFill>
                <a:srgbClr val="002060"/>
              </a:solidFill>
              <a:latin typeface="Helvetica" panose="020B0604020202020204" pitchFamily="34" charset="0"/>
              <a:cs typeface="Helvetica" panose="020B0604020202020204" pitchFamily="34" charset="0"/>
            </a:endParaRPr>
          </a:p>
          <a:p>
            <a:endParaRPr lang="en-US" sz="2000" b="1" dirty="0">
              <a:solidFill>
                <a:srgbClr val="002060"/>
              </a:solidFill>
              <a:latin typeface="Helvetica" panose="020B0604020202020204" pitchFamily="34" charset="0"/>
              <a:cs typeface="Helvetica" panose="020B0604020202020204" pitchFamily="34" charset="0"/>
            </a:endParaRPr>
          </a:p>
          <a:p>
            <a:r>
              <a:rPr lang="en-US" sz="2000" b="1" dirty="0">
                <a:solidFill>
                  <a:srgbClr val="002060"/>
                </a:solidFill>
                <a:latin typeface="Helvetica" panose="020B0604020202020204" pitchFamily="34" charset="0"/>
                <a:cs typeface="Helvetica" panose="020B0604020202020204" pitchFamily="34" charset="0"/>
              </a:rPr>
              <a:t>Sandra Borges, </a:t>
            </a:r>
            <a:r>
              <a:rPr lang="en-US" sz="2000" b="1" dirty="0" err="1">
                <a:solidFill>
                  <a:srgbClr val="002060"/>
                </a:solidFill>
                <a:latin typeface="Helvetica" panose="020B0604020202020204" pitchFamily="34" charset="0"/>
                <a:cs typeface="Helvetica" panose="020B0604020202020204" pitchFamily="34" charset="0"/>
              </a:rPr>
              <a:t>MASc</a:t>
            </a:r>
            <a:r>
              <a:rPr lang="en-US" sz="2000" b="1" dirty="0">
                <a:solidFill>
                  <a:srgbClr val="002060"/>
                </a:solidFill>
                <a:latin typeface="Helvetica" panose="020B0604020202020204" pitchFamily="34" charset="0"/>
                <a:cs typeface="Helvetica" panose="020B0604020202020204" pitchFamily="34" charset="0"/>
              </a:rPr>
              <a:t>/PhD Graduate Program Advisor </a:t>
            </a:r>
          </a:p>
          <a:p>
            <a:pPr marL="342900" indent="-342900">
              <a:buFont typeface="Arial" panose="020B0604020202020204" pitchFamily="34" charset="0"/>
              <a:buChar char="•"/>
            </a:pPr>
            <a:r>
              <a:rPr lang="en-US" sz="2000" dirty="0">
                <a:solidFill>
                  <a:srgbClr val="002060"/>
                </a:solidFill>
                <a:latin typeface="Helvetica" panose="020B0604020202020204" pitchFamily="34" charset="0"/>
                <a:cs typeface="Helvetica" panose="020B0604020202020204" pitchFamily="34" charset="0"/>
              </a:rPr>
              <a:t>Admissions</a:t>
            </a:r>
          </a:p>
          <a:p>
            <a:pPr marL="342900" indent="-342900">
              <a:buFont typeface="Arial" panose="020B0604020202020204" pitchFamily="34" charset="0"/>
              <a:buChar char="•"/>
            </a:pPr>
            <a:r>
              <a:rPr lang="en-US" sz="2000" dirty="0">
                <a:solidFill>
                  <a:srgbClr val="25355A"/>
                </a:solidFill>
                <a:latin typeface="Helvetica" panose="020B0604020202020204" pitchFamily="34" charset="0"/>
                <a:cs typeface="Helvetica" panose="020B0604020202020204" pitchFamily="34" charset="0"/>
              </a:rPr>
              <a:t>PhD/</a:t>
            </a:r>
            <a:r>
              <a:rPr lang="en-US" sz="2000" dirty="0" err="1">
                <a:solidFill>
                  <a:srgbClr val="25355A"/>
                </a:solidFill>
                <a:latin typeface="Helvetica" panose="020B0604020202020204" pitchFamily="34" charset="0"/>
                <a:cs typeface="Helvetica" panose="020B0604020202020204" pitchFamily="34" charset="0"/>
              </a:rPr>
              <a:t>MASc</a:t>
            </a:r>
            <a:r>
              <a:rPr lang="en-US" sz="2000" dirty="0">
                <a:solidFill>
                  <a:srgbClr val="25355A"/>
                </a:solidFill>
                <a:latin typeface="Helvetica" panose="020B0604020202020204" pitchFamily="34" charset="0"/>
                <a:cs typeface="Helvetica" panose="020B0604020202020204" pitchFamily="34" charset="0"/>
              </a:rPr>
              <a:t> student support</a:t>
            </a:r>
          </a:p>
          <a:p>
            <a:pPr marL="342900" indent="-342900">
              <a:buFont typeface="Arial" panose="020B0604020202020204" pitchFamily="34" charset="0"/>
              <a:buChar char="•"/>
            </a:pPr>
            <a:r>
              <a:rPr lang="en-US" sz="2000" dirty="0">
                <a:solidFill>
                  <a:srgbClr val="25355A"/>
                </a:solidFill>
                <a:latin typeface="Helvetica" panose="020B0604020202020204" pitchFamily="34" charset="0"/>
                <a:cs typeface="Helvetica" panose="020B0604020202020204" pitchFamily="34" charset="0"/>
              </a:rPr>
              <a:t>Funding related questions</a:t>
            </a:r>
          </a:p>
          <a:p>
            <a:pPr marL="342900" indent="-342900">
              <a:buFont typeface="Arial" panose="020B0604020202020204" pitchFamily="34" charset="0"/>
              <a:buChar char="•"/>
            </a:pPr>
            <a:r>
              <a:rPr lang="en-US" sz="2000" dirty="0">
                <a:solidFill>
                  <a:srgbClr val="25355A"/>
                </a:solidFill>
                <a:latin typeface="Helvetica" panose="020B0604020202020204" pitchFamily="34" charset="0"/>
                <a:cs typeface="Helvetica" panose="020B0604020202020204" pitchFamily="34" charset="0"/>
              </a:rPr>
              <a:t>Academic advising</a:t>
            </a:r>
          </a:p>
          <a:p>
            <a:pPr marL="342900" indent="-342900">
              <a:buFont typeface="Arial" panose="020B0604020202020204" pitchFamily="34" charset="0"/>
              <a:buChar char="•"/>
            </a:pPr>
            <a:r>
              <a:rPr lang="en-US" sz="2000" dirty="0">
                <a:solidFill>
                  <a:srgbClr val="25355A"/>
                </a:solidFill>
                <a:latin typeface="Helvetica" panose="020B0604020202020204" pitchFamily="34" charset="0"/>
                <a:cs typeface="Helvetica" panose="020B0604020202020204" pitchFamily="34" charset="0"/>
              </a:rPr>
              <a:t>Processes graduation requirements for all Graduate Programs</a:t>
            </a:r>
          </a:p>
          <a:p>
            <a:pPr marL="342900" indent="-342900">
              <a:buFont typeface="Arial" panose="020B0604020202020204" pitchFamily="34" charset="0"/>
              <a:buChar char="•"/>
            </a:pPr>
            <a:endParaRPr lang="en-US" sz="2000" dirty="0">
              <a:solidFill>
                <a:srgbClr val="25355A"/>
              </a:solidFill>
              <a:latin typeface="Helvetica" panose="020B0604020202020204" pitchFamily="34" charset="0"/>
              <a:cs typeface="Helvetica" panose="020B0604020202020204" pitchFamily="34" charset="0"/>
            </a:endParaRPr>
          </a:p>
          <a:p>
            <a:r>
              <a:rPr lang="en-US" sz="2000" b="1" dirty="0">
                <a:solidFill>
                  <a:srgbClr val="25355A"/>
                </a:solidFill>
                <a:latin typeface="Helvetica" panose="020B0604020202020204" pitchFamily="34" charset="0"/>
                <a:cs typeface="Helvetica" panose="020B0604020202020204" pitchFamily="34" charset="0"/>
              </a:rPr>
              <a:t>Leila </a:t>
            </a:r>
            <a:r>
              <a:rPr lang="en-US" sz="2000" b="1" dirty="0" err="1">
                <a:solidFill>
                  <a:srgbClr val="25355A"/>
                </a:solidFill>
                <a:latin typeface="Helvetica" panose="020B0604020202020204" pitchFamily="34" charset="0"/>
                <a:cs typeface="Helvetica" panose="020B0604020202020204" pitchFamily="34" charset="0"/>
              </a:rPr>
              <a:t>Alijeva</a:t>
            </a:r>
            <a:r>
              <a:rPr lang="en-US" sz="2000" b="1" dirty="0">
                <a:solidFill>
                  <a:srgbClr val="25355A"/>
                </a:solidFill>
                <a:latin typeface="Helvetica" panose="020B0604020202020204" pitchFamily="34" charset="0"/>
                <a:cs typeface="Helvetica" panose="020B0604020202020204" pitchFamily="34" charset="0"/>
              </a:rPr>
              <a:t>, Graduate Program Assistant </a:t>
            </a:r>
          </a:p>
          <a:p>
            <a:pPr marL="342900" indent="-342900">
              <a:buFont typeface="Arial" panose="020B0604020202020204" pitchFamily="34" charset="0"/>
              <a:buChar char="•"/>
            </a:pPr>
            <a:r>
              <a:rPr lang="en-US" sz="2000" dirty="0">
                <a:solidFill>
                  <a:srgbClr val="25355A"/>
                </a:solidFill>
                <a:latin typeface="Helvetica" panose="020B0604020202020204" pitchFamily="34" charset="0"/>
                <a:cs typeface="Helvetica" panose="020B0604020202020204" pitchFamily="34" charset="0"/>
              </a:rPr>
              <a:t>Graduate student support</a:t>
            </a:r>
          </a:p>
          <a:p>
            <a:pPr marL="342900" indent="-342900">
              <a:buFont typeface="Arial" panose="020B0604020202020204" pitchFamily="34" charset="0"/>
              <a:buChar char="•"/>
            </a:pPr>
            <a:endParaRPr lang="en-US" sz="2000" dirty="0">
              <a:solidFill>
                <a:srgbClr val="25355A"/>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8057778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2" descr="A group of people posing for a photo&#10;&#10;Description automatically generated"/>
          <p:cNvPicPr preferRelativeResize="0"/>
          <p:nvPr/>
        </p:nvPicPr>
        <p:blipFill rotWithShape="1">
          <a:blip r:embed="rId3">
            <a:alphaModFix/>
          </a:blip>
          <a:srcRect/>
          <a:stretch/>
        </p:blipFill>
        <p:spPr>
          <a:xfrm>
            <a:off x="5255235" y="4150699"/>
            <a:ext cx="4567363" cy="2533544"/>
          </a:xfrm>
          <a:prstGeom prst="rect">
            <a:avLst/>
          </a:prstGeom>
          <a:noFill/>
          <a:ln>
            <a:noFill/>
          </a:ln>
        </p:spPr>
      </p:pic>
      <p:pic>
        <p:nvPicPr>
          <p:cNvPr id="134" name="Google Shape;134;p12"/>
          <p:cNvPicPr preferRelativeResize="0"/>
          <p:nvPr/>
        </p:nvPicPr>
        <p:blipFill rotWithShape="1">
          <a:blip r:embed="rId4">
            <a:alphaModFix/>
          </a:blip>
          <a:srcRect/>
          <a:stretch/>
        </p:blipFill>
        <p:spPr>
          <a:xfrm>
            <a:off x="3557477" y="1500661"/>
            <a:ext cx="2425281" cy="2713099"/>
          </a:xfrm>
          <a:prstGeom prst="rect">
            <a:avLst/>
          </a:prstGeom>
          <a:noFill/>
          <a:ln>
            <a:noFill/>
          </a:ln>
        </p:spPr>
      </p:pic>
      <p:pic>
        <p:nvPicPr>
          <p:cNvPr id="135" name="Google Shape;135;p12"/>
          <p:cNvPicPr preferRelativeResize="0"/>
          <p:nvPr/>
        </p:nvPicPr>
        <p:blipFill rotWithShape="1">
          <a:blip r:embed="rId5">
            <a:alphaModFix/>
          </a:blip>
          <a:srcRect/>
          <a:stretch/>
        </p:blipFill>
        <p:spPr>
          <a:xfrm>
            <a:off x="2705211" y="3534901"/>
            <a:ext cx="2564767" cy="2533544"/>
          </a:xfrm>
          <a:prstGeom prst="rect">
            <a:avLst/>
          </a:prstGeom>
          <a:noFill/>
          <a:ln>
            <a:noFill/>
          </a:ln>
        </p:spPr>
      </p:pic>
      <p:pic>
        <p:nvPicPr>
          <p:cNvPr id="136" name="Google Shape;136;p12"/>
          <p:cNvPicPr preferRelativeResize="0"/>
          <p:nvPr/>
        </p:nvPicPr>
        <p:blipFill rotWithShape="1">
          <a:blip r:embed="rId6">
            <a:alphaModFix/>
          </a:blip>
          <a:srcRect/>
          <a:stretch/>
        </p:blipFill>
        <p:spPr>
          <a:xfrm>
            <a:off x="1524000" y="1486180"/>
            <a:ext cx="2033477" cy="2048721"/>
          </a:xfrm>
          <a:prstGeom prst="rect">
            <a:avLst/>
          </a:prstGeom>
          <a:noFill/>
          <a:ln>
            <a:noFill/>
          </a:ln>
        </p:spPr>
      </p:pic>
      <p:sp>
        <p:nvSpPr>
          <p:cNvPr id="137" name="Google Shape;137;p12"/>
          <p:cNvSpPr txBox="1">
            <a:spLocks noGrp="1"/>
          </p:cNvSpPr>
          <p:nvPr>
            <p:ph type="body" idx="1"/>
          </p:nvPr>
        </p:nvSpPr>
        <p:spPr>
          <a:xfrm>
            <a:off x="1966020" y="730670"/>
            <a:ext cx="7856578" cy="863578"/>
          </a:xfrm>
          <a:prstGeom prst="rect">
            <a:avLst/>
          </a:prstGeom>
          <a:noFill/>
          <a:ln>
            <a:noFill/>
          </a:ln>
        </p:spPr>
        <p:txBody>
          <a:bodyPr spcFirstLastPara="1" wrap="square" lIns="0" tIns="0" rIns="0" bIns="0" anchor="t" anchorCtr="0">
            <a:noAutofit/>
          </a:bodyPr>
          <a:lstStyle/>
          <a:p>
            <a:pPr marL="0" indent="0" algn="just">
              <a:spcBef>
                <a:spcPts val="0"/>
              </a:spcBef>
              <a:buClr>
                <a:srgbClr val="00B0F0"/>
              </a:buClr>
              <a:buSzPts val="2400"/>
            </a:pPr>
            <a:r>
              <a:rPr lang="en-US" sz="2250" dirty="0">
                <a:solidFill>
                  <a:schemeClr val="dk2"/>
                </a:solidFill>
              </a:rPr>
              <a:t>Cherry Blossoms, Niagara Falls, Canada’s wonderland,  Trillium Park Picnic, Trampoline Park Event, etc. in Summer 2022.</a:t>
            </a:r>
            <a:endParaRPr sz="2250" dirty="0">
              <a:solidFill>
                <a:schemeClr val="dk2"/>
              </a:solidFill>
            </a:endParaRPr>
          </a:p>
        </p:txBody>
      </p:sp>
      <p:sp>
        <p:nvSpPr>
          <p:cNvPr id="138" name="Google Shape;138;p12"/>
          <p:cNvSpPr txBox="1">
            <a:spLocks noGrp="1"/>
          </p:cNvSpPr>
          <p:nvPr>
            <p:ph type="title"/>
          </p:nvPr>
        </p:nvSpPr>
        <p:spPr>
          <a:xfrm>
            <a:off x="1966020" y="208508"/>
            <a:ext cx="8259961" cy="410766"/>
          </a:xfrm>
          <a:prstGeom prst="rect">
            <a:avLst/>
          </a:prstGeom>
          <a:noFill/>
          <a:ln>
            <a:noFill/>
          </a:ln>
        </p:spPr>
        <p:txBody>
          <a:bodyPr spcFirstLastPara="1" wrap="square" lIns="0" tIns="0" rIns="0" bIns="0" anchor="t" anchorCtr="0">
            <a:noAutofit/>
          </a:bodyPr>
          <a:lstStyle/>
          <a:p>
            <a:r>
              <a:rPr lang="en-US">
                <a:solidFill>
                  <a:srgbClr val="183686"/>
                </a:solidFill>
              </a:rPr>
              <a:t>Summer Activities</a:t>
            </a:r>
            <a:endParaRPr>
              <a:solidFill>
                <a:srgbClr val="183686"/>
              </a:solidFill>
            </a:endParaRPr>
          </a:p>
        </p:txBody>
      </p:sp>
      <p:sp>
        <p:nvSpPr>
          <p:cNvPr id="139" name="Google Shape;139;p12"/>
          <p:cNvSpPr txBox="1"/>
          <p:nvPr/>
        </p:nvSpPr>
        <p:spPr>
          <a:xfrm>
            <a:off x="1604890" y="1609144"/>
            <a:ext cx="3124950" cy="290579"/>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Coffee Break Event</a:t>
            </a:r>
            <a:endParaRPr sz="1969" kern="0">
              <a:solidFill>
                <a:srgbClr val="FFFFFF"/>
              </a:solidFill>
              <a:latin typeface="Georgia"/>
              <a:ea typeface="Georgia"/>
              <a:cs typeface="Georgia"/>
              <a:sym typeface="Georgia"/>
            </a:endParaRPr>
          </a:p>
        </p:txBody>
      </p:sp>
      <p:sp>
        <p:nvSpPr>
          <p:cNvPr id="140" name="Google Shape;140;p12"/>
          <p:cNvSpPr txBox="1"/>
          <p:nvPr/>
        </p:nvSpPr>
        <p:spPr>
          <a:xfrm>
            <a:off x="3754958" y="1639505"/>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Cheery Blossom Event</a:t>
            </a:r>
            <a:endParaRPr sz="1969" kern="0">
              <a:solidFill>
                <a:srgbClr val="FFFFFF"/>
              </a:solidFill>
              <a:latin typeface="Georgia"/>
              <a:ea typeface="Georgia"/>
              <a:cs typeface="Georgia"/>
              <a:sym typeface="Georgia"/>
            </a:endParaRPr>
          </a:p>
        </p:txBody>
      </p:sp>
      <p:sp>
        <p:nvSpPr>
          <p:cNvPr id="141" name="Google Shape;141;p12"/>
          <p:cNvSpPr txBox="1"/>
          <p:nvPr/>
        </p:nvSpPr>
        <p:spPr>
          <a:xfrm>
            <a:off x="8132826" y="1595398"/>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Persian New Year</a:t>
            </a:r>
            <a:endParaRPr sz="1969" kern="0">
              <a:solidFill>
                <a:srgbClr val="FFFFFF"/>
              </a:solidFill>
              <a:latin typeface="Georgia"/>
              <a:ea typeface="Georgia"/>
              <a:cs typeface="Georgia"/>
              <a:sym typeface="Georgia"/>
            </a:endParaRPr>
          </a:p>
        </p:txBody>
      </p:sp>
      <p:sp>
        <p:nvSpPr>
          <p:cNvPr id="142" name="Google Shape;142;p12"/>
          <p:cNvSpPr txBox="1"/>
          <p:nvPr/>
        </p:nvSpPr>
        <p:spPr>
          <a:xfrm>
            <a:off x="5801619" y="6436343"/>
            <a:ext cx="3338847" cy="415541"/>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Trillium Park Picnic Event</a:t>
            </a:r>
            <a:endParaRPr sz="1969" kern="0">
              <a:solidFill>
                <a:srgbClr val="FFFFFF"/>
              </a:solidFill>
              <a:latin typeface="Georgia"/>
              <a:ea typeface="Georgia"/>
              <a:cs typeface="Georgia"/>
              <a:sym typeface="Georgia"/>
            </a:endParaRPr>
          </a:p>
        </p:txBody>
      </p:sp>
      <p:pic>
        <p:nvPicPr>
          <p:cNvPr id="143" name="Google Shape;143;p12" descr="A group of people posing for a photo&#10;&#10;Description automatically generated"/>
          <p:cNvPicPr preferRelativeResize="0"/>
          <p:nvPr/>
        </p:nvPicPr>
        <p:blipFill rotWithShape="1">
          <a:blip r:embed="rId7">
            <a:alphaModFix/>
          </a:blip>
          <a:srcRect/>
          <a:stretch/>
        </p:blipFill>
        <p:spPr>
          <a:xfrm>
            <a:off x="5982757" y="1488422"/>
            <a:ext cx="4685243" cy="2713099"/>
          </a:xfrm>
          <a:prstGeom prst="rect">
            <a:avLst/>
          </a:prstGeom>
          <a:noFill/>
          <a:ln>
            <a:noFill/>
          </a:ln>
        </p:spPr>
      </p:pic>
      <p:sp>
        <p:nvSpPr>
          <p:cNvPr id="144" name="Google Shape;144;p12"/>
          <p:cNvSpPr txBox="1"/>
          <p:nvPr/>
        </p:nvSpPr>
        <p:spPr>
          <a:xfrm>
            <a:off x="6482743" y="1639505"/>
            <a:ext cx="2182945" cy="354576"/>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Niagara Falls Event</a:t>
            </a:r>
            <a:endParaRPr sz="1969" kern="0">
              <a:solidFill>
                <a:srgbClr val="FFFFFF"/>
              </a:solidFill>
              <a:latin typeface="Georgia"/>
              <a:ea typeface="Georgia"/>
              <a:cs typeface="Georgia"/>
              <a:sym typeface="Georgia"/>
            </a:endParaRPr>
          </a:p>
        </p:txBody>
      </p:sp>
      <p:sp>
        <p:nvSpPr>
          <p:cNvPr id="145" name="Google Shape;145;p12"/>
          <p:cNvSpPr txBox="1"/>
          <p:nvPr/>
        </p:nvSpPr>
        <p:spPr>
          <a:xfrm>
            <a:off x="2858846" y="5537236"/>
            <a:ext cx="2396389" cy="311702"/>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a:solidFill>
                  <a:srgbClr val="FFFFFF"/>
                </a:solidFill>
                <a:latin typeface="Georgia"/>
                <a:ea typeface="Georgia"/>
                <a:cs typeface="Georgia"/>
                <a:sym typeface="Georgia"/>
              </a:rPr>
              <a:t>Trampoline Park Event</a:t>
            </a:r>
            <a:endParaRPr sz="1969" kern="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282698403"/>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6"/>
          <p:cNvSpPr txBox="1">
            <a:spLocks noGrp="1"/>
          </p:cNvSpPr>
          <p:nvPr>
            <p:ph type="title"/>
          </p:nvPr>
        </p:nvSpPr>
        <p:spPr>
          <a:xfrm>
            <a:off x="1524406" y="68145"/>
            <a:ext cx="8259961" cy="558210"/>
          </a:xfrm>
          <a:prstGeom prst="rect">
            <a:avLst/>
          </a:prstGeom>
          <a:noFill/>
          <a:ln>
            <a:noFill/>
          </a:ln>
        </p:spPr>
        <p:txBody>
          <a:bodyPr spcFirstLastPara="1" wrap="square" lIns="0" tIns="0" rIns="0" bIns="0" anchor="t" anchorCtr="0">
            <a:noAutofit/>
          </a:bodyPr>
          <a:lstStyle/>
          <a:p>
            <a:r>
              <a:rPr lang="en-US" dirty="0">
                <a:solidFill>
                  <a:srgbClr val="183686"/>
                </a:solidFill>
              </a:rPr>
              <a:t>The social events do not end here ..</a:t>
            </a:r>
            <a:endParaRPr dirty="0">
              <a:solidFill>
                <a:srgbClr val="183686"/>
              </a:solidFill>
            </a:endParaRPr>
          </a:p>
        </p:txBody>
      </p:sp>
      <p:sp>
        <p:nvSpPr>
          <p:cNvPr id="152" name="Google Shape;152;p6"/>
          <p:cNvSpPr/>
          <p:nvPr/>
        </p:nvSpPr>
        <p:spPr>
          <a:xfrm>
            <a:off x="1524000" y="6719991"/>
            <a:ext cx="9144000" cy="138009"/>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sp>
        <p:nvSpPr>
          <p:cNvPr id="7" name="TextBox 6">
            <a:extLst>
              <a:ext uri="{FF2B5EF4-FFF2-40B4-BE49-F238E27FC236}">
                <a16:creationId xmlns:a16="http://schemas.microsoft.com/office/drawing/2014/main" id="{3E13126E-D36F-9B9F-9A99-5AF0A8B254FA}"/>
              </a:ext>
            </a:extLst>
          </p:cNvPr>
          <p:cNvSpPr txBox="1"/>
          <p:nvPr/>
        </p:nvSpPr>
        <p:spPr>
          <a:xfrm>
            <a:off x="1524000" y="690816"/>
            <a:ext cx="9144000" cy="800989"/>
          </a:xfrm>
          <a:prstGeom prst="rect">
            <a:avLst/>
          </a:prstGeom>
          <a:noFill/>
        </p:spPr>
        <p:txBody>
          <a:bodyPr wrap="square">
            <a:spAutoFit/>
          </a:bodyPr>
          <a:lstStyle/>
          <a:p>
            <a:pPr marL="53576" algn="ctr" defTabSz="642915">
              <a:spcBef>
                <a:spcPts val="844"/>
              </a:spcBef>
              <a:buClr>
                <a:srgbClr val="001337"/>
              </a:buClr>
              <a:buSzPts val="3600"/>
            </a:pPr>
            <a:r>
              <a:rPr lang="en-US" sz="1969" b="1" kern="0" dirty="0">
                <a:solidFill>
                  <a:srgbClr val="081025"/>
                </a:solidFill>
                <a:latin typeface="Arial"/>
                <a:cs typeface="Arial"/>
                <a:sym typeface="Arial"/>
              </a:rPr>
              <a:t>Welcome Back Event with the Taste of the Pongal (5$/ticket)</a:t>
            </a:r>
          </a:p>
          <a:p>
            <a:pPr marL="53576" algn="ctr" defTabSz="642915">
              <a:spcBef>
                <a:spcPts val="844"/>
              </a:spcBef>
              <a:buClr>
                <a:srgbClr val="001337"/>
              </a:buClr>
              <a:buSzPts val="3600"/>
            </a:pPr>
            <a:r>
              <a:rPr lang="en-US" sz="1969" b="1" kern="0" dirty="0">
                <a:solidFill>
                  <a:srgbClr val="081025"/>
                </a:solidFill>
                <a:latin typeface="Arial"/>
                <a:cs typeface="Arial"/>
                <a:sym typeface="Arial"/>
              </a:rPr>
              <a:t>Friday, January. 19</a:t>
            </a:r>
            <a:r>
              <a:rPr lang="en-US" sz="1969" b="1" kern="0" baseline="30000" dirty="0">
                <a:solidFill>
                  <a:srgbClr val="081025"/>
                </a:solidFill>
                <a:latin typeface="Arial"/>
                <a:cs typeface="Arial"/>
                <a:sym typeface="Arial"/>
              </a:rPr>
              <a:t>th</a:t>
            </a:r>
            <a:r>
              <a:rPr lang="en-US" sz="1969" b="1" kern="0" dirty="0">
                <a:solidFill>
                  <a:srgbClr val="081025"/>
                </a:solidFill>
                <a:latin typeface="Arial"/>
                <a:cs typeface="Arial"/>
                <a:sym typeface="Arial"/>
              </a:rPr>
              <a:t> starting at 6 pm </a:t>
            </a:r>
          </a:p>
        </p:txBody>
      </p:sp>
      <p:pic>
        <p:nvPicPr>
          <p:cNvPr id="5" name="Picture 4" descr="A poster with a colorful design&#10;&#10;Description automatically generated with medium confidence">
            <a:extLst>
              <a:ext uri="{FF2B5EF4-FFF2-40B4-BE49-F238E27FC236}">
                <a16:creationId xmlns:a16="http://schemas.microsoft.com/office/drawing/2014/main" id="{74DCC95B-E76A-8DC5-2FB6-406BF2F80DE0}"/>
              </a:ext>
            </a:extLst>
          </p:cNvPr>
          <p:cNvPicPr>
            <a:picLocks noChangeAspect="1"/>
          </p:cNvPicPr>
          <p:nvPr/>
        </p:nvPicPr>
        <p:blipFill>
          <a:blip r:embed="rId3"/>
          <a:stretch>
            <a:fillRect/>
          </a:stretch>
        </p:blipFill>
        <p:spPr>
          <a:xfrm>
            <a:off x="1831182" y="1703500"/>
            <a:ext cx="4172970" cy="4172970"/>
          </a:xfrm>
          <a:prstGeom prst="rect">
            <a:avLst/>
          </a:prstGeom>
        </p:spPr>
      </p:pic>
      <p:pic>
        <p:nvPicPr>
          <p:cNvPr id="8" name="Picture 7" descr="A qr code with text&#10;&#10;Description automatically generated">
            <a:extLst>
              <a:ext uri="{FF2B5EF4-FFF2-40B4-BE49-F238E27FC236}">
                <a16:creationId xmlns:a16="http://schemas.microsoft.com/office/drawing/2014/main" id="{0A2313D2-7ABF-FE14-19B4-96091CE41B50}"/>
              </a:ext>
            </a:extLst>
          </p:cNvPr>
          <p:cNvPicPr>
            <a:picLocks noChangeAspect="1"/>
          </p:cNvPicPr>
          <p:nvPr/>
        </p:nvPicPr>
        <p:blipFill rotWithShape="1">
          <a:blip r:embed="rId4"/>
          <a:srcRect l="8039" t="7381" r="6551" b="24641"/>
          <a:stretch/>
        </p:blipFill>
        <p:spPr>
          <a:xfrm>
            <a:off x="6187850" y="1703500"/>
            <a:ext cx="4412486" cy="4366489"/>
          </a:xfrm>
          <a:prstGeom prst="rect">
            <a:avLst/>
          </a:prstGeom>
        </p:spPr>
      </p:pic>
    </p:spTree>
    <p:extLst>
      <p:ext uri="{BB962C8B-B14F-4D97-AF65-F5344CB8AC3E}">
        <p14:creationId xmlns:p14="http://schemas.microsoft.com/office/powerpoint/2010/main" val="1745289432"/>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g959d7de285_0_13"/>
          <p:cNvPicPr preferRelativeResize="0"/>
          <p:nvPr/>
        </p:nvPicPr>
        <p:blipFill rotWithShape="1">
          <a:blip r:embed="rId3">
            <a:alphaModFix/>
          </a:blip>
          <a:srcRect/>
          <a:stretch/>
        </p:blipFill>
        <p:spPr>
          <a:xfrm>
            <a:off x="5947177" y="1381206"/>
            <a:ext cx="4572000" cy="2502129"/>
          </a:xfrm>
          <a:prstGeom prst="rect">
            <a:avLst/>
          </a:prstGeom>
          <a:noFill/>
          <a:ln>
            <a:noFill/>
          </a:ln>
        </p:spPr>
      </p:pic>
      <p:pic>
        <p:nvPicPr>
          <p:cNvPr id="90" name="Google Shape;90;g959d7de285_0_13"/>
          <p:cNvPicPr preferRelativeResize="0"/>
          <p:nvPr/>
        </p:nvPicPr>
        <p:blipFill rotWithShape="1">
          <a:blip r:embed="rId4">
            <a:alphaModFix/>
          </a:blip>
          <a:srcRect/>
          <a:stretch/>
        </p:blipFill>
        <p:spPr>
          <a:xfrm>
            <a:off x="1512591" y="1474900"/>
            <a:ext cx="4377044" cy="2604064"/>
          </a:xfrm>
          <a:prstGeom prst="rect">
            <a:avLst/>
          </a:prstGeom>
          <a:noFill/>
          <a:ln>
            <a:noFill/>
          </a:ln>
        </p:spPr>
      </p:pic>
      <p:sp>
        <p:nvSpPr>
          <p:cNvPr id="91" name="Google Shape;91;g959d7de285_0_13"/>
          <p:cNvSpPr txBox="1">
            <a:spLocks noGrp="1"/>
          </p:cNvSpPr>
          <p:nvPr>
            <p:ph type="body" idx="1"/>
          </p:nvPr>
        </p:nvSpPr>
        <p:spPr>
          <a:xfrm>
            <a:off x="1672824" y="394948"/>
            <a:ext cx="8846353" cy="1088324"/>
          </a:xfrm>
          <a:prstGeom prst="rect">
            <a:avLst/>
          </a:prstGeom>
          <a:noFill/>
          <a:ln>
            <a:noFill/>
          </a:ln>
        </p:spPr>
        <p:txBody>
          <a:bodyPr spcFirstLastPara="1" wrap="square" lIns="0" tIns="0" rIns="0" bIns="0" anchor="t" anchorCtr="0">
            <a:noAutofit/>
          </a:bodyPr>
          <a:lstStyle/>
          <a:p>
            <a:pPr marL="0" indent="0" algn="just">
              <a:spcBef>
                <a:spcPts val="0"/>
              </a:spcBef>
              <a:buClr>
                <a:srgbClr val="00B0F0"/>
              </a:buClr>
              <a:buSzPts val="2400"/>
            </a:pPr>
            <a:r>
              <a:rPr lang="en-US" sz="2109" dirty="0">
                <a:solidFill>
                  <a:schemeClr val="dk2"/>
                </a:solidFill>
              </a:rPr>
              <a:t>Student seminar series and mentorship program</a:t>
            </a:r>
            <a:endParaRPr sz="2109" dirty="0">
              <a:solidFill>
                <a:schemeClr val="dk2"/>
              </a:solidFill>
            </a:endParaRPr>
          </a:p>
          <a:p>
            <a:pPr marL="0" indent="0" algn="just">
              <a:spcBef>
                <a:spcPts val="0"/>
              </a:spcBef>
              <a:buClr>
                <a:srgbClr val="00B0F0"/>
              </a:buClr>
              <a:buSzPts val="2400"/>
            </a:pPr>
            <a:r>
              <a:rPr lang="en-US" sz="2109" dirty="0">
                <a:solidFill>
                  <a:schemeClr val="dk2"/>
                </a:solidFill>
              </a:rPr>
              <a:t>Professional development events: Networking, Alumni Event  and Job Search events</a:t>
            </a:r>
            <a:endParaRPr sz="2391" dirty="0">
              <a:solidFill>
                <a:schemeClr val="dk2"/>
              </a:solidFill>
            </a:endParaRPr>
          </a:p>
        </p:txBody>
      </p:sp>
      <p:sp>
        <p:nvSpPr>
          <p:cNvPr id="92" name="Google Shape;92;g959d7de285_0_13"/>
          <p:cNvSpPr txBox="1">
            <a:spLocks noGrp="1"/>
          </p:cNvSpPr>
          <p:nvPr>
            <p:ph type="title"/>
          </p:nvPr>
        </p:nvSpPr>
        <p:spPr>
          <a:xfrm>
            <a:off x="2004647" y="52061"/>
            <a:ext cx="8259961" cy="410766"/>
          </a:xfrm>
          <a:prstGeom prst="rect">
            <a:avLst/>
          </a:prstGeom>
          <a:noFill/>
          <a:ln>
            <a:noFill/>
          </a:ln>
        </p:spPr>
        <p:txBody>
          <a:bodyPr spcFirstLastPara="1" wrap="square" lIns="0" tIns="0" rIns="0" bIns="0" anchor="t" anchorCtr="0">
            <a:noAutofit/>
          </a:bodyPr>
          <a:lstStyle/>
          <a:p>
            <a:r>
              <a:rPr lang="en-US" sz="2531" dirty="0">
                <a:solidFill>
                  <a:srgbClr val="183686"/>
                </a:solidFill>
              </a:rPr>
              <a:t>Academic and Professional Development Activities</a:t>
            </a:r>
            <a:endParaRPr sz="2531" dirty="0">
              <a:solidFill>
                <a:srgbClr val="183686"/>
              </a:solidFill>
            </a:endParaRPr>
          </a:p>
        </p:txBody>
      </p:sp>
      <p:sp>
        <p:nvSpPr>
          <p:cNvPr id="93" name="Google Shape;93;g959d7de285_0_13"/>
          <p:cNvSpPr txBox="1"/>
          <p:nvPr/>
        </p:nvSpPr>
        <p:spPr>
          <a:xfrm>
            <a:off x="1543713" y="1477907"/>
            <a:ext cx="3124950" cy="290579"/>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406" kern="0">
                <a:solidFill>
                  <a:srgbClr val="FFFFFF"/>
                </a:solidFill>
                <a:latin typeface="Georgia"/>
                <a:ea typeface="Georgia"/>
                <a:cs typeface="Georgia"/>
                <a:sym typeface="Georgia"/>
              </a:rPr>
              <a:t>Master you job search!</a:t>
            </a:r>
            <a:endParaRPr sz="1687" kern="0">
              <a:solidFill>
                <a:srgbClr val="FFFFFF"/>
              </a:solidFill>
              <a:latin typeface="Georgia"/>
              <a:ea typeface="Georgia"/>
              <a:cs typeface="Georgia"/>
              <a:sym typeface="Georgia"/>
            </a:endParaRPr>
          </a:p>
        </p:txBody>
      </p:sp>
      <p:sp>
        <p:nvSpPr>
          <p:cNvPr id="95" name="Google Shape;95;g959d7de285_0_13"/>
          <p:cNvSpPr txBox="1"/>
          <p:nvPr/>
        </p:nvSpPr>
        <p:spPr>
          <a:xfrm>
            <a:off x="6016463" y="1416054"/>
            <a:ext cx="1271953" cy="854508"/>
          </a:xfrm>
          <a:prstGeom prst="rect">
            <a:avLst/>
          </a:prstGeom>
          <a:noFill/>
          <a:ln>
            <a:noFill/>
          </a:ln>
        </p:spPr>
        <p:txBody>
          <a:bodyPr spcFirstLastPara="1" wrap="square" lIns="0" tIns="0" rIns="0" bIns="0" anchor="t" anchorCtr="0">
            <a:noAutofit/>
          </a:bodyPr>
          <a:lstStyle/>
          <a:p>
            <a:pPr algn="just" defTabSz="642915">
              <a:buClr>
                <a:srgbClr val="00B0F0"/>
              </a:buClr>
              <a:buSzPts val="2400"/>
            </a:pPr>
            <a:r>
              <a:rPr lang="en-US" sz="1687" kern="0" dirty="0">
                <a:solidFill>
                  <a:srgbClr val="081025"/>
                </a:solidFill>
                <a:latin typeface="Georgia"/>
                <a:ea typeface="Georgia"/>
                <a:cs typeface="Georgia"/>
                <a:sym typeface="Georgia"/>
              </a:rPr>
              <a:t>Networking with LinkedIn!</a:t>
            </a:r>
            <a:endParaRPr sz="1969" kern="0" dirty="0">
              <a:solidFill>
                <a:srgbClr val="081025"/>
              </a:solidFill>
              <a:latin typeface="Georgia"/>
              <a:ea typeface="Georgia"/>
              <a:cs typeface="Georgia"/>
              <a:sym typeface="Georgia"/>
            </a:endParaRPr>
          </a:p>
        </p:txBody>
      </p:sp>
      <p:pic>
        <p:nvPicPr>
          <p:cNvPr id="96" name="Google Shape;96;g959d7de285_0_13"/>
          <p:cNvPicPr preferRelativeResize="0"/>
          <p:nvPr/>
        </p:nvPicPr>
        <p:blipFill rotWithShape="1">
          <a:blip r:embed="rId5">
            <a:alphaModFix/>
          </a:blip>
          <a:srcRect/>
          <a:stretch/>
        </p:blipFill>
        <p:spPr>
          <a:xfrm>
            <a:off x="1512591" y="4078964"/>
            <a:ext cx="3360086" cy="1864928"/>
          </a:xfrm>
          <a:prstGeom prst="rect">
            <a:avLst/>
          </a:prstGeom>
          <a:noFill/>
          <a:ln>
            <a:noFill/>
          </a:ln>
        </p:spPr>
      </p:pic>
      <p:pic>
        <p:nvPicPr>
          <p:cNvPr id="97" name="Google Shape;97;g959d7de285_0_13"/>
          <p:cNvPicPr preferRelativeResize="0"/>
          <p:nvPr/>
        </p:nvPicPr>
        <p:blipFill rotWithShape="1">
          <a:blip r:embed="rId6">
            <a:alphaModFix/>
          </a:blip>
          <a:srcRect/>
          <a:stretch/>
        </p:blipFill>
        <p:spPr>
          <a:xfrm>
            <a:off x="4901448" y="4078964"/>
            <a:ext cx="2091458" cy="2118532"/>
          </a:xfrm>
          <a:prstGeom prst="rect">
            <a:avLst/>
          </a:prstGeom>
          <a:noFill/>
          <a:ln>
            <a:noFill/>
          </a:ln>
        </p:spPr>
      </p:pic>
      <p:pic>
        <p:nvPicPr>
          <p:cNvPr id="98" name="Google Shape;98;g959d7de285_0_13"/>
          <p:cNvPicPr preferRelativeResize="0"/>
          <p:nvPr/>
        </p:nvPicPr>
        <p:blipFill rotWithShape="1">
          <a:blip r:embed="rId7">
            <a:alphaModFix/>
          </a:blip>
          <a:srcRect/>
          <a:stretch/>
        </p:blipFill>
        <p:spPr>
          <a:xfrm>
            <a:off x="7021677" y="4078964"/>
            <a:ext cx="3497500" cy="1919120"/>
          </a:xfrm>
          <a:prstGeom prst="rect">
            <a:avLst/>
          </a:prstGeom>
          <a:noFill/>
          <a:ln>
            <a:noFill/>
          </a:ln>
        </p:spPr>
      </p:pic>
    </p:spTree>
    <p:extLst>
      <p:ext uri="{BB962C8B-B14F-4D97-AF65-F5344CB8AC3E}">
        <p14:creationId xmlns:p14="http://schemas.microsoft.com/office/powerpoint/2010/main" val="2857067364"/>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6" name="Picture 5" descr="A qr code on a white background&#10;&#10;Description automatically generated">
            <a:extLst>
              <a:ext uri="{FF2B5EF4-FFF2-40B4-BE49-F238E27FC236}">
                <a16:creationId xmlns:a16="http://schemas.microsoft.com/office/drawing/2014/main" id="{C8A1C74A-9929-10D4-3E4D-34121A05743A}"/>
              </a:ext>
            </a:extLst>
          </p:cNvPr>
          <p:cNvPicPr>
            <a:picLocks noChangeAspect="1"/>
          </p:cNvPicPr>
          <p:nvPr/>
        </p:nvPicPr>
        <p:blipFill>
          <a:blip r:embed="rId3"/>
          <a:stretch>
            <a:fillRect/>
          </a:stretch>
        </p:blipFill>
        <p:spPr>
          <a:xfrm>
            <a:off x="5889852" y="1389175"/>
            <a:ext cx="4778149" cy="4778149"/>
          </a:xfrm>
          <a:prstGeom prst="rect">
            <a:avLst/>
          </a:prstGeom>
        </p:spPr>
      </p:pic>
      <p:sp>
        <p:nvSpPr>
          <p:cNvPr id="151" name="Google Shape;151;p6"/>
          <p:cNvSpPr txBox="1">
            <a:spLocks noGrp="1"/>
          </p:cNvSpPr>
          <p:nvPr>
            <p:ph type="title"/>
          </p:nvPr>
        </p:nvSpPr>
        <p:spPr>
          <a:xfrm>
            <a:off x="1524406" y="68145"/>
            <a:ext cx="8259961" cy="558210"/>
          </a:xfrm>
          <a:prstGeom prst="rect">
            <a:avLst/>
          </a:prstGeom>
          <a:noFill/>
          <a:ln>
            <a:noFill/>
          </a:ln>
        </p:spPr>
        <p:txBody>
          <a:bodyPr spcFirstLastPara="1" wrap="square" lIns="0" tIns="0" rIns="0" bIns="0" anchor="t" anchorCtr="0">
            <a:noAutofit/>
          </a:bodyPr>
          <a:lstStyle/>
          <a:p>
            <a:r>
              <a:rPr lang="en-US" dirty="0">
                <a:solidFill>
                  <a:srgbClr val="183686"/>
                </a:solidFill>
              </a:rPr>
              <a:t>The professional events do not end here ..</a:t>
            </a:r>
            <a:endParaRPr dirty="0">
              <a:solidFill>
                <a:srgbClr val="183686"/>
              </a:solidFill>
            </a:endParaRPr>
          </a:p>
        </p:txBody>
      </p:sp>
      <p:sp>
        <p:nvSpPr>
          <p:cNvPr id="152" name="Google Shape;152;p6"/>
          <p:cNvSpPr/>
          <p:nvPr/>
        </p:nvSpPr>
        <p:spPr>
          <a:xfrm>
            <a:off x="1524000" y="6719991"/>
            <a:ext cx="9144000" cy="138009"/>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sp>
        <p:nvSpPr>
          <p:cNvPr id="7" name="TextBox 6">
            <a:extLst>
              <a:ext uri="{FF2B5EF4-FFF2-40B4-BE49-F238E27FC236}">
                <a16:creationId xmlns:a16="http://schemas.microsoft.com/office/drawing/2014/main" id="{3E13126E-D36F-9B9F-9A99-5AF0A8B254FA}"/>
              </a:ext>
            </a:extLst>
          </p:cNvPr>
          <p:cNvSpPr txBox="1"/>
          <p:nvPr/>
        </p:nvSpPr>
        <p:spPr>
          <a:xfrm>
            <a:off x="1524000" y="610115"/>
            <a:ext cx="9144000" cy="800989"/>
          </a:xfrm>
          <a:prstGeom prst="rect">
            <a:avLst/>
          </a:prstGeom>
          <a:noFill/>
        </p:spPr>
        <p:txBody>
          <a:bodyPr wrap="square">
            <a:spAutoFit/>
          </a:bodyPr>
          <a:lstStyle/>
          <a:p>
            <a:pPr marL="53576" algn="ctr" defTabSz="642915">
              <a:spcBef>
                <a:spcPts val="844"/>
              </a:spcBef>
              <a:buClr>
                <a:srgbClr val="001337"/>
              </a:buClr>
              <a:buSzPts val="3600"/>
            </a:pPr>
            <a:r>
              <a:rPr lang="en-US" sz="1969" b="1" kern="0" dirty="0">
                <a:solidFill>
                  <a:srgbClr val="081025"/>
                </a:solidFill>
                <a:latin typeface="Arial"/>
                <a:cs typeface="Arial"/>
                <a:sym typeface="Arial"/>
              </a:rPr>
              <a:t>Resume &amp; Cover Letter Workshop (Career Exploration and Education)</a:t>
            </a:r>
          </a:p>
          <a:p>
            <a:pPr marL="53576" algn="ctr" defTabSz="642915">
              <a:spcBef>
                <a:spcPts val="844"/>
              </a:spcBef>
              <a:buClr>
                <a:srgbClr val="001337"/>
              </a:buClr>
              <a:buSzPts val="3600"/>
            </a:pPr>
            <a:r>
              <a:rPr lang="en-US" sz="1969" b="1" kern="0" dirty="0">
                <a:solidFill>
                  <a:srgbClr val="081025"/>
                </a:solidFill>
                <a:latin typeface="Arial"/>
                <a:cs typeface="Arial"/>
                <a:sym typeface="Arial"/>
              </a:rPr>
              <a:t>Friday, January. 26</a:t>
            </a:r>
            <a:r>
              <a:rPr lang="en-US" sz="1969" b="1" kern="0" baseline="30000" dirty="0">
                <a:solidFill>
                  <a:srgbClr val="081025"/>
                </a:solidFill>
                <a:latin typeface="Arial"/>
                <a:cs typeface="Arial"/>
                <a:sym typeface="Arial"/>
              </a:rPr>
              <a:t>th</a:t>
            </a:r>
            <a:r>
              <a:rPr lang="en-US" sz="1969" b="1" kern="0" dirty="0">
                <a:solidFill>
                  <a:srgbClr val="081025"/>
                </a:solidFill>
                <a:latin typeface="Arial"/>
                <a:cs typeface="Arial"/>
                <a:sym typeface="Arial"/>
              </a:rPr>
              <a:t> starting at 12:30 pm-Lunch will be offered</a:t>
            </a:r>
          </a:p>
        </p:txBody>
      </p:sp>
      <p:pic>
        <p:nvPicPr>
          <p:cNvPr id="3" name="Picture 2" descr="A group of people around a table&#10;&#10;Description automatically generated">
            <a:extLst>
              <a:ext uri="{FF2B5EF4-FFF2-40B4-BE49-F238E27FC236}">
                <a16:creationId xmlns:a16="http://schemas.microsoft.com/office/drawing/2014/main" id="{F3D95CA9-0FD1-C9CC-060C-8371517D2300}"/>
              </a:ext>
            </a:extLst>
          </p:cNvPr>
          <p:cNvPicPr>
            <a:picLocks noChangeAspect="1"/>
          </p:cNvPicPr>
          <p:nvPr/>
        </p:nvPicPr>
        <p:blipFill>
          <a:blip r:embed="rId4"/>
          <a:stretch>
            <a:fillRect/>
          </a:stretch>
        </p:blipFill>
        <p:spPr>
          <a:xfrm>
            <a:off x="1709739" y="1534169"/>
            <a:ext cx="4316562" cy="4316562"/>
          </a:xfrm>
          <a:prstGeom prst="rect">
            <a:avLst/>
          </a:prstGeom>
        </p:spPr>
      </p:pic>
    </p:spTree>
    <p:extLst>
      <p:ext uri="{BB962C8B-B14F-4D97-AF65-F5344CB8AC3E}">
        <p14:creationId xmlns:p14="http://schemas.microsoft.com/office/powerpoint/2010/main" val="4242996440"/>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3"/>
          <p:cNvSpPr txBox="1">
            <a:spLocks noGrp="1"/>
          </p:cNvSpPr>
          <p:nvPr>
            <p:ph type="body" idx="1"/>
          </p:nvPr>
        </p:nvSpPr>
        <p:spPr>
          <a:xfrm>
            <a:off x="1524000" y="1910441"/>
            <a:ext cx="9144000" cy="2326584"/>
          </a:xfrm>
          <a:prstGeom prst="rect">
            <a:avLst/>
          </a:prstGeom>
          <a:noFill/>
          <a:ln>
            <a:noFill/>
          </a:ln>
        </p:spPr>
        <p:txBody>
          <a:bodyPr spcFirstLastPara="1" wrap="square" lIns="0" tIns="0" rIns="0" bIns="0" anchor="t" anchorCtr="0">
            <a:noAutofit/>
          </a:bodyPr>
          <a:lstStyle/>
          <a:p>
            <a:pPr marL="348245" indent="-281275">
              <a:buClr>
                <a:srgbClr val="001337"/>
              </a:buClr>
              <a:buSzPts val="3300"/>
              <a:buFont typeface="Georgia"/>
              <a:buChar char="-"/>
            </a:pPr>
            <a:r>
              <a:rPr lang="en-US" sz="2601" dirty="0">
                <a:solidFill>
                  <a:schemeClr val="dk2"/>
                </a:solidFill>
              </a:rPr>
              <a:t>We run our summer elections in May. Stay tunned ;)</a:t>
            </a:r>
          </a:p>
          <a:p>
            <a:pPr marL="348245" indent="-281275">
              <a:buClr>
                <a:srgbClr val="001337"/>
              </a:buClr>
              <a:buSzPts val="3300"/>
              <a:buFont typeface="Georgia"/>
              <a:buChar char="-"/>
            </a:pPr>
            <a:endParaRPr lang="en-US" sz="2601" dirty="0"/>
          </a:p>
          <a:p>
            <a:pPr marL="348245" indent="-281275">
              <a:buClr>
                <a:srgbClr val="001337"/>
              </a:buClr>
              <a:buSzPts val="3300"/>
              <a:buFont typeface="Georgia"/>
              <a:buChar char="-"/>
            </a:pPr>
            <a:r>
              <a:rPr lang="en-US" sz="2601" dirty="0">
                <a:solidFill>
                  <a:schemeClr val="dk2"/>
                </a:solidFill>
              </a:rPr>
              <a:t>Conditions for becoming an exec:</a:t>
            </a:r>
            <a:endParaRPr sz="2601" dirty="0"/>
          </a:p>
          <a:p>
            <a:pPr marL="669703" lvl="1">
              <a:lnSpc>
                <a:spcPct val="100000"/>
              </a:lnSpc>
              <a:buClr>
                <a:srgbClr val="001337"/>
              </a:buClr>
              <a:buSzPts val="3300"/>
              <a:buFont typeface="Georgia"/>
              <a:buChar char="-"/>
            </a:pPr>
            <a:r>
              <a:rPr lang="en-US" sz="2320" dirty="0">
                <a:solidFill>
                  <a:schemeClr val="dk2"/>
                </a:solidFill>
              </a:rPr>
              <a:t>Be a full time or part time Gard student at MIE for this academic year (2024-2025).</a:t>
            </a:r>
            <a:endParaRPr sz="2320" dirty="0"/>
          </a:p>
        </p:txBody>
      </p:sp>
      <p:sp>
        <p:nvSpPr>
          <p:cNvPr id="158" name="Google Shape;158;p13"/>
          <p:cNvSpPr txBox="1">
            <a:spLocks noGrp="1"/>
          </p:cNvSpPr>
          <p:nvPr>
            <p:ph type="title"/>
          </p:nvPr>
        </p:nvSpPr>
        <p:spPr>
          <a:xfrm>
            <a:off x="1635621" y="272876"/>
            <a:ext cx="8259961" cy="410766"/>
          </a:xfrm>
          <a:prstGeom prst="rect">
            <a:avLst/>
          </a:prstGeom>
          <a:noFill/>
          <a:ln>
            <a:noFill/>
          </a:ln>
        </p:spPr>
        <p:txBody>
          <a:bodyPr spcFirstLastPara="1" wrap="square" lIns="0" tIns="0" rIns="0" bIns="0" anchor="t" anchorCtr="0">
            <a:noAutofit/>
          </a:bodyPr>
          <a:lstStyle/>
          <a:p>
            <a:r>
              <a:rPr lang="en-US" sz="2531" dirty="0">
                <a:solidFill>
                  <a:srgbClr val="183686"/>
                </a:solidFill>
              </a:rPr>
              <a:t>Interested in joining AMIGAS as an executive???</a:t>
            </a:r>
            <a:endParaRPr sz="2531" dirty="0">
              <a:solidFill>
                <a:srgbClr val="183686"/>
              </a:solidFill>
            </a:endParaRPr>
          </a:p>
        </p:txBody>
      </p:sp>
      <p:sp>
        <p:nvSpPr>
          <p:cNvPr id="159" name="Google Shape;159;p13"/>
          <p:cNvSpPr/>
          <p:nvPr/>
        </p:nvSpPr>
        <p:spPr>
          <a:xfrm>
            <a:off x="1524000" y="6719991"/>
            <a:ext cx="9144000" cy="138009"/>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564561819"/>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7" name="Picture 6" descr="A qr code on a white background&#10;&#10;Description automatically generated">
            <a:extLst>
              <a:ext uri="{FF2B5EF4-FFF2-40B4-BE49-F238E27FC236}">
                <a16:creationId xmlns:a16="http://schemas.microsoft.com/office/drawing/2014/main" id="{C03FAE60-DD58-AF68-8273-742F8F0D4F71}"/>
              </a:ext>
            </a:extLst>
          </p:cNvPr>
          <p:cNvPicPr>
            <a:picLocks noChangeAspect="1"/>
          </p:cNvPicPr>
          <p:nvPr/>
        </p:nvPicPr>
        <p:blipFill>
          <a:blip r:embed="rId3"/>
          <a:stretch>
            <a:fillRect/>
          </a:stretch>
        </p:blipFill>
        <p:spPr>
          <a:xfrm>
            <a:off x="1873024" y="2740754"/>
            <a:ext cx="3210372" cy="3210372"/>
          </a:xfrm>
          <a:prstGeom prst="rect">
            <a:avLst/>
          </a:prstGeom>
        </p:spPr>
      </p:pic>
      <p:sp>
        <p:nvSpPr>
          <p:cNvPr id="164" name="Google Shape;164;p7"/>
          <p:cNvSpPr txBox="1">
            <a:spLocks noGrp="1"/>
          </p:cNvSpPr>
          <p:nvPr>
            <p:ph type="body" idx="1"/>
          </p:nvPr>
        </p:nvSpPr>
        <p:spPr>
          <a:xfrm>
            <a:off x="1699347" y="791396"/>
            <a:ext cx="8728363" cy="763077"/>
          </a:xfrm>
          <a:prstGeom prst="rect">
            <a:avLst/>
          </a:prstGeom>
          <a:noFill/>
          <a:ln>
            <a:noFill/>
          </a:ln>
        </p:spPr>
        <p:txBody>
          <a:bodyPr spcFirstLastPara="1" wrap="square" lIns="0" tIns="0" rIns="0" bIns="0" anchor="t" anchorCtr="0">
            <a:noAutofit/>
          </a:bodyPr>
          <a:lstStyle/>
          <a:p>
            <a:pPr marL="0" indent="0" algn="just">
              <a:spcBef>
                <a:spcPts val="0"/>
              </a:spcBef>
              <a:buClr>
                <a:srgbClr val="00B0F0"/>
              </a:buClr>
              <a:buSzPts val="3400"/>
            </a:pPr>
            <a:r>
              <a:rPr lang="en-US" sz="2391" dirty="0">
                <a:solidFill>
                  <a:schemeClr val="dk2"/>
                </a:solidFill>
              </a:rPr>
              <a:t>The best way to stay in touch is to follow our </a:t>
            </a:r>
            <a:r>
              <a:rPr lang="en-US" sz="2391" b="1" dirty="0">
                <a:solidFill>
                  <a:schemeClr val="dk2"/>
                </a:solidFill>
              </a:rPr>
              <a:t>Instagram Page </a:t>
            </a:r>
            <a:r>
              <a:rPr lang="en-US" sz="2391" dirty="0">
                <a:solidFill>
                  <a:schemeClr val="dk2"/>
                </a:solidFill>
              </a:rPr>
              <a:t>and our </a:t>
            </a:r>
            <a:r>
              <a:rPr lang="en-US" sz="2391" b="1" dirty="0">
                <a:solidFill>
                  <a:schemeClr val="dk2"/>
                </a:solidFill>
              </a:rPr>
              <a:t>Weekly Newsletters.</a:t>
            </a:r>
            <a:endParaRPr sz="2391" b="1" dirty="0">
              <a:solidFill>
                <a:schemeClr val="dk2"/>
              </a:solidFill>
            </a:endParaRPr>
          </a:p>
        </p:txBody>
      </p:sp>
      <p:sp>
        <p:nvSpPr>
          <p:cNvPr id="165" name="Google Shape;165;p7"/>
          <p:cNvSpPr txBox="1">
            <a:spLocks noGrp="1"/>
          </p:cNvSpPr>
          <p:nvPr>
            <p:ph type="title"/>
          </p:nvPr>
        </p:nvSpPr>
        <p:spPr>
          <a:xfrm>
            <a:off x="1699347" y="214386"/>
            <a:ext cx="8259961" cy="410766"/>
          </a:xfrm>
          <a:prstGeom prst="rect">
            <a:avLst/>
          </a:prstGeom>
          <a:noFill/>
          <a:ln>
            <a:noFill/>
          </a:ln>
        </p:spPr>
        <p:txBody>
          <a:bodyPr spcFirstLastPara="1" wrap="square" lIns="0" tIns="0" rIns="0" bIns="0" anchor="t" anchorCtr="0">
            <a:noAutofit/>
          </a:bodyPr>
          <a:lstStyle/>
          <a:p>
            <a:r>
              <a:rPr lang="en-US" dirty="0">
                <a:solidFill>
                  <a:srgbClr val="183686"/>
                </a:solidFill>
              </a:rPr>
              <a:t>Stay In Touch</a:t>
            </a:r>
            <a:endParaRPr dirty="0">
              <a:solidFill>
                <a:srgbClr val="183686"/>
              </a:solidFill>
            </a:endParaRPr>
          </a:p>
        </p:txBody>
      </p:sp>
      <p:sp>
        <p:nvSpPr>
          <p:cNvPr id="166" name="Google Shape;166;p7"/>
          <p:cNvSpPr/>
          <p:nvPr/>
        </p:nvSpPr>
        <p:spPr>
          <a:xfrm>
            <a:off x="1524000" y="6719991"/>
            <a:ext cx="9144000" cy="138009"/>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sp>
        <p:nvSpPr>
          <p:cNvPr id="4" name="Google Shape;164;p7">
            <a:extLst>
              <a:ext uri="{FF2B5EF4-FFF2-40B4-BE49-F238E27FC236}">
                <a16:creationId xmlns:a16="http://schemas.microsoft.com/office/drawing/2014/main" id="{7E547B30-569B-9101-219A-02D9AA5EB335}"/>
              </a:ext>
            </a:extLst>
          </p:cNvPr>
          <p:cNvSpPr txBox="1">
            <a:spLocks/>
          </p:cNvSpPr>
          <p:nvPr/>
        </p:nvSpPr>
        <p:spPr>
          <a:xfrm>
            <a:off x="1764290" y="1770706"/>
            <a:ext cx="3943674" cy="169989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rgbClr val="000000"/>
              </a:buClr>
              <a:buSzPts val="1400"/>
              <a:buFont typeface="Arial"/>
              <a:buNone/>
              <a:defRPr sz="2800" b="0" i="0" u="none" strike="noStrike" cap="none">
                <a:solidFill>
                  <a:srgbClr val="001337"/>
                </a:solidFill>
                <a:latin typeface="Georgia"/>
                <a:ea typeface="Georgia"/>
                <a:cs typeface="Georgia"/>
                <a:sym typeface="Georgia"/>
              </a:defRPr>
            </a:lvl1pPr>
            <a:lvl2pPr marL="914400" marR="0" lvl="1" indent="-400050" algn="l" rtl="0">
              <a:lnSpc>
                <a:spcPct val="120000"/>
              </a:lnSpc>
              <a:spcBef>
                <a:spcPts val="1200"/>
              </a:spcBef>
              <a:spcAft>
                <a:spcPts val="0"/>
              </a:spcAft>
              <a:buClr>
                <a:srgbClr val="001E3F"/>
              </a:buClr>
              <a:buSzPts val="2700"/>
              <a:buFont typeface="Georgia"/>
              <a:buChar char="•"/>
              <a:defRPr sz="2400" b="0" i="0" u="none" strike="noStrike" cap="none">
                <a:solidFill>
                  <a:srgbClr val="001337"/>
                </a:solidFill>
                <a:latin typeface="Georgia"/>
                <a:ea typeface="Georgia"/>
                <a:cs typeface="Georgia"/>
                <a:sym typeface="Georgia"/>
              </a:defRPr>
            </a:lvl2pPr>
            <a:lvl3pPr marL="1371600" marR="0" lvl="2" indent="-400050" algn="l" rtl="0">
              <a:lnSpc>
                <a:spcPct val="120000"/>
              </a:lnSpc>
              <a:spcBef>
                <a:spcPts val="1200"/>
              </a:spcBef>
              <a:spcAft>
                <a:spcPts val="0"/>
              </a:spcAft>
              <a:buClr>
                <a:srgbClr val="001E3F"/>
              </a:buClr>
              <a:buSzPts val="2700"/>
              <a:buFont typeface="Georgia"/>
              <a:buChar char="•"/>
              <a:defRPr sz="2400" b="0" i="1" u="none" strike="noStrike" cap="none">
                <a:solidFill>
                  <a:srgbClr val="001337"/>
                </a:solidFill>
                <a:latin typeface="Georgia"/>
                <a:ea typeface="Georgia"/>
                <a:cs typeface="Georgia"/>
                <a:sym typeface="Georgia"/>
              </a:defRPr>
            </a:lvl3pPr>
            <a:lvl4pPr marL="1828800" marR="0" lvl="3" indent="-400050" algn="l" rtl="0">
              <a:lnSpc>
                <a:spcPct val="120000"/>
              </a:lnSpc>
              <a:spcBef>
                <a:spcPts val="1200"/>
              </a:spcBef>
              <a:spcAft>
                <a:spcPts val="0"/>
              </a:spcAft>
              <a:buClr>
                <a:srgbClr val="001E3F"/>
              </a:buClr>
              <a:buSzPts val="2700"/>
              <a:buFont typeface="Georgia"/>
              <a:buChar char="•"/>
              <a:defRPr sz="1500" b="0" i="1" u="none" strike="noStrike" cap="none">
                <a:solidFill>
                  <a:srgbClr val="001337"/>
                </a:solidFill>
                <a:latin typeface="Georgia"/>
                <a:ea typeface="Georgia"/>
                <a:cs typeface="Georgia"/>
                <a:sym typeface="Georgia"/>
              </a:defRPr>
            </a:lvl4pPr>
            <a:lvl5pPr marL="2286000" marR="0" lvl="4" indent="-400050" algn="l" rtl="0">
              <a:lnSpc>
                <a:spcPct val="120000"/>
              </a:lnSpc>
              <a:spcBef>
                <a:spcPts val="1200"/>
              </a:spcBef>
              <a:spcAft>
                <a:spcPts val="0"/>
              </a:spcAft>
              <a:buClr>
                <a:srgbClr val="001E3F"/>
              </a:buClr>
              <a:buSzPts val="2700"/>
              <a:buFont typeface="Georgia"/>
              <a:buChar char="•"/>
              <a:defRPr sz="1500" b="0" i="1" u="none" strike="noStrike" cap="none">
                <a:solidFill>
                  <a:srgbClr val="001337"/>
                </a:solidFill>
                <a:latin typeface="Georgia"/>
                <a:ea typeface="Georgia"/>
                <a:cs typeface="Georgia"/>
                <a:sym typeface="Georgia"/>
              </a:defRPr>
            </a:lvl5pPr>
            <a:lvl6pPr marL="2743200" marR="0" lvl="5"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6pPr>
            <a:lvl7pPr marL="3200400" marR="0" lvl="6"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7pPr>
            <a:lvl8pPr marL="3657600" marR="0" lvl="7"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8pPr>
            <a:lvl9pPr marL="4114800" marR="0" lvl="8" indent="-424053" algn="l" rtl="0">
              <a:lnSpc>
                <a:spcPct val="200000"/>
              </a:lnSpc>
              <a:spcBef>
                <a:spcPts val="1200"/>
              </a:spcBef>
              <a:spcAft>
                <a:spcPts val="0"/>
              </a:spcAft>
              <a:buClr>
                <a:srgbClr val="FFFFFF"/>
              </a:buClr>
              <a:buSzPts val="3078"/>
              <a:buFont typeface="Georgia"/>
              <a:buChar char="•"/>
              <a:defRPr sz="1800" b="0" i="1" u="none" strike="noStrike" cap="none">
                <a:solidFill>
                  <a:srgbClr val="FFFFFF"/>
                </a:solidFill>
                <a:latin typeface="Georgia"/>
                <a:ea typeface="Georgia"/>
                <a:cs typeface="Georgia"/>
                <a:sym typeface="Georgia"/>
              </a:defRPr>
            </a:lvl9pPr>
          </a:lstStyle>
          <a:p>
            <a:pPr marL="0" indent="0" algn="just" defTabSz="642915">
              <a:spcBef>
                <a:spcPts val="0"/>
              </a:spcBef>
              <a:buClr>
                <a:srgbClr val="00B0F0"/>
              </a:buClr>
              <a:buSzPts val="3400"/>
            </a:pPr>
            <a:r>
              <a:rPr lang="en-US" sz="2391" kern="0" dirty="0">
                <a:solidFill>
                  <a:srgbClr val="081025"/>
                </a:solidFill>
              </a:rPr>
              <a:t>Make sure to add our email </a:t>
            </a:r>
          </a:p>
          <a:p>
            <a:pPr marL="0" indent="0" algn="just" defTabSz="642915">
              <a:spcBef>
                <a:spcPts val="0"/>
              </a:spcBef>
              <a:buClr>
                <a:srgbClr val="00B0F0"/>
              </a:buClr>
              <a:buSzPts val="3400"/>
            </a:pPr>
            <a:r>
              <a:rPr lang="en-US" sz="2391" b="1" kern="0" dirty="0">
                <a:solidFill>
                  <a:srgbClr val="081025"/>
                </a:solidFill>
              </a:rPr>
              <a:t>amigas@mie.utoronto.ca</a:t>
            </a:r>
            <a:endParaRPr lang="en-US" sz="2391" kern="0" dirty="0">
              <a:solidFill>
                <a:srgbClr val="081025"/>
              </a:solidFill>
            </a:endParaRPr>
          </a:p>
          <a:p>
            <a:pPr marL="0" indent="0" algn="just" defTabSz="642915">
              <a:spcBef>
                <a:spcPts val="0"/>
              </a:spcBef>
              <a:buClr>
                <a:srgbClr val="00B0F0"/>
              </a:buClr>
              <a:buSzPts val="3400"/>
            </a:pPr>
            <a:r>
              <a:rPr lang="en-US" sz="2391" kern="0" dirty="0">
                <a:solidFill>
                  <a:srgbClr val="081025"/>
                </a:solidFill>
              </a:rPr>
              <a:t>to your trusted contact!</a:t>
            </a:r>
            <a:endParaRPr lang="en-US" sz="2391" b="1" kern="0" dirty="0">
              <a:solidFill>
                <a:srgbClr val="081025"/>
              </a:solidFill>
            </a:endParaRPr>
          </a:p>
        </p:txBody>
      </p:sp>
      <p:pic>
        <p:nvPicPr>
          <p:cNvPr id="5" name="Picture 4">
            <a:extLst>
              <a:ext uri="{FF2B5EF4-FFF2-40B4-BE49-F238E27FC236}">
                <a16:creationId xmlns:a16="http://schemas.microsoft.com/office/drawing/2014/main" id="{0A6145B0-ACD3-A92A-8B10-6EF123407BD7}"/>
              </a:ext>
            </a:extLst>
          </p:cNvPr>
          <p:cNvPicPr>
            <a:picLocks noChangeAspect="1"/>
          </p:cNvPicPr>
          <p:nvPr/>
        </p:nvPicPr>
        <p:blipFill rotWithShape="1">
          <a:blip r:embed="rId4"/>
          <a:srcRect l="3305"/>
          <a:stretch/>
        </p:blipFill>
        <p:spPr>
          <a:xfrm>
            <a:off x="5707964" y="2164530"/>
            <a:ext cx="4851302" cy="4500515"/>
          </a:xfrm>
          <a:prstGeom prst="rect">
            <a:avLst/>
          </a:prstGeom>
        </p:spPr>
      </p:pic>
    </p:spTree>
    <p:extLst>
      <p:ext uri="{BB962C8B-B14F-4D97-AF65-F5344CB8AC3E}">
        <p14:creationId xmlns:p14="http://schemas.microsoft.com/office/powerpoint/2010/main" val="1972691918"/>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53b1447ec6_0_0"/>
          <p:cNvSpPr txBox="1">
            <a:spLocks noGrp="1"/>
          </p:cNvSpPr>
          <p:nvPr>
            <p:ph type="title"/>
          </p:nvPr>
        </p:nvSpPr>
        <p:spPr>
          <a:xfrm>
            <a:off x="1970484" y="446484"/>
            <a:ext cx="8259891" cy="2450250"/>
          </a:xfrm>
          <a:prstGeom prst="rect">
            <a:avLst/>
          </a:prstGeom>
          <a:noFill/>
          <a:ln>
            <a:noFill/>
          </a:ln>
        </p:spPr>
        <p:txBody>
          <a:bodyPr spcFirstLastPara="1" wrap="square" lIns="0" tIns="0" rIns="0" bIns="0" anchor="t" anchorCtr="0">
            <a:noAutofit/>
          </a:bodyPr>
          <a:lstStyle/>
          <a:p>
            <a:r>
              <a:rPr lang="en-US">
                <a:solidFill>
                  <a:srgbClr val="183686"/>
                </a:solidFill>
              </a:rPr>
              <a:t>Thank you!</a:t>
            </a:r>
            <a:endParaRPr>
              <a:solidFill>
                <a:srgbClr val="183686"/>
              </a:solidFill>
            </a:endParaRPr>
          </a:p>
          <a:p>
            <a:endParaRPr>
              <a:solidFill>
                <a:srgbClr val="183686"/>
              </a:solidFill>
            </a:endParaRPr>
          </a:p>
          <a:p>
            <a:r>
              <a:rPr lang="en-US">
                <a:solidFill>
                  <a:srgbClr val="183686"/>
                </a:solidFill>
              </a:rPr>
              <a:t>Questions?</a:t>
            </a:r>
            <a:endParaRPr>
              <a:solidFill>
                <a:srgbClr val="183686"/>
              </a:solidFill>
            </a:endParaRPr>
          </a:p>
        </p:txBody>
      </p:sp>
      <p:sp>
        <p:nvSpPr>
          <p:cNvPr id="172" name="Google Shape;172;g153b1447ec6_0_0"/>
          <p:cNvSpPr/>
          <p:nvPr/>
        </p:nvSpPr>
        <p:spPr>
          <a:xfrm>
            <a:off x="1524000" y="6719991"/>
            <a:ext cx="9143930" cy="137953"/>
          </a:xfrm>
          <a:prstGeom prst="rect">
            <a:avLst/>
          </a:prstGeom>
          <a:solidFill>
            <a:srgbClr val="22253D"/>
          </a:solidFill>
          <a:ln>
            <a:noFill/>
          </a:ln>
        </p:spPr>
        <p:txBody>
          <a:bodyPr spcFirstLastPara="1" wrap="square" lIns="64283" tIns="32133" rIns="64283" bIns="32133" anchor="t" anchorCtr="0">
            <a:noAutofit/>
          </a:bodyPr>
          <a:lstStyle/>
          <a:p>
            <a:pPr algn="ctr" defTabSz="642915">
              <a:buClr>
                <a:srgbClr val="000000"/>
              </a:buClr>
              <a:buSzPts val="4200"/>
            </a:pPr>
            <a:endParaRPr sz="2953" kern="0">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824661907"/>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ECF62F-BBAC-914E-A413-DB51B1DE5E3D}"/>
              </a:ext>
            </a:extLst>
          </p:cNvPr>
          <p:cNvPicPr>
            <a:picLocks noChangeAspect="1"/>
          </p:cNvPicPr>
          <p:nvPr/>
        </p:nvPicPr>
        <p:blipFill>
          <a:blip r:embed="rId3"/>
          <a:stretch>
            <a:fillRect/>
          </a:stretch>
        </p:blipFill>
        <p:spPr>
          <a:xfrm>
            <a:off x="3143865" y="0"/>
            <a:ext cx="10287000" cy="6858000"/>
          </a:xfrm>
          <a:prstGeom prst="rect">
            <a:avLst/>
          </a:prstGeom>
        </p:spPr>
      </p:pic>
      <p:sp>
        <p:nvSpPr>
          <p:cNvPr id="8" name="Rectangle 7">
            <a:extLst>
              <a:ext uri="{FF2B5EF4-FFF2-40B4-BE49-F238E27FC236}">
                <a16:creationId xmlns:a16="http://schemas.microsoft.com/office/drawing/2014/main" id="{343DD5CD-EAB3-2F49-8D8B-42DA37A9B021}"/>
              </a:ext>
            </a:extLst>
          </p:cNvPr>
          <p:cNvSpPr/>
          <p:nvPr/>
        </p:nvSpPr>
        <p:spPr>
          <a:xfrm rot="20544894">
            <a:off x="-1386558" y="-222797"/>
            <a:ext cx="6651523" cy="8586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E77470-E0BB-8C4F-B6EB-ED5C0449A612}"/>
              </a:ext>
            </a:extLst>
          </p:cNvPr>
          <p:cNvSpPr>
            <a:spLocks noGrp="1"/>
          </p:cNvSpPr>
          <p:nvPr>
            <p:ph type="ctrTitle"/>
          </p:nvPr>
        </p:nvSpPr>
        <p:spPr>
          <a:xfrm>
            <a:off x="259820" y="1543641"/>
            <a:ext cx="5555226" cy="2387600"/>
          </a:xfrm>
        </p:spPr>
        <p:txBody>
          <a:bodyPr>
            <a:normAutofit/>
          </a:bodyPr>
          <a:lstStyle/>
          <a:p>
            <a:pPr algn="l"/>
            <a:r>
              <a:rPr lang="en-US" sz="5000" b="1">
                <a:solidFill>
                  <a:srgbClr val="002060"/>
                </a:solidFill>
                <a:latin typeface="Arial" panose="020B0604020202020204" pitchFamily="34" charset="0"/>
                <a:cs typeface="Arial" panose="020B0604020202020204" pitchFamily="34" charset="0"/>
              </a:rPr>
              <a:t>Graduate Programming</a:t>
            </a:r>
          </a:p>
        </p:txBody>
      </p:sp>
      <p:pic>
        <p:nvPicPr>
          <p:cNvPr id="7" name="Picture 6">
            <a:extLst>
              <a:ext uri="{FF2B5EF4-FFF2-40B4-BE49-F238E27FC236}">
                <a16:creationId xmlns:a16="http://schemas.microsoft.com/office/drawing/2014/main" id="{2CA1A2D8-1A67-824B-BCFC-D16A28283B82}"/>
              </a:ext>
            </a:extLst>
          </p:cNvPr>
          <p:cNvPicPr>
            <a:picLocks noChangeAspect="1"/>
          </p:cNvPicPr>
          <p:nvPr/>
        </p:nvPicPr>
        <p:blipFill>
          <a:blip r:embed="rId4"/>
          <a:stretch>
            <a:fillRect/>
          </a:stretch>
        </p:blipFill>
        <p:spPr>
          <a:xfrm>
            <a:off x="-38397" y="5771839"/>
            <a:ext cx="5005387" cy="1086160"/>
          </a:xfrm>
          <a:prstGeom prst="rect">
            <a:avLst/>
          </a:prstGeom>
        </p:spPr>
      </p:pic>
    </p:spTree>
    <p:extLst>
      <p:ext uri="{BB962C8B-B14F-4D97-AF65-F5344CB8AC3E}">
        <p14:creationId xmlns:p14="http://schemas.microsoft.com/office/powerpoint/2010/main" val="35202141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5335B"/>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93F3AFFE-1303-3F4F-9860-3E8EFE0C89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131377"/>
            <a:ext cx="9466933" cy="5726623"/>
          </a:xfrm>
          <a:prstGeom prst="rect">
            <a:avLst/>
          </a:prstGeom>
        </p:spPr>
      </p:pic>
      <p:sp>
        <p:nvSpPr>
          <p:cNvPr id="15" name="TextBox 10">
            <a:extLst>
              <a:ext uri="{FF2B5EF4-FFF2-40B4-BE49-F238E27FC236}">
                <a16:creationId xmlns:a16="http://schemas.microsoft.com/office/drawing/2014/main" id="{F2977190-2D9C-0947-9D0B-6DC3CB2B3E32}"/>
              </a:ext>
            </a:extLst>
          </p:cNvPr>
          <p:cNvSpPr txBox="1"/>
          <p:nvPr/>
        </p:nvSpPr>
        <p:spPr>
          <a:xfrm>
            <a:off x="5564622" y="438879"/>
            <a:ext cx="7432664" cy="1384995"/>
          </a:xfrm>
          <a:prstGeom prst="rect">
            <a:avLst/>
          </a:prstGeom>
        </p:spPr>
        <p:txBody>
          <a:bodyPr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E2EDF1"/>
                </a:solidFill>
                <a:effectLst/>
                <a:uLnTx/>
                <a:uFillTx/>
                <a:latin typeface="Arial" panose="020B0604020202020204" pitchFamily="34" charset="0"/>
                <a:ea typeface="+mn-ea"/>
                <a:cs typeface="Arial" panose="020B0604020202020204" pitchFamily="34" charset="0"/>
              </a:rPr>
              <a:t>Navigate Your Degree </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E2EDF1"/>
                </a:solidFill>
                <a:effectLst/>
                <a:uLnTx/>
                <a:uFillTx/>
                <a:latin typeface="Arial" panose="020B0604020202020204" pitchFamily="34" charset="0"/>
                <a:ea typeface="+mn-ea"/>
                <a:cs typeface="Arial" panose="020B0604020202020204" pitchFamily="34" charset="0"/>
              </a:rPr>
              <a:t>With </a:t>
            </a:r>
            <a:r>
              <a:rPr kumimoji="0" lang="en-US" sz="4500" b="1" i="0" u="none" strike="noStrike" kern="1200" cap="none" spc="0" normalizeH="0" baseline="0" noProof="0">
                <a:ln>
                  <a:noFill/>
                </a:ln>
                <a:solidFill>
                  <a:srgbClr val="53CDC5"/>
                </a:solidFill>
                <a:effectLst/>
                <a:uLnTx/>
                <a:uFillTx/>
                <a:latin typeface="Arial" panose="020B0604020202020204" pitchFamily="34" charset="0"/>
                <a:ea typeface="+mn-ea"/>
                <a:cs typeface="Arial" panose="020B0604020202020204" pitchFamily="34" charset="0"/>
              </a:rPr>
              <a:t>Grad Maps</a:t>
            </a:r>
          </a:p>
        </p:txBody>
      </p:sp>
      <p:sp>
        <p:nvSpPr>
          <p:cNvPr id="16" name="TextBox 15">
            <a:extLst>
              <a:ext uri="{FF2B5EF4-FFF2-40B4-BE49-F238E27FC236}">
                <a16:creationId xmlns:a16="http://schemas.microsoft.com/office/drawing/2014/main" id="{C6771B98-DB4B-5040-958B-0B04F49F3B6C}"/>
              </a:ext>
            </a:extLst>
          </p:cNvPr>
          <p:cNvSpPr txBox="1"/>
          <p:nvPr/>
        </p:nvSpPr>
        <p:spPr>
          <a:xfrm>
            <a:off x="5563893" y="2150200"/>
            <a:ext cx="5073825" cy="2060885"/>
          </a:xfrm>
          <a:prstGeom prst="rect">
            <a:avLst/>
          </a:prstGeom>
          <a:noFill/>
        </p:spPr>
        <p:txBody>
          <a:bodyPr wrap="non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Develop your professional skills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Connect with you peers and mentors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Build your professional network</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Launch your career plan</a:t>
            </a:r>
          </a:p>
        </p:txBody>
      </p:sp>
    </p:spTree>
    <p:extLst>
      <p:ext uri="{BB962C8B-B14F-4D97-AF65-F5344CB8AC3E}">
        <p14:creationId xmlns:p14="http://schemas.microsoft.com/office/powerpoint/2010/main" val="4646291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1FD075-7C8A-EA4A-8D0C-5EF08CC6EAB1}"/>
              </a:ext>
            </a:extLst>
          </p:cNvPr>
          <p:cNvPicPr>
            <a:picLocks noChangeAspect="1"/>
          </p:cNvPicPr>
          <p:nvPr/>
        </p:nvPicPr>
        <p:blipFill>
          <a:blip r:embed="rId3"/>
          <a:stretch>
            <a:fillRect/>
          </a:stretch>
        </p:blipFill>
        <p:spPr>
          <a:xfrm>
            <a:off x="0" y="13648"/>
            <a:ext cx="12192000" cy="6858000"/>
          </a:xfrm>
          <a:prstGeom prst="rect">
            <a:avLst/>
          </a:prstGeom>
        </p:spPr>
      </p:pic>
    </p:spTree>
    <p:extLst>
      <p:ext uri="{BB962C8B-B14F-4D97-AF65-F5344CB8AC3E}">
        <p14:creationId xmlns:p14="http://schemas.microsoft.com/office/powerpoint/2010/main" val="3429768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0"/>
          </p:nvPr>
        </p:nvSpPr>
        <p:spPr>
          <a:xfrm>
            <a:off x="610307" y="2399520"/>
            <a:ext cx="9806173" cy="957472"/>
          </a:xfrm>
        </p:spPr>
        <p:txBody>
          <a:bodyPr/>
          <a:lstStyle/>
          <a:p>
            <a:r>
              <a:rPr lang="en-CA" dirty="0"/>
              <a:t>Graduate Office Services</a:t>
            </a:r>
          </a:p>
        </p:txBody>
      </p:sp>
      <p:graphicFrame>
        <p:nvGraphicFramePr>
          <p:cNvPr id="10" name="Subtitle 4">
            <a:extLst>
              <a:ext uri="{FF2B5EF4-FFF2-40B4-BE49-F238E27FC236}">
                <a16:creationId xmlns:a16="http://schemas.microsoft.com/office/drawing/2014/main" id="{2DF48A65-E675-436A-91C9-B7B865C7565A}"/>
              </a:ext>
            </a:extLst>
          </p:cNvPr>
          <p:cNvGraphicFramePr/>
          <p:nvPr>
            <p:extLst>
              <p:ext uri="{D42A27DB-BD31-4B8C-83A1-F6EECF244321}">
                <p14:modId xmlns:p14="http://schemas.microsoft.com/office/powerpoint/2010/main" val="3037753335"/>
              </p:ext>
            </p:extLst>
          </p:nvPr>
        </p:nvGraphicFramePr>
        <p:xfrm>
          <a:off x="606794" y="2780928"/>
          <a:ext cx="10715105" cy="3768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84521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F4FED-5583-AD46-9A65-FD8E1C02C94B}"/>
              </a:ext>
            </a:extLst>
          </p:cNvPr>
          <p:cNvSpPr>
            <a:spLocks noGrp="1"/>
          </p:cNvSpPr>
          <p:nvPr>
            <p:ph type="title"/>
          </p:nvPr>
        </p:nvSpPr>
        <p:spPr>
          <a:xfrm>
            <a:off x="838200" y="25916"/>
            <a:ext cx="10515600" cy="1325563"/>
          </a:xfrm>
        </p:spPr>
        <p:txBody>
          <a:bodyPr>
            <a:normAutofit/>
          </a:bodyPr>
          <a:lstStyle/>
          <a:p>
            <a:pPr algn="ctr"/>
            <a:r>
              <a:rPr lang="en-US" sz="4500" b="1">
                <a:solidFill>
                  <a:srgbClr val="002060"/>
                </a:solidFill>
                <a:latin typeface="Helvetica" pitchFamily="2" charset="0"/>
              </a:rPr>
              <a:t>Complementary Events</a:t>
            </a:r>
            <a:endParaRPr lang="en-US" sz="4500"/>
          </a:p>
        </p:txBody>
      </p:sp>
      <p:pic>
        <p:nvPicPr>
          <p:cNvPr id="6" name="Picture 5">
            <a:extLst>
              <a:ext uri="{FF2B5EF4-FFF2-40B4-BE49-F238E27FC236}">
                <a16:creationId xmlns:a16="http://schemas.microsoft.com/office/drawing/2014/main" id="{CA7CB746-7862-9646-9C75-BBFDC49D34B8}"/>
              </a:ext>
            </a:extLst>
          </p:cNvPr>
          <p:cNvPicPr>
            <a:picLocks noChangeAspect="1"/>
          </p:cNvPicPr>
          <p:nvPr/>
        </p:nvPicPr>
        <p:blipFill>
          <a:blip r:embed="rId3"/>
          <a:stretch>
            <a:fillRect/>
          </a:stretch>
        </p:blipFill>
        <p:spPr>
          <a:xfrm>
            <a:off x="8338059" y="4122877"/>
            <a:ext cx="3519652" cy="2344926"/>
          </a:xfrm>
          <a:prstGeom prst="rect">
            <a:avLst/>
          </a:prstGeom>
        </p:spPr>
      </p:pic>
      <p:pic>
        <p:nvPicPr>
          <p:cNvPr id="7" name="Picture 6">
            <a:extLst>
              <a:ext uri="{FF2B5EF4-FFF2-40B4-BE49-F238E27FC236}">
                <a16:creationId xmlns:a16="http://schemas.microsoft.com/office/drawing/2014/main" id="{6527F525-7732-E340-8372-3CCB244B2EF0}"/>
              </a:ext>
            </a:extLst>
          </p:cNvPr>
          <p:cNvPicPr>
            <a:picLocks noChangeAspect="1"/>
          </p:cNvPicPr>
          <p:nvPr/>
        </p:nvPicPr>
        <p:blipFill rotWithShape="1">
          <a:blip r:embed="rId4"/>
          <a:srcRect l="6705" t="3844" r="6336" b="5678"/>
          <a:stretch/>
        </p:blipFill>
        <p:spPr>
          <a:xfrm>
            <a:off x="8483219" y="1221678"/>
            <a:ext cx="3229333" cy="2520000"/>
          </a:xfrm>
          <a:prstGeom prst="rect">
            <a:avLst/>
          </a:prstGeom>
        </p:spPr>
      </p:pic>
      <p:pic>
        <p:nvPicPr>
          <p:cNvPr id="8" name="Picture 7">
            <a:extLst>
              <a:ext uri="{FF2B5EF4-FFF2-40B4-BE49-F238E27FC236}">
                <a16:creationId xmlns:a16="http://schemas.microsoft.com/office/drawing/2014/main" id="{F4737CA7-46BB-1D4F-9124-EEB8E83DF307}"/>
              </a:ext>
            </a:extLst>
          </p:cNvPr>
          <p:cNvPicPr>
            <a:picLocks noChangeAspect="1"/>
          </p:cNvPicPr>
          <p:nvPr/>
        </p:nvPicPr>
        <p:blipFill rotWithShape="1">
          <a:blip r:embed="rId5"/>
          <a:srcRect r="3889"/>
          <a:stretch/>
        </p:blipFill>
        <p:spPr>
          <a:xfrm>
            <a:off x="479448" y="1185934"/>
            <a:ext cx="3229333" cy="2520000"/>
          </a:xfrm>
          <a:prstGeom prst="rect">
            <a:avLst/>
          </a:prstGeom>
        </p:spPr>
      </p:pic>
      <p:pic>
        <p:nvPicPr>
          <p:cNvPr id="9" name="Picture 8">
            <a:extLst>
              <a:ext uri="{FF2B5EF4-FFF2-40B4-BE49-F238E27FC236}">
                <a16:creationId xmlns:a16="http://schemas.microsoft.com/office/drawing/2014/main" id="{30B843FC-D33A-9B41-AECB-ECD4D426DC4A}"/>
              </a:ext>
            </a:extLst>
          </p:cNvPr>
          <p:cNvPicPr>
            <a:picLocks noChangeAspect="1"/>
          </p:cNvPicPr>
          <p:nvPr/>
        </p:nvPicPr>
        <p:blipFill>
          <a:blip r:embed="rId6"/>
          <a:stretch>
            <a:fillRect/>
          </a:stretch>
        </p:blipFill>
        <p:spPr>
          <a:xfrm>
            <a:off x="4335600" y="4122877"/>
            <a:ext cx="3520799" cy="2347200"/>
          </a:xfrm>
          <a:prstGeom prst="rect">
            <a:avLst/>
          </a:prstGeom>
        </p:spPr>
      </p:pic>
      <p:pic>
        <p:nvPicPr>
          <p:cNvPr id="10" name="Picture 9">
            <a:extLst>
              <a:ext uri="{FF2B5EF4-FFF2-40B4-BE49-F238E27FC236}">
                <a16:creationId xmlns:a16="http://schemas.microsoft.com/office/drawing/2014/main" id="{D7D7EA6E-3EFB-BF42-B6E3-29EF1A7C7842}"/>
              </a:ext>
            </a:extLst>
          </p:cNvPr>
          <p:cNvPicPr>
            <a:picLocks noChangeAspect="1"/>
          </p:cNvPicPr>
          <p:nvPr/>
        </p:nvPicPr>
        <p:blipFill>
          <a:blip r:embed="rId7"/>
          <a:stretch>
            <a:fillRect/>
          </a:stretch>
        </p:blipFill>
        <p:spPr>
          <a:xfrm>
            <a:off x="336020" y="4122877"/>
            <a:ext cx="3516191" cy="2344926"/>
          </a:xfrm>
          <a:prstGeom prst="rect">
            <a:avLst/>
          </a:prstGeom>
        </p:spPr>
      </p:pic>
      <p:pic>
        <p:nvPicPr>
          <p:cNvPr id="11" name="Picture 10">
            <a:extLst>
              <a:ext uri="{FF2B5EF4-FFF2-40B4-BE49-F238E27FC236}">
                <a16:creationId xmlns:a16="http://schemas.microsoft.com/office/drawing/2014/main" id="{2BAAB1CB-EE99-F24F-9149-C7184BC2773A}"/>
              </a:ext>
            </a:extLst>
          </p:cNvPr>
          <p:cNvPicPr>
            <a:picLocks noChangeAspect="1"/>
          </p:cNvPicPr>
          <p:nvPr/>
        </p:nvPicPr>
        <p:blipFill>
          <a:blip r:embed="rId8"/>
          <a:stretch>
            <a:fillRect/>
          </a:stretch>
        </p:blipFill>
        <p:spPr>
          <a:xfrm>
            <a:off x="4333871" y="1307081"/>
            <a:ext cx="3522528" cy="2349194"/>
          </a:xfrm>
          <a:prstGeom prst="rect">
            <a:avLst/>
          </a:prstGeom>
        </p:spPr>
      </p:pic>
    </p:spTree>
    <p:extLst>
      <p:ext uri="{BB962C8B-B14F-4D97-AF65-F5344CB8AC3E}">
        <p14:creationId xmlns:p14="http://schemas.microsoft.com/office/powerpoint/2010/main" val="3103462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F89DB-CCDD-CE1A-28C9-E7B895BE591B}"/>
              </a:ext>
            </a:extLst>
          </p:cNvPr>
          <p:cNvSpPr>
            <a:spLocks noGrp="1"/>
          </p:cNvSpPr>
          <p:nvPr>
            <p:ph type="body" idx="10"/>
          </p:nvPr>
        </p:nvSpPr>
        <p:spPr>
          <a:xfrm>
            <a:off x="610307" y="2037406"/>
            <a:ext cx="9806173" cy="3847839"/>
          </a:xfrm>
        </p:spPr>
        <p:txBody>
          <a:bodyPr>
            <a:normAutofit fontScale="92500" lnSpcReduction="20000"/>
          </a:bodyPr>
          <a:lstStyle/>
          <a:p>
            <a:r>
              <a:rPr lang="en-US" dirty="0"/>
              <a:t>Creating Effective and Engaging Engineering Presentations</a:t>
            </a:r>
          </a:p>
          <a:p>
            <a:endParaRPr lang="en-US" dirty="0">
              <a:solidFill>
                <a:schemeClr val="bg1"/>
              </a:solidFill>
            </a:endParaRPr>
          </a:p>
          <a:p>
            <a:r>
              <a:rPr lang="en-CA" sz="2800" b="0" dirty="0"/>
              <a:t>Tuesday, January 23</a:t>
            </a:r>
            <a:endParaRPr lang="en-CA" dirty="0"/>
          </a:p>
          <a:p>
            <a:r>
              <a:rPr lang="en-CA" sz="2800" b="0" dirty="0"/>
              <a:t>12:00 – 1:30 pm </a:t>
            </a:r>
            <a:endParaRPr lang="en-CA" dirty="0"/>
          </a:p>
          <a:p>
            <a:r>
              <a:rPr lang="en-CA" sz="2800" b="0" dirty="0"/>
              <a:t>GB202</a:t>
            </a:r>
            <a:endParaRPr lang="en-CA" dirty="0"/>
          </a:p>
          <a:p>
            <a:endParaRPr lang="en-CA" sz="2800" b="0" dirty="0"/>
          </a:p>
          <a:p>
            <a:r>
              <a:rPr lang="en-CA" sz="2800" b="0" dirty="0"/>
              <a:t>Register in advance, pizza will be provided!</a:t>
            </a:r>
          </a:p>
          <a:p>
            <a:endParaRPr lang="en-CA" sz="2800" b="0" dirty="0"/>
          </a:p>
        </p:txBody>
      </p:sp>
      <p:pic>
        <p:nvPicPr>
          <p:cNvPr id="5" name="Picture 4" descr="A qr code with black squares&#10;&#10;Description automatically generated">
            <a:extLst>
              <a:ext uri="{FF2B5EF4-FFF2-40B4-BE49-F238E27FC236}">
                <a16:creationId xmlns:a16="http://schemas.microsoft.com/office/drawing/2014/main" id="{65D042BB-7BDC-345C-28E8-95C9E7011685}"/>
              </a:ext>
            </a:extLst>
          </p:cNvPr>
          <p:cNvPicPr>
            <a:picLocks noChangeAspect="1"/>
          </p:cNvPicPr>
          <p:nvPr/>
        </p:nvPicPr>
        <p:blipFill>
          <a:blip r:embed="rId3"/>
          <a:stretch>
            <a:fillRect/>
          </a:stretch>
        </p:blipFill>
        <p:spPr>
          <a:xfrm>
            <a:off x="10080355" y="245389"/>
            <a:ext cx="1885628" cy="1885628"/>
          </a:xfrm>
          <a:prstGeom prst="rect">
            <a:avLst/>
          </a:prstGeom>
        </p:spPr>
      </p:pic>
    </p:spTree>
    <p:extLst>
      <p:ext uri="{BB962C8B-B14F-4D97-AF65-F5344CB8AC3E}">
        <p14:creationId xmlns:p14="http://schemas.microsoft.com/office/powerpoint/2010/main" val="9898027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5325B"/>
        </a:solidFill>
        <a:effectLst/>
      </p:bgPr>
    </p:bg>
    <p:spTree>
      <p:nvGrpSpPr>
        <p:cNvPr id="1" name=""/>
        <p:cNvGrpSpPr/>
        <p:nvPr/>
      </p:nvGrpSpPr>
      <p:grpSpPr>
        <a:xfrm>
          <a:off x="0" y="0"/>
          <a:ext cx="0" cy="0"/>
          <a:chOff x="0" y="0"/>
          <a:chExt cx="0" cy="0"/>
        </a:xfrm>
      </p:grpSpPr>
      <p:grpSp>
        <p:nvGrpSpPr>
          <p:cNvPr id="2" name="Group 2"/>
          <p:cNvGrpSpPr/>
          <p:nvPr/>
        </p:nvGrpSpPr>
        <p:grpSpPr>
          <a:xfrm>
            <a:off x="6270749" y="-3048566"/>
            <a:ext cx="8780275" cy="11996098"/>
            <a:chOff x="2047905" y="2542511"/>
            <a:chExt cx="17560550" cy="23992195"/>
          </a:xfrm>
        </p:grpSpPr>
        <p:pic>
          <p:nvPicPr>
            <p:cNvPr id="3" name="Picture 3"/>
            <p:cNvPicPr>
              <a:picLocks noChangeAspect="1"/>
            </p:cNvPicPr>
            <p:nvPr/>
          </p:nvPicPr>
          <p:blipFill>
            <a:blip r:embed="rId3">
              <a:alphaModFix amt="8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53481">
              <a:off x="4487503" y="2542511"/>
              <a:ext cx="15120952" cy="15120952"/>
            </a:xfrm>
            <a:prstGeom prst="rect">
              <a:avLst/>
            </a:prstGeom>
          </p:spPr>
        </p:pic>
        <p:grpSp>
          <p:nvGrpSpPr>
            <p:cNvPr id="4" name="Group 4"/>
            <p:cNvGrpSpPr/>
            <p:nvPr/>
          </p:nvGrpSpPr>
          <p:grpSpPr>
            <a:xfrm rot="2400859">
              <a:off x="2047905" y="18640085"/>
              <a:ext cx="4187090" cy="7894621"/>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E2EDF1">
                  <a:alpha val="4784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400859">
              <a:off x="5821316" y="17163338"/>
              <a:ext cx="2391300" cy="3888292"/>
            </a:xfrm>
            <a:prstGeom prst="rect">
              <a:avLst/>
            </a:prstGeom>
          </p:spPr>
        </p:pic>
        <p:pic>
          <p:nvPicPr>
            <p:cNvPr id="7" name="Picture 7"/>
            <p:cNvPicPr>
              <a:picLocks noChangeAspect="1"/>
            </p:cNvPicPr>
            <p:nvPr/>
          </p:nvPicPr>
          <p:blipFill>
            <a:blip r:embed="rId7">
              <a:alphaModFix amt="43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152402" y="18058634"/>
              <a:ext cx="3567218" cy="3567218"/>
            </a:xfrm>
            <a:prstGeom prst="rect">
              <a:avLst/>
            </a:prstGeom>
          </p:spPr>
        </p:pic>
      </p:grpSp>
      <p:grpSp>
        <p:nvGrpSpPr>
          <p:cNvPr id="8" name="Group 8"/>
          <p:cNvGrpSpPr/>
          <p:nvPr/>
        </p:nvGrpSpPr>
        <p:grpSpPr>
          <a:xfrm>
            <a:off x="470786" y="1368601"/>
            <a:ext cx="8189889" cy="4206280"/>
            <a:chOff x="-207724" y="-924759"/>
            <a:chExt cx="16379778" cy="8412559"/>
          </a:xfrm>
        </p:grpSpPr>
        <p:sp>
          <p:nvSpPr>
            <p:cNvPr id="9" name="TextBox 9"/>
            <p:cNvSpPr txBox="1"/>
            <p:nvPr/>
          </p:nvSpPr>
          <p:spPr>
            <a:xfrm>
              <a:off x="0" y="-28575"/>
              <a:ext cx="10152476" cy="619786"/>
            </a:xfrm>
            <a:prstGeom prst="rect">
              <a:avLst/>
            </a:prstGeom>
          </p:spPr>
          <p:txBody>
            <a:bodyPr lIns="0" tIns="0" rIns="0" bIns="0" rtlCol="0" anchor="t">
              <a:spAutoFit/>
            </a:bodyPr>
            <a:lstStyle/>
            <a:p>
              <a:pPr marL="0" marR="0" lvl="0" indent="0" algn="l" defTabSz="609630" rtl="0" eaLnBrk="1" fontAlgn="auto" latinLnBrk="0" hangingPunct="1">
                <a:lnSpc>
                  <a:spcPts val="2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07724" y="-924759"/>
              <a:ext cx="16379778" cy="8412559"/>
            </a:xfrm>
            <a:prstGeom prst="rect">
              <a:avLst/>
            </a:prstGeom>
          </p:spPr>
          <p:txBody>
            <a:bodyPr wrap="square" lIns="0" tIns="0" rIns="0" bIns="0" rtlCol="0" anchor="t">
              <a:spAutoFit/>
            </a:bodyPr>
            <a:lstStyle/>
            <a:p>
              <a:pPr marL="0" marR="0" lvl="0" indent="0" algn="l" defTabSz="609630" rtl="0" eaLnBrk="1" fontAlgn="auto" latinLnBrk="0" hangingPunct="1">
                <a:lnSpc>
                  <a:spcPts val="8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2EDF1"/>
                  </a:solidFill>
                  <a:effectLst/>
                  <a:uLnTx/>
                  <a:uFillTx/>
                  <a:latin typeface="Arial" panose="020B0604020202020204" pitchFamily="34" charset="0"/>
                  <a:ea typeface="+mn-ea"/>
                  <a:cs typeface="Arial" panose="020B0604020202020204" pitchFamily="34" charset="0"/>
                </a:rPr>
                <a:t>LAUNCH YOUR CAREER PLAN</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2EDF1"/>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2EDF1"/>
                  </a:solidFill>
                  <a:effectLst/>
                  <a:uLnTx/>
                  <a:uFillTx/>
                  <a:latin typeface="Arial"/>
                  <a:ea typeface="+mn-ea"/>
                  <a:cs typeface="Arial"/>
                </a:rPr>
                <a:t>Friday, January 19 l 10:00 AM - 4:30 PM*</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2EDF1"/>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2EDF1"/>
                  </a:solidFill>
                  <a:effectLst/>
                  <a:uLnTx/>
                  <a:uFillTx/>
                  <a:latin typeface="Arial" panose="020B0604020202020204" pitchFamily="34" charset="0"/>
                  <a:ea typeface="+mn-ea"/>
                  <a:cs typeface="Arial" panose="020B0604020202020204" pitchFamily="34" charset="0"/>
                </a:rPr>
                <a:t>*Registration is now full, to be added to the waitlist please email </a:t>
              </a:r>
              <a:r>
                <a:rPr kumimoji="0" lang="en-US" sz="2000" b="0" i="1" u="none" strike="noStrike" kern="1200" cap="none" spc="0" normalizeH="0" baseline="0" noProof="0" dirty="0">
                  <a:ln>
                    <a:noFill/>
                  </a:ln>
                  <a:solidFill>
                    <a:srgbClr val="E2EDF1"/>
                  </a:solidFill>
                  <a:effectLst/>
                  <a:uLnTx/>
                  <a:uFillTx/>
                  <a:latin typeface="Arial" panose="020B0604020202020204" pitchFamily="34" charset="0"/>
                  <a:ea typeface="+mn-ea"/>
                  <a:cs typeface="Arial" panose="020B0604020202020204" pitchFamily="34" charset="0"/>
                  <a:hlinkClick r:id="rId9"/>
                </a:rPr>
                <a:t>grad.experience@engineering.utoronto.ca</a:t>
              </a:r>
              <a:endParaRPr kumimoji="0" lang="en-US" sz="2000" b="0" i="1" u="none" strike="noStrike" kern="1200" cap="none" spc="0" normalizeH="0" baseline="0" noProof="0" dirty="0">
                <a:ln>
                  <a:noFill/>
                </a:ln>
                <a:solidFill>
                  <a:srgbClr val="E2EDF1"/>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E2EDF1"/>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2EDF1"/>
                  </a:solidFill>
                  <a:effectLst/>
                  <a:uLnTx/>
                  <a:uFillTx/>
                  <a:latin typeface="Arial" panose="020B0604020202020204" pitchFamily="34" charset="0"/>
                  <a:ea typeface="+mn-ea"/>
                  <a:cs typeface="Arial" panose="020B0604020202020204" pitchFamily="34" charset="0"/>
                </a:rPr>
                <a:t>Learn more at: uoft.me/</a:t>
              </a:r>
              <a:r>
                <a:rPr kumimoji="0" lang="en-US" sz="2000" b="0" i="1" u="none" strike="noStrike" kern="1200" cap="none" spc="0" normalizeH="0" baseline="0" noProof="0" dirty="0" err="1">
                  <a:ln>
                    <a:noFill/>
                  </a:ln>
                  <a:solidFill>
                    <a:srgbClr val="E2EDF1"/>
                  </a:solidFill>
                  <a:effectLst/>
                  <a:uLnTx/>
                  <a:uFillTx/>
                  <a:latin typeface="Arial" panose="020B0604020202020204" pitchFamily="34" charset="0"/>
                  <a:ea typeface="+mn-ea"/>
                  <a:cs typeface="Arial" panose="020B0604020202020204" pitchFamily="34" charset="0"/>
                </a:rPr>
                <a:t>lycp</a:t>
              </a:r>
              <a:endParaRPr kumimoji="0" lang="en-US" sz="2000" b="0" i="1" u="none" strike="noStrike" kern="1200" cap="none" spc="0" normalizeH="0" baseline="0" noProof="0" dirty="0">
                <a:ln>
                  <a:noFill/>
                </a:ln>
                <a:solidFill>
                  <a:srgbClr val="E2EDF1"/>
                </a:solidFill>
                <a:effectLst/>
                <a:uLnTx/>
                <a:uFillTx/>
                <a:latin typeface="Arial" panose="020B0604020202020204" pitchFamily="34" charset="0"/>
                <a:ea typeface="+mn-ea"/>
                <a:cs typeface="Arial" panose="020B0604020202020204" pitchFamily="34" charset="0"/>
              </a:endParaRPr>
            </a:p>
          </p:txBody>
        </p:sp>
        <p:sp>
          <p:nvSpPr>
            <p:cNvPr id="11" name="TextBox 11"/>
            <p:cNvSpPr txBox="1"/>
            <p:nvPr/>
          </p:nvSpPr>
          <p:spPr>
            <a:xfrm>
              <a:off x="0" y="5750094"/>
              <a:ext cx="10152478" cy="619786"/>
            </a:xfrm>
            <a:prstGeom prst="rect">
              <a:avLst/>
            </a:prstGeom>
          </p:spPr>
          <p:txBody>
            <a:bodyPr lIns="0" tIns="0" rIns="0" bIns="0" rtlCol="0" anchor="t">
              <a:spAutoFit/>
            </a:bodyPr>
            <a:lstStyle/>
            <a:p>
              <a:pPr marL="0" marR="0" lvl="0" indent="0" algn="l" defTabSz="609630" rtl="0" eaLnBrk="1" fontAlgn="auto" latinLnBrk="0" hangingPunct="1">
                <a:lnSpc>
                  <a:spcPts val="28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B99F63FB-17CE-BF44-A0BC-0B9BA4346C5F}"/>
              </a:ext>
            </a:extLst>
          </p:cNvPr>
          <p:cNvPicPr>
            <a:picLocks noChangeAspect="1"/>
          </p:cNvPicPr>
          <p:nvPr/>
        </p:nvPicPr>
        <p:blipFill>
          <a:blip r:embed="rId10"/>
          <a:stretch>
            <a:fillRect/>
          </a:stretch>
        </p:blipFill>
        <p:spPr>
          <a:xfrm>
            <a:off x="327093" y="5783166"/>
            <a:ext cx="4635500" cy="787400"/>
          </a:xfrm>
          <a:prstGeom prst="rect">
            <a:avLst/>
          </a:prstGeom>
        </p:spPr>
      </p:pic>
    </p:spTree>
    <p:extLst>
      <p:ext uri="{BB962C8B-B14F-4D97-AF65-F5344CB8AC3E}">
        <p14:creationId xmlns:p14="http://schemas.microsoft.com/office/powerpoint/2010/main" val="418011459"/>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4ED5-9E5B-714F-A14C-5909FEB78D6F}"/>
              </a:ext>
            </a:extLst>
          </p:cNvPr>
          <p:cNvSpPr>
            <a:spLocks noGrp="1"/>
          </p:cNvSpPr>
          <p:nvPr>
            <p:ph type="title"/>
          </p:nvPr>
        </p:nvSpPr>
        <p:spPr/>
        <p:txBody>
          <a:bodyPr>
            <a:normAutofit/>
          </a:bodyPr>
          <a:lstStyle/>
          <a:p>
            <a:r>
              <a:rPr lang="en-US" sz="4500" b="1">
                <a:solidFill>
                  <a:srgbClr val="002060"/>
                </a:solidFill>
                <a:latin typeface="Arial" panose="020B0604020202020204" pitchFamily="34" charset="0"/>
                <a:ea typeface="Helvetica Neue" panose="02000503000000020004" pitchFamily="2" charset="0"/>
                <a:cs typeface="Arial" panose="020B0604020202020204" pitchFamily="34" charset="0"/>
              </a:rPr>
              <a:t>Learn more</a:t>
            </a:r>
          </a:p>
        </p:txBody>
      </p:sp>
      <p:sp>
        <p:nvSpPr>
          <p:cNvPr id="3" name="Content Placeholder 2">
            <a:extLst>
              <a:ext uri="{FF2B5EF4-FFF2-40B4-BE49-F238E27FC236}">
                <a16:creationId xmlns:a16="http://schemas.microsoft.com/office/drawing/2014/main" id="{85690470-8987-2045-863A-D11B9E5713A1}"/>
              </a:ext>
            </a:extLst>
          </p:cNvPr>
          <p:cNvSpPr>
            <a:spLocks noGrp="1"/>
          </p:cNvSpPr>
          <p:nvPr>
            <p:ph idx="1"/>
          </p:nvPr>
        </p:nvSpPr>
        <p:spPr>
          <a:xfrm>
            <a:off x="838200" y="1700060"/>
            <a:ext cx="11006138" cy="5446713"/>
          </a:xfrm>
        </p:spPr>
        <p:txBody>
          <a:bodyPr vert="horz" lIns="91440" tIns="45720" rIns="91440" bIns="45720" rtlCol="0" anchor="t">
            <a:normAutofit/>
          </a:bodyPr>
          <a:lstStyle/>
          <a:p>
            <a:pPr marL="0" indent="0">
              <a:buNone/>
            </a:pPr>
            <a:r>
              <a:rPr lang="en-US" sz="4500" b="1">
                <a:solidFill>
                  <a:srgbClr val="00B0F0"/>
                </a:solidFill>
                <a:latin typeface="Arial"/>
                <a:cs typeface="Arial"/>
              </a:rPr>
              <a:t>uoft.me/</a:t>
            </a:r>
            <a:r>
              <a:rPr lang="en-US" sz="4500" b="1" err="1">
                <a:solidFill>
                  <a:srgbClr val="00B0F0"/>
                </a:solidFill>
                <a:latin typeface="Arial"/>
                <a:cs typeface="Arial"/>
              </a:rPr>
              <a:t>FASEcurrentstudents</a:t>
            </a:r>
            <a:endParaRPr lang="en-US" sz="4500" b="1">
              <a:solidFill>
                <a:srgbClr val="00B0F0"/>
              </a:solidFill>
              <a:latin typeface="Arial" panose="020B0604020202020204" pitchFamily="34" charset="0"/>
              <a:cs typeface="Arial" panose="020B0604020202020204" pitchFamily="34" charset="0"/>
            </a:endParaRPr>
          </a:p>
          <a:p>
            <a:pPr marL="0" indent="0">
              <a:buNone/>
            </a:pPr>
            <a:endParaRPr lang="en-US" sz="4000">
              <a:solidFill>
                <a:schemeClr val="bg2">
                  <a:lumMod val="25000"/>
                </a:schemeClr>
              </a:solidFill>
              <a:latin typeface="Arial" panose="020B0604020202020204" pitchFamily="34" charset="0"/>
              <a:cs typeface="Arial" panose="020B0604020202020204" pitchFamily="34" charset="0"/>
            </a:endParaRPr>
          </a:p>
          <a:p>
            <a:pPr marL="0" indent="0">
              <a:buNone/>
            </a:pPr>
            <a:r>
              <a:rPr lang="en-US" sz="2500">
                <a:solidFill>
                  <a:schemeClr val="bg2">
                    <a:lumMod val="25000"/>
                  </a:schemeClr>
                </a:solidFill>
                <a:latin typeface="Arial" panose="020B0604020202020204" pitchFamily="34" charset="0"/>
                <a:cs typeface="Arial" panose="020B0604020202020204" pitchFamily="34" charset="0"/>
              </a:rPr>
              <a:t>Questions? Contact </a:t>
            </a:r>
          </a:p>
          <a:p>
            <a:pPr marL="0" indent="0">
              <a:buNone/>
            </a:pPr>
            <a:r>
              <a:rPr lang="en-US" sz="2500">
                <a:solidFill>
                  <a:schemeClr val="bg2">
                    <a:lumMod val="25000"/>
                  </a:schemeClr>
                </a:solidFill>
                <a:latin typeface="Arial"/>
                <a:cs typeface="Arial"/>
              </a:rPr>
              <a:t>grad.experience@engineering.utoronto.ca</a:t>
            </a:r>
          </a:p>
          <a:p>
            <a:pPr marL="0" indent="0">
              <a:buNone/>
            </a:pPr>
            <a:endParaRPr lang="en-US" sz="2500">
              <a:solidFill>
                <a:schemeClr val="bg2">
                  <a:lumMod val="25000"/>
                </a:schemeClr>
              </a:solidFill>
              <a:latin typeface="Arial" panose="020B0604020202020204" pitchFamily="34" charset="0"/>
              <a:cs typeface="Arial" panose="020B0604020202020204" pitchFamily="34" charset="0"/>
            </a:endParaRPr>
          </a:p>
          <a:p>
            <a:pPr marL="0" indent="0">
              <a:buNone/>
            </a:pPr>
            <a:endParaRPr lang="en-US" sz="2500">
              <a:solidFill>
                <a:schemeClr val="bg2">
                  <a:lumMod val="25000"/>
                </a:schemeClr>
              </a:solidFill>
            </a:endParaRPr>
          </a:p>
        </p:txBody>
      </p:sp>
      <p:pic>
        <p:nvPicPr>
          <p:cNvPr id="4" name="Picture 3" descr="A qr code on a white background&#10;&#10;Description automatically generated">
            <a:extLst>
              <a:ext uri="{FF2B5EF4-FFF2-40B4-BE49-F238E27FC236}">
                <a16:creationId xmlns:a16="http://schemas.microsoft.com/office/drawing/2014/main" id="{C353F2C7-FA83-1C4C-AA8E-6A58BDFD505B}"/>
              </a:ext>
            </a:extLst>
          </p:cNvPr>
          <p:cNvPicPr>
            <a:picLocks noChangeAspect="1"/>
          </p:cNvPicPr>
          <p:nvPr/>
        </p:nvPicPr>
        <p:blipFill>
          <a:blip r:embed="rId3"/>
          <a:stretch>
            <a:fillRect/>
          </a:stretch>
        </p:blipFill>
        <p:spPr>
          <a:xfrm>
            <a:off x="8322733" y="3101622"/>
            <a:ext cx="2743200" cy="2743200"/>
          </a:xfrm>
          <a:prstGeom prst="rect">
            <a:avLst/>
          </a:prstGeom>
        </p:spPr>
      </p:pic>
    </p:spTree>
    <p:extLst>
      <p:ext uri="{BB962C8B-B14F-4D97-AF65-F5344CB8AC3E}">
        <p14:creationId xmlns:p14="http://schemas.microsoft.com/office/powerpoint/2010/main" val="3627758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0589" y="-1484735"/>
            <a:ext cx="12538618" cy="3225636"/>
          </a:xfrm>
          <a:custGeom>
            <a:avLst/>
            <a:gdLst/>
            <a:ahLst/>
            <a:cxnLst/>
            <a:rect l="l" t="t" r="r" b="b"/>
            <a:pathLst>
              <a:path w="18807927" h="4838454">
                <a:moveTo>
                  <a:pt x="0" y="0"/>
                </a:moveTo>
                <a:lnTo>
                  <a:pt x="18807928" y="0"/>
                </a:lnTo>
                <a:lnTo>
                  <a:pt x="18807928" y="4838454"/>
                </a:lnTo>
                <a:lnTo>
                  <a:pt x="0" y="4838454"/>
                </a:lnTo>
                <a:lnTo>
                  <a:pt x="0" y="0"/>
                </a:lnTo>
                <a:close/>
              </a:path>
            </a:pathLst>
          </a:custGeom>
          <a:blipFill>
            <a:blip r:embed="rId3"/>
            <a:stretch>
              <a:fillRect t="-37925" b="-1212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541658" y="2015131"/>
            <a:ext cx="6478593" cy="4050176"/>
          </a:xfrm>
          <a:custGeom>
            <a:avLst/>
            <a:gdLst/>
            <a:ahLst/>
            <a:cxnLst/>
            <a:rect l="l" t="t" r="r" b="b"/>
            <a:pathLst>
              <a:path w="9717889" h="6075264">
                <a:moveTo>
                  <a:pt x="0" y="0"/>
                </a:moveTo>
                <a:lnTo>
                  <a:pt x="9717889" y="0"/>
                </a:lnTo>
                <a:lnTo>
                  <a:pt x="9717889" y="6075265"/>
                </a:lnTo>
                <a:lnTo>
                  <a:pt x="0" y="607526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79021" y="5656893"/>
            <a:ext cx="5769699" cy="949781"/>
          </a:xfrm>
          <a:custGeom>
            <a:avLst/>
            <a:gdLst/>
            <a:ahLst/>
            <a:cxnLst/>
            <a:rect l="l" t="t" r="r" b="b"/>
            <a:pathLst>
              <a:path w="8654549" h="1424672">
                <a:moveTo>
                  <a:pt x="0" y="0"/>
                </a:moveTo>
                <a:lnTo>
                  <a:pt x="8654549" y="0"/>
                </a:lnTo>
                <a:lnTo>
                  <a:pt x="8654549" y="1424672"/>
                </a:lnTo>
                <a:lnTo>
                  <a:pt x="0" y="142467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381186" y="1913112"/>
            <a:ext cx="5249105" cy="1808187"/>
          </a:xfrm>
          <a:prstGeom prst="rect">
            <a:avLst/>
          </a:prstGeom>
        </p:spPr>
        <p:txBody>
          <a:bodyPr lIns="0" tIns="0" rIns="0" bIns="0" rtlCol="0" anchor="t">
            <a:spAutoFit/>
          </a:bodyPr>
          <a:lstStyle/>
          <a:p>
            <a:pPr marL="0" marR="0" lvl="0" indent="0" algn="l" defTabSz="914400" rtl="0" eaLnBrk="1" fontAlgn="auto" latinLnBrk="0" hangingPunct="1">
              <a:lnSpc>
                <a:spcPts val="4737"/>
              </a:lnSpc>
              <a:spcBef>
                <a:spcPts val="0"/>
              </a:spcBef>
              <a:spcAft>
                <a:spcPts val="0"/>
              </a:spcAft>
              <a:buClrTx/>
              <a:buSzTx/>
              <a:buFontTx/>
              <a:buNone/>
              <a:tabLst/>
              <a:defRPr/>
            </a:pPr>
            <a:r>
              <a:rPr kumimoji="0" lang="en-US" sz="4268" b="0" i="0" u="none" strike="noStrike" kern="1200" cap="none" spc="0" normalizeH="0" baseline="0" noProof="0">
                <a:ln>
                  <a:noFill/>
                </a:ln>
                <a:solidFill>
                  <a:srgbClr val="000000"/>
                </a:solidFill>
                <a:effectLst/>
                <a:uLnTx/>
                <a:uFillTx/>
                <a:latin typeface="Helveticish Bold"/>
                <a:ea typeface="+mn-ea"/>
                <a:cs typeface="+mn-cs"/>
              </a:rPr>
              <a:t>Become the engineering leader </a:t>
            </a:r>
          </a:p>
          <a:p>
            <a:pPr marL="0" marR="0" lvl="0" indent="0" algn="l" defTabSz="914400" rtl="0" eaLnBrk="1" fontAlgn="auto" latinLnBrk="0" hangingPunct="1">
              <a:lnSpc>
                <a:spcPts val="4737"/>
              </a:lnSpc>
              <a:spcBef>
                <a:spcPts val="0"/>
              </a:spcBef>
              <a:spcAft>
                <a:spcPts val="0"/>
              </a:spcAft>
              <a:buClrTx/>
              <a:buSzTx/>
              <a:buFontTx/>
              <a:buNone/>
              <a:tabLst/>
              <a:defRPr/>
            </a:pPr>
            <a:r>
              <a:rPr kumimoji="0" lang="en-US" sz="4268" b="0" i="0" u="none" strike="noStrike" kern="1200" cap="none" spc="0" normalizeH="0" baseline="0" noProof="0">
                <a:ln>
                  <a:noFill/>
                </a:ln>
                <a:solidFill>
                  <a:srgbClr val="000000"/>
                </a:solidFill>
                <a:effectLst/>
                <a:uLnTx/>
                <a:uFillTx/>
                <a:latin typeface="Helveticish Bold"/>
                <a:ea typeface="+mn-ea"/>
                <a:cs typeface="+mn-cs"/>
              </a:rPr>
              <a:t>the future needs.</a:t>
            </a:r>
          </a:p>
        </p:txBody>
      </p:sp>
    </p:spTree>
    <p:extLst>
      <p:ext uri="{BB962C8B-B14F-4D97-AF65-F5344CB8AC3E}">
        <p14:creationId xmlns:p14="http://schemas.microsoft.com/office/powerpoint/2010/main" val="31566980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0589" y="-1928763"/>
            <a:ext cx="12412589" cy="3669665"/>
          </a:xfrm>
          <a:custGeom>
            <a:avLst/>
            <a:gdLst/>
            <a:ahLst/>
            <a:cxnLst/>
            <a:rect l="l" t="t" r="r" b="b"/>
            <a:pathLst>
              <a:path w="18618884" h="5504497">
                <a:moveTo>
                  <a:pt x="0" y="0"/>
                </a:moveTo>
                <a:lnTo>
                  <a:pt x="18618884" y="0"/>
                </a:lnTo>
                <a:lnTo>
                  <a:pt x="18618884" y="5504496"/>
                </a:lnTo>
                <a:lnTo>
                  <a:pt x="0" y="5504496"/>
                </a:lnTo>
                <a:lnTo>
                  <a:pt x="0" y="0"/>
                </a:lnTo>
                <a:close/>
              </a:path>
            </a:pathLst>
          </a:custGeom>
          <a:blipFill>
            <a:blip r:embed="rId3"/>
            <a:stretch>
              <a:fillRect t="-4263" b="-1215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759357" y="4534554"/>
            <a:ext cx="3015621" cy="1997953"/>
          </a:xfrm>
          <a:custGeom>
            <a:avLst/>
            <a:gdLst/>
            <a:ahLst/>
            <a:cxnLst/>
            <a:rect l="l" t="t" r="r" b="b"/>
            <a:pathLst>
              <a:path w="4523431" h="2996930">
                <a:moveTo>
                  <a:pt x="0" y="0"/>
                </a:moveTo>
                <a:lnTo>
                  <a:pt x="4523431" y="0"/>
                </a:lnTo>
                <a:lnTo>
                  <a:pt x="4523431" y="2996929"/>
                </a:lnTo>
                <a:lnTo>
                  <a:pt x="0" y="2996929"/>
                </a:lnTo>
                <a:lnTo>
                  <a:pt x="0" y="0"/>
                </a:lnTo>
                <a:close/>
              </a:path>
            </a:pathLst>
          </a:custGeom>
          <a:blipFill>
            <a:blip r:embed="rId4"/>
            <a:stretch>
              <a:fillRect b="-132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91190" y="2956556"/>
            <a:ext cx="7711262" cy="468270"/>
          </a:xfrm>
          <a:prstGeom prst="rect">
            <a:avLst/>
          </a:prstGeom>
        </p:spPr>
        <p:txBody>
          <a:bodyPr lIns="0" tIns="0" rIns="0" bIns="0" rtlCol="0" anchor="t">
            <a:spAutoFit/>
          </a:bodyPr>
          <a:lstStyle/>
          <a:p>
            <a:pPr marL="0" marR="0" lvl="0" indent="0" algn="ctr" defTabSz="914400" rtl="0" eaLnBrk="1" fontAlgn="auto" latinLnBrk="0" hangingPunct="1">
              <a:lnSpc>
                <a:spcPts val="4006"/>
              </a:lnSpc>
              <a:spcBef>
                <a:spcPts val="0"/>
              </a:spcBef>
              <a:spcAft>
                <a:spcPts val="0"/>
              </a:spcAft>
              <a:buClrTx/>
              <a:buSzTx/>
              <a:buFontTx/>
              <a:buNone/>
              <a:tabLst/>
              <a:defRPr/>
            </a:pPr>
            <a:r>
              <a:rPr kumimoji="0" lang="en-US" sz="2861" b="0" i="0" u="none" strike="noStrike" kern="1200" cap="none" spc="0" normalizeH="0" baseline="0" noProof="0">
                <a:ln>
                  <a:noFill/>
                </a:ln>
                <a:solidFill>
                  <a:srgbClr val="008BB3"/>
                </a:solidFill>
                <a:effectLst/>
                <a:uLnTx/>
                <a:uFillTx/>
                <a:latin typeface="Helveticish Bold"/>
                <a:ea typeface="+mn-ea"/>
                <a:cs typeface="+mn-cs"/>
              </a:rPr>
              <a:t>Courses, workshops, programs, and more!</a:t>
            </a:r>
          </a:p>
        </p:txBody>
      </p:sp>
      <p:sp>
        <p:nvSpPr>
          <p:cNvPr id="5" name="TextBox 5"/>
          <p:cNvSpPr txBox="1"/>
          <p:nvPr/>
        </p:nvSpPr>
        <p:spPr>
          <a:xfrm>
            <a:off x="920713" y="3493154"/>
            <a:ext cx="7452215" cy="694614"/>
          </a:xfrm>
          <a:prstGeom prst="rect">
            <a:avLst/>
          </a:prstGeom>
        </p:spPr>
        <p:txBody>
          <a:bodyPr lIns="0" tIns="0" rIns="0" bIns="0" rtlCol="0" anchor="t">
            <a:sp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Open Sans Bold"/>
                <a:ea typeface="+mn-ea"/>
                <a:cs typeface="+mn-cs"/>
              </a:rPr>
              <a:t>Visit </a:t>
            </a:r>
            <a:r>
              <a:rPr kumimoji="0" lang="en-US" sz="2000" b="0" i="0" u="none" strike="noStrike" kern="1200" cap="none" spc="0" normalizeH="0" baseline="0" noProof="0">
                <a:ln>
                  <a:noFill/>
                </a:ln>
                <a:solidFill>
                  <a:srgbClr val="008BB3"/>
                </a:solidFill>
                <a:effectLst/>
                <a:uLnTx/>
                <a:uFillTx/>
                <a:latin typeface="Open Sans Bold"/>
                <a:ea typeface="+mn-ea"/>
                <a:cs typeface="+mn-cs"/>
              </a:rPr>
              <a:t>uoft.me/ileadstudents</a:t>
            </a:r>
            <a:r>
              <a:rPr kumimoji="0" lang="en-US" sz="2000" b="0" i="0" u="none" strike="noStrike" kern="1200" cap="none" spc="0" normalizeH="0" baseline="0" noProof="0">
                <a:ln>
                  <a:noFill/>
                </a:ln>
                <a:solidFill>
                  <a:srgbClr val="000000"/>
                </a:solidFill>
                <a:effectLst/>
                <a:uLnTx/>
                <a:uFillTx/>
                <a:latin typeface="Open Sans Bold"/>
                <a:ea typeface="+mn-ea"/>
                <a:cs typeface="+mn-cs"/>
              </a:rPr>
              <a:t> to learn more and</a:t>
            </a:r>
          </a:p>
          <a:p>
            <a:pPr marL="0" marR="0" lvl="0" indent="0" algn="ctr" defTabSz="914400" rtl="0" eaLnBrk="1" fontAlgn="auto" latinLnBrk="0" hangingPunct="1">
              <a:lnSpc>
                <a:spcPts val="28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Open Sans Bold"/>
                <a:ea typeface="+mn-ea"/>
                <a:cs typeface="+mn-cs"/>
              </a:rPr>
              <a:t>sign up for our newsletter!</a:t>
            </a:r>
          </a:p>
        </p:txBody>
      </p:sp>
      <p:sp>
        <p:nvSpPr>
          <p:cNvPr id="6" name="Freeform 6"/>
          <p:cNvSpPr/>
          <p:nvPr/>
        </p:nvSpPr>
        <p:spPr>
          <a:xfrm>
            <a:off x="9444481" y="1861158"/>
            <a:ext cx="2330496" cy="2330496"/>
          </a:xfrm>
          <a:custGeom>
            <a:avLst/>
            <a:gdLst/>
            <a:ahLst/>
            <a:cxnLst/>
            <a:rect l="l" t="t" r="r" b="b"/>
            <a:pathLst>
              <a:path w="3495744" h="3495744">
                <a:moveTo>
                  <a:pt x="0" y="0"/>
                </a:moveTo>
                <a:lnTo>
                  <a:pt x="3495744" y="0"/>
                </a:lnTo>
                <a:lnTo>
                  <a:pt x="3495744" y="3495744"/>
                </a:lnTo>
                <a:lnTo>
                  <a:pt x="0" y="3495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207" y="1861158"/>
            <a:ext cx="5769699" cy="949781"/>
          </a:xfrm>
          <a:custGeom>
            <a:avLst/>
            <a:gdLst/>
            <a:ahLst/>
            <a:cxnLst/>
            <a:rect l="l" t="t" r="r" b="b"/>
            <a:pathLst>
              <a:path w="8654549" h="1424672">
                <a:moveTo>
                  <a:pt x="0" y="0"/>
                </a:moveTo>
                <a:lnTo>
                  <a:pt x="8654549" y="0"/>
                </a:lnTo>
                <a:lnTo>
                  <a:pt x="8654549" y="1424672"/>
                </a:lnTo>
                <a:lnTo>
                  <a:pt x="0" y="14246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279021" y="4591436"/>
            <a:ext cx="3010038" cy="2006692"/>
          </a:xfrm>
          <a:custGeom>
            <a:avLst/>
            <a:gdLst/>
            <a:ahLst/>
            <a:cxnLst/>
            <a:rect l="l" t="t" r="r" b="b"/>
            <a:pathLst>
              <a:path w="4515057" h="3010038">
                <a:moveTo>
                  <a:pt x="0" y="0"/>
                </a:moveTo>
                <a:lnTo>
                  <a:pt x="4515057" y="0"/>
                </a:lnTo>
                <a:lnTo>
                  <a:pt x="4515057" y="3010038"/>
                </a:lnTo>
                <a:lnTo>
                  <a:pt x="0" y="301003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565409" y="4540904"/>
            <a:ext cx="3015621" cy="2010414"/>
          </a:xfrm>
          <a:custGeom>
            <a:avLst/>
            <a:gdLst/>
            <a:ahLst/>
            <a:cxnLst/>
            <a:rect l="l" t="t" r="r" b="b"/>
            <a:pathLst>
              <a:path w="4523431" h="3015621">
                <a:moveTo>
                  <a:pt x="0" y="0"/>
                </a:moveTo>
                <a:lnTo>
                  <a:pt x="4523431" y="0"/>
                </a:lnTo>
                <a:lnTo>
                  <a:pt x="4523431" y="3015620"/>
                </a:lnTo>
                <a:lnTo>
                  <a:pt x="0" y="3015620"/>
                </a:lnTo>
                <a:lnTo>
                  <a:pt x="0" y="0"/>
                </a:lnTo>
                <a:close/>
              </a:path>
            </a:pathLst>
          </a:custGeom>
          <a:blipFill>
            <a:blip r:embed="rId8"/>
            <a:stretch>
              <a:fillRect t="-6281" b="-62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33417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sz="quarter" idx="13"/>
          </p:nvPr>
        </p:nvSpPr>
        <p:spPr/>
        <p:txBody>
          <a:bodyPr/>
          <a:lstStyle/>
          <a:p>
            <a:r>
              <a:rPr lang="en-US" dirty="0"/>
              <a:t>Questions?</a:t>
            </a:r>
            <a:endParaRPr lang="en-CA" dirty="0"/>
          </a:p>
        </p:txBody>
      </p:sp>
    </p:spTree>
    <p:extLst>
      <p:ext uri="{BB962C8B-B14F-4D97-AF65-F5344CB8AC3E}">
        <p14:creationId xmlns:p14="http://schemas.microsoft.com/office/powerpoint/2010/main" val="1941134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26306" y="3302444"/>
            <a:ext cx="9806173" cy="3006876"/>
          </a:xfrm>
        </p:spPr>
        <p:txBody>
          <a:bodyPr>
            <a:normAutofit fontScale="92500" lnSpcReduction="10000"/>
          </a:bodyPr>
          <a:lstStyle/>
          <a:p>
            <a:pPr marL="342900" indent="-342900">
              <a:buFont typeface="Arial" panose="020B0604020202020204" pitchFamily="34" charset="0"/>
              <a:buChar char="•"/>
            </a:pPr>
            <a:r>
              <a:rPr lang="en-US" b="1" dirty="0">
                <a:solidFill>
                  <a:srgbClr val="25355A"/>
                </a:solidFill>
              </a:rPr>
              <a:t>Engineering departments </a:t>
            </a:r>
            <a:r>
              <a:rPr lang="en-US" dirty="0">
                <a:solidFill>
                  <a:srgbClr val="25355A"/>
                </a:solidFill>
              </a:rPr>
              <a:t>supports their graduate students with specifics in their academic program.</a:t>
            </a:r>
          </a:p>
          <a:p>
            <a:pPr marL="342900" indent="-342900">
              <a:buFont typeface="Arial" panose="020B0604020202020204" pitchFamily="34" charset="0"/>
              <a:buChar char="•"/>
            </a:pPr>
            <a:endParaRPr lang="en-US" dirty="0">
              <a:solidFill>
                <a:srgbClr val="25355A"/>
              </a:solidFill>
            </a:endParaRPr>
          </a:p>
          <a:p>
            <a:pPr marL="342900" indent="-342900">
              <a:buFont typeface="Arial" panose="020B0604020202020204" pitchFamily="34" charset="0"/>
              <a:buChar char="•"/>
            </a:pPr>
            <a:r>
              <a:rPr lang="en-US" b="1" dirty="0">
                <a:solidFill>
                  <a:srgbClr val="25355A"/>
                </a:solidFill>
              </a:rPr>
              <a:t>Faculty of Applied Science and Engineering, Graduate Studies (FASE) </a:t>
            </a:r>
            <a:r>
              <a:rPr lang="en-US" dirty="0">
                <a:solidFill>
                  <a:srgbClr val="25355A"/>
                </a:solidFill>
              </a:rPr>
              <a:t>supports students with professional development programs and events, oversees Faculty-Wide engineering courses.</a:t>
            </a:r>
          </a:p>
          <a:p>
            <a:pPr marL="342900" indent="-342900">
              <a:buFont typeface="Arial" panose="020B0604020202020204" pitchFamily="34" charset="0"/>
              <a:buChar char="•"/>
            </a:pPr>
            <a:endParaRPr lang="en-US" dirty="0">
              <a:solidFill>
                <a:srgbClr val="25355A"/>
              </a:solidFill>
            </a:endParaRPr>
          </a:p>
          <a:p>
            <a:pPr marL="342900" indent="-342900">
              <a:buFont typeface="Arial" panose="020B0604020202020204" pitchFamily="34" charset="0"/>
              <a:buChar char="•"/>
            </a:pPr>
            <a:r>
              <a:rPr lang="en-US" b="1" dirty="0">
                <a:solidFill>
                  <a:srgbClr val="25355A"/>
                </a:solidFill>
              </a:rPr>
              <a:t>School of Graduate Studies (SGS) </a:t>
            </a:r>
            <a:r>
              <a:rPr lang="en-US" dirty="0">
                <a:solidFill>
                  <a:srgbClr val="25355A"/>
                </a:solidFill>
              </a:rPr>
              <a:t>supports all graduate students with a variety of services and resources (policies, awards, financial aid, career development, academic writing/speaking and more).</a:t>
            </a:r>
          </a:p>
          <a:p>
            <a:endParaRPr lang="en-CA" dirty="0">
              <a:solidFill>
                <a:srgbClr val="25355A"/>
              </a:solidFill>
            </a:endParaRPr>
          </a:p>
        </p:txBody>
      </p:sp>
      <p:sp>
        <p:nvSpPr>
          <p:cNvPr id="9" name="Text Placeholder 8"/>
          <p:cNvSpPr>
            <a:spLocks noGrp="1"/>
          </p:cNvSpPr>
          <p:nvPr>
            <p:ph type="body" idx="10"/>
          </p:nvPr>
        </p:nvSpPr>
        <p:spPr>
          <a:xfrm>
            <a:off x="610307" y="2399520"/>
            <a:ext cx="9806173" cy="885464"/>
          </a:xfrm>
        </p:spPr>
        <p:txBody>
          <a:bodyPr/>
          <a:lstStyle/>
          <a:p>
            <a:r>
              <a:rPr lang="en-US" dirty="0"/>
              <a:t>Levels of University Support</a:t>
            </a:r>
            <a:endParaRPr lang="en-CA" dirty="0"/>
          </a:p>
        </p:txBody>
      </p:sp>
    </p:spTree>
    <p:extLst>
      <p:ext uri="{BB962C8B-B14F-4D97-AF65-F5344CB8AC3E}">
        <p14:creationId xmlns:p14="http://schemas.microsoft.com/office/powerpoint/2010/main" val="3658016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0307" y="3348971"/>
            <a:ext cx="10526253" cy="3392397"/>
          </a:xfrm>
        </p:spPr>
        <p:txBody>
          <a:bodyPr>
            <a:normAutofit/>
          </a:bodyPr>
          <a:lstStyle/>
          <a:p>
            <a:r>
              <a:rPr lang="en-US" sz="1900" b="1" dirty="0">
                <a:solidFill>
                  <a:srgbClr val="25355A"/>
                </a:solidFill>
              </a:rPr>
              <a:t>The SGS supports graduate students across the University. Please refer to the SGS website for:</a:t>
            </a:r>
          </a:p>
          <a:p>
            <a:pPr marL="342900" indent="-342900">
              <a:buFont typeface="Arial" panose="020B0604020202020204" pitchFamily="34" charset="0"/>
              <a:buChar char="•"/>
            </a:pPr>
            <a:r>
              <a:rPr lang="en-US" sz="1900" dirty="0">
                <a:solidFill>
                  <a:srgbClr val="25355A"/>
                </a:solidFill>
              </a:rPr>
              <a:t>University-wide policies and guidelines:</a:t>
            </a:r>
          </a:p>
          <a:p>
            <a:pPr marL="800100" lvl="1" indent="-342900">
              <a:buFont typeface="Arial" panose="020B0604020202020204" pitchFamily="34" charset="0"/>
              <a:buChar char="•"/>
            </a:pPr>
            <a:r>
              <a:rPr lang="en-US" sz="1900" dirty="0">
                <a:solidFill>
                  <a:srgbClr val="25355A"/>
                </a:solidFill>
              </a:rPr>
              <a:t>SGS Code of </a:t>
            </a:r>
            <a:r>
              <a:rPr lang="en-US" sz="1900" dirty="0" err="1">
                <a:solidFill>
                  <a:srgbClr val="25355A"/>
                </a:solidFill>
              </a:rPr>
              <a:t>Behaviour</a:t>
            </a:r>
            <a:r>
              <a:rPr lang="en-US" sz="1900" dirty="0">
                <a:solidFill>
                  <a:srgbClr val="25355A"/>
                </a:solidFill>
              </a:rPr>
              <a:t> on Academic Matters, plagiarism, offenses, appeals</a:t>
            </a:r>
          </a:p>
          <a:p>
            <a:pPr marL="800100" lvl="1" indent="-342900">
              <a:buFont typeface="Arial" panose="020B0604020202020204" pitchFamily="34" charset="0"/>
              <a:buChar char="•"/>
            </a:pPr>
            <a:r>
              <a:rPr lang="en-US" sz="1900" dirty="0">
                <a:solidFill>
                  <a:srgbClr val="25355A"/>
                </a:solidFill>
              </a:rPr>
              <a:t>Code of Student Conduct, harassment, violence</a:t>
            </a:r>
          </a:p>
          <a:p>
            <a:pPr marL="800100" lvl="1" indent="-342900">
              <a:buFont typeface="Arial" panose="020B0604020202020204" pitchFamily="34" charset="0"/>
              <a:buChar char="•"/>
            </a:pPr>
            <a:r>
              <a:rPr lang="en-US" sz="1900" dirty="0">
                <a:solidFill>
                  <a:srgbClr val="25355A"/>
                </a:solidFill>
              </a:rPr>
              <a:t>No working full time for research students</a:t>
            </a:r>
          </a:p>
          <a:p>
            <a:pPr marL="342900" indent="-342900">
              <a:buFont typeface="Arial" panose="020B0604020202020204" pitchFamily="34" charset="0"/>
              <a:buChar char="•"/>
            </a:pPr>
            <a:r>
              <a:rPr lang="en-US" sz="1900" dirty="0">
                <a:solidFill>
                  <a:srgbClr val="25355A"/>
                </a:solidFill>
              </a:rPr>
              <a:t>Important dates and deadlines (i.e. sessional dates)</a:t>
            </a:r>
          </a:p>
          <a:p>
            <a:endParaRPr lang="en-US" dirty="0">
              <a:solidFill>
                <a:srgbClr val="25355A"/>
              </a:solidFill>
            </a:endParaRPr>
          </a:p>
          <a:p>
            <a:endParaRPr lang="en-CA" dirty="0"/>
          </a:p>
        </p:txBody>
      </p:sp>
      <p:sp>
        <p:nvSpPr>
          <p:cNvPr id="9" name="Text Placeholder 8"/>
          <p:cNvSpPr>
            <a:spLocks noGrp="1"/>
          </p:cNvSpPr>
          <p:nvPr>
            <p:ph type="body" idx="10"/>
          </p:nvPr>
        </p:nvSpPr>
        <p:spPr>
          <a:xfrm>
            <a:off x="610307" y="2399520"/>
            <a:ext cx="11030309" cy="957472"/>
          </a:xfrm>
        </p:spPr>
        <p:txBody>
          <a:bodyPr>
            <a:normAutofit/>
          </a:bodyPr>
          <a:lstStyle/>
          <a:p>
            <a:r>
              <a:rPr lang="en-CA" dirty="0"/>
              <a:t>School of Graduate Studies (SGS) Office</a:t>
            </a:r>
          </a:p>
        </p:txBody>
      </p:sp>
    </p:spTree>
    <p:extLst>
      <p:ext uri="{BB962C8B-B14F-4D97-AF65-F5344CB8AC3E}">
        <p14:creationId xmlns:p14="http://schemas.microsoft.com/office/powerpoint/2010/main" val="3192330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610307" y="2399520"/>
            <a:ext cx="9806173" cy="885464"/>
          </a:xfrm>
        </p:spPr>
        <p:txBody>
          <a:bodyPr/>
          <a:lstStyle/>
          <a:p>
            <a:r>
              <a:rPr lang="en-US" dirty="0" err="1"/>
              <a:t>MASc</a:t>
            </a:r>
            <a:r>
              <a:rPr lang="en-US" dirty="0"/>
              <a:t>: Requirements &amp; Timelines</a:t>
            </a:r>
            <a:endParaRPr lang="en-CA" dirty="0"/>
          </a:p>
        </p:txBody>
      </p:sp>
    </p:spTree>
    <p:extLst>
      <p:ext uri="{BB962C8B-B14F-4D97-AF65-F5344CB8AC3E}">
        <p14:creationId xmlns:p14="http://schemas.microsoft.com/office/powerpoint/2010/main" val="5973377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6350" cmpd="sng"/>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 Master White">
  <a:themeElements>
    <a:clrScheme name="University of Toronto Engineering">
      <a:dk1>
        <a:srgbClr val="081025"/>
      </a:dk1>
      <a:lt1>
        <a:srgbClr val="FFFFFF"/>
      </a:lt1>
      <a:dk2>
        <a:srgbClr val="081025"/>
      </a:dk2>
      <a:lt2>
        <a:srgbClr val="F3F3F3"/>
      </a:lt2>
      <a:accent1>
        <a:srgbClr val="0092D2"/>
      </a:accent1>
      <a:accent2>
        <a:srgbClr val="272727"/>
      </a:accent2>
      <a:accent3>
        <a:srgbClr val="F9C31B"/>
      </a:accent3>
      <a:accent4>
        <a:srgbClr val="BD3D22"/>
      </a:accent4>
      <a:accent5>
        <a:srgbClr val="46AE9D"/>
      </a:accent5>
      <a:accent6>
        <a:srgbClr val="D5DE37"/>
      </a:accent6>
      <a:hlink>
        <a:srgbClr val="0092D2"/>
      </a:hlink>
      <a:folHlink>
        <a:srgbClr val="888C8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lide Master White">
  <a:themeElements>
    <a:clrScheme name="University of Toronto Engineering">
      <a:dk1>
        <a:srgbClr val="081025"/>
      </a:dk1>
      <a:lt1>
        <a:srgbClr val="FFFFFF"/>
      </a:lt1>
      <a:dk2>
        <a:srgbClr val="081025"/>
      </a:dk2>
      <a:lt2>
        <a:srgbClr val="F3F3F3"/>
      </a:lt2>
      <a:accent1>
        <a:srgbClr val="0092D2"/>
      </a:accent1>
      <a:accent2>
        <a:srgbClr val="272727"/>
      </a:accent2>
      <a:accent3>
        <a:srgbClr val="F9C31B"/>
      </a:accent3>
      <a:accent4>
        <a:srgbClr val="BD3D22"/>
      </a:accent4>
      <a:accent5>
        <a:srgbClr val="46AE9D"/>
      </a:accent5>
      <a:accent6>
        <a:srgbClr val="D5DE37"/>
      </a:accent6>
      <a:hlink>
        <a:srgbClr val="0092D2"/>
      </a:hlink>
      <a:folHlink>
        <a:srgbClr val="888C8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6350" cmpd="sng"/>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1a1425d3-dd95-404f-aaeb-4958799c461a" xsi:nil="true"/>
    <SharedWithUsers xmlns="638c4458-02aa-477b-98b4-d7215ac5f2d7">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D10A33842EE04A9197446DCE0DE891" ma:contentTypeVersion="8" ma:contentTypeDescription="Create a new document." ma:contentTypeScope="" ma:versionID="1e5d5fb0960379aa736f4dde89edbd17">
  <xsd:schema xmlns:xsd="http://www.w3.org/2001/XMLSchema" xmlns:xs="http://www.w3.org/2001/XMLSchema" xmlns:p="http://schemas.microsoft.com/office/2006/metadata/properties" xmlns:ns2="1a1425d3-dd95-404f-aaeb-4958799c461a" xmlns:ns3="638c4458-02aa-477b-98b4-d7215ac5f2d7" targetNamespace="http://schemas.microsoft.com/office/2006/metadata/properties" ma:root="true" ma:fieldsID="ed8881ad58e8c6563f303c58c6869900" ns2:_="" ns3:_="">
    <xsd:import namespace="1a1425d3-dd95-404f-aaeb-4958799c461a"/>
    <xsd:import namespace="638c4458-02aa-477b-98b4-d7215ac5f2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1425d3-dd95-404f-aaeb-4958799c46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8c4458-02aa-477b-98b4-d7215ac5f2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0DC60F-93EE-4B6B-B721-1CD08D5D51E0}">
  <ds:schemaRefs>
    <ds:schemaRef ds:uri="http://schemas.microsoft.com/sharepoint/v3/contenttype/forms"/>
  </ds:schemaRefs>
</ds:datastoreItem>
</file>

<file path=customXml/itemProps2.xml><?xml version="1.0" encoding="utf-8"?>
<ds:datastoreItem xmlns:ds="http://schemas.openxmlformats.org/officeDocument/2006/customXml" ds:itemID="{A38CC41D-7426-40C4-96AB-9F90B888DAA2}">
  <ds:schemaRefs>
    <ds:schemaRef ds:uri="http://schemas.microsoft.com/office/2006/documentManagement/types"/>
    <ds:schemaRef ds:uri="638c4458-02aa-477b-98b4-d7215ac5f2d7"/>
    <ds:schemaRef ds:uri="http://schemas.openxmlformats.org/package/2006/metadata/core-properties"/>
    <ds:schemaRef ds:uri="http://purl.org/dc/elements/1.1/"/>
    <ds:schemaRef ds:uri="http://purl.org/dc/dcmitype/"/>
    <ds:schemaRef ds:uri="http://schemas.microsoft.com/office/2006/metadata/properties"/>
    <ds:schemaRef ds:uri="http://purl.org/dc/terms/"/>
    <ds:schemaRef ds:uri="http://schemas.microsoft.com/office/infopath/2007/PartnerControls"/>
    <ds:schemaRef ds:uri="1a1425d3-dd95-404f-aaeb-4958799c461a"/>
    <ds:schemaRef ds:uri="http://www.w3.org/XML/1998/namespace"/>
  </ds:schemaRefs>
</ds:datastoreItem>
</file>

<file path=customXml/itemProps3.xml><?xml version="1.0" encoding="utf-8"?>
<ds:datastoreItem xmlns:ds="http://schemas.openxmlformats.org/officeDocument/2006/customXml" ds:itemID="{EDBFD5E5-3F18-4C06-A9E0-A3CCA5832F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1425d3-dd95-404f-aaeb-4958799c461a"/>
    <ds:schemaRef ds:uri="638c4458-02aa-477b-98b4-d7215ac5f2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3696</TotalTime>
  <Words>3381</Words>
  <Application>Microsoft Office PowerPoint</Application>
  <PresentationFormat>Widescreen</PresentationFormat>
  <Paragraphs>455</Paragraphs>
  <Slides>66</Slides>
  <Notes>31</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66</vt:i4>
      </vt:variant>
    </vt:vector>
  </HeadingPairs>
  <TitlesOfParts>
    <vt:vector size="85" baseType="lpstr">
      <vt:lpstr>Arial</vt:lpstr>
      <vt:lpstr>Calibri</vt:lpstr>
      <vt:lpstr>Calibri Light</vt:lpstr>
      <vt:lpstr>Georgia</vt:lpstr>
      <vt:lpstr>Gill Sans</vt:lpstr>
      <vt:lpstr>Helvetica</vt:lpstr>
      <vt:lpstr>Helvetica 55 Roman</vt:lpstr>
      <vt:lpstr>Helvetica Neue</vt:lpstr>
      <vt:lpstr>Helveticish Bold</vt:lpstr>
      <vt:lpstr>Open Sans Bold</vt:lpstr>
      <vt:lpstr>Symbol</vt:lpstr>
      <vt:lpstr>ヒラギノ明朝 ProN W3</vt:lpstr>
      <vt:lpstr>Office Theme</vt:lpstr>
      <vt:lpstr>1_Office Theme</vt:lpstr>
      <vt:lpstr>2_Office Theme</vt:lpstr>
      <vt:lpstr>Slide Master White</vt:lpstr>
      <vt:lpstr>1_Slide Master White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2023-2024 Funding &amp; Scholarships</vt:lpstr>
      <vt:lpstr>Funding and Scholarships</vt:lpstr>
      <vt:lpstr>Funding Package</vt:lpstr>
      <vt:lpstr>Funding from the Supervisor </vt:lpstr>
      <vt:lpstr>Receiving your funding</vt:lpstr>
      <vt:lpstr>Funding Letter </vt:lpstr>
      <vt:lpstr>T4 and T4A</vt:lpstr>
      <vt:lpstr>Research Supplies</vt:lpstr>
      <vt:lpstr>Field Trip and or Conferences</vt:lpstr>
      <vt:lpstr>For any Questions???</vt:lpstr>
      <vt:lpstr>PowerPoint Presentation</vt:lpstr>
      <vt:lpstr>AMIGAS: Your MIE Graduate Student Group</vt:lpstr>
      <vt:lpstr>Fall Activities</vt:lpstr>
      <vt:lpstr>Winter Activities</vt:lpstr>
      <vt:lpstr>Summer Activities</vt:lpstr>
      <vt:lpstr>The social events do not end here ..</vt:lpstr>
      <vt:lpstr>Academic and Professional Development Activities</vt:lpstr>
      <vt:lpstr>The professional events do not end here ..</vt:lpstr>
      <vt:lpstr>Interested in joining AMIGAS as an executive???</vt:lpstr>
      <vt:lpstr>Stay In Touch</vt:lpstr>
      <vt:lpstr>Thank you!  Questions?</vt:lpstr>
      <vt:lpstr>Graduate Programming</vt:lpstr>
      <vt:lpstr>PowerPoint Presentation</vt:lpstr>
      <vt:lpstr>PowerPoint Presentation</vt:lpstr>
      <vt:lpstr>Complementary Events</vt:lpstr>
      <vt:lpstr>PowerPoint Presentation</vt:lpstr>
      <vt:lpstr>PowerPoint Presentation</vt:lpstr>
      <vt:lpstr>Learn more</vt:lpstr>
      <vt:lpstr>PowerPoint Presentation</vt:lpstr>
      <vt:lpstr>PowerPoint Presentation</vt:lpstr>
      <vt:lpstr>PowerPoint Presentation</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Cheah</dc:creator>
  <cp:lastModifiedBy>Kendra Hunter</cp:lastModifiedBy>
  <cp:revision>258</cp:revision>
  <dcterms:created xsi:type="dcterms:W3CDTF">2017-01-23T17:22:10Z</dcterms:created>
  <dcterms:modified xsi:type="dcterms:W3CDTF">2024-01-10T14:28:21Z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0x01010011D10A33842EE04A9197446DCE0DE891</vt:lpwstr>
  </property>
  <property fmtid="{D5CDD505-2E9C-101B-9397-08002B2CF9AE}" pid="3" name="Order">
    <vt:lpwstr>2281900.00000000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