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bookmarkIdSeed="2">
  <p:sldMasterIdLst>
    <p:sldMasterId id="2147483681" r:id="rId1"/>
  </p:sldMasterIdLst>
  <p:notesMasterIdLst>
    <p:notesMasterId r:id="rId37"/>
  </p:notesMasterIdLst>
  <p:handoutMasterIdLst>
    <p:handoutMasterId r:id="rId38"/>
  </p:handoutMasterIdLst>
  <p:sldIdLst>
    <p:sldId id="471" r:id="rId2"/>
    <p:sldId id="472" r:id="rId3"/>
    <p:sldId id="379" r:id="rId4"/>
    <p:sldId id="465" r:id="rId5"/>
    <p:sldId id="466" r:id="rId6"/>
    <p:sldId id="295" r:id="rId7"/>
    <p:sldId id="296" r:id="rId8"/>
    <p:sldId id="393" r:id="rId9"/>
    <p:sldId id="461" r:id="rId10"/>
    <p:sldId id="435" r:id="rId11"/>
    <p:sldId id="426" r:id="rId12"/>
    <p:sldId id="454" r:id="rId13"/>
    <p:sldId id="438" r:id="rId14"/>
    <p:sldId id="451" r:id="rId15"/>
    <p:sldId id="455" r:id="rId16"/>
    <p:sldId id="458" r:id="rId17"/>
    <p:sldId id="424" r:id="rId18"/>
    <p:sldId id="433" r:id="rId19"/>
    <p:sldId id="434" r:id="rId20"/>
    <p:sldId id="442" r:id="rId21"/>
    <p:sldId id="441" r:id="rId22"/>
    <p:sldId id="463" r:id="rId23"/>
    <p:sldId id="460" r:id="rId24"/>
    <p:sldId id="428" r:id="rId25"/>
    <p:sldId id="459" r:id="rId26"/>
    <p:sldId id="452" r:id="rId27"/>
    <p:sldId id="280" r:id="rId28"/>
    <p:sldId id="432" r:id="rId29"/>
    <p:sldId id="456" r:id="rId30"/>
    <p:sldId id="286" r:id="rId31"/>
    <p:sldId id="473" r:id="rId32"/>
    <p:sldId id="474" r:id="rId33"/>
    <p:sldId id="475" r:id="rId34"/>
    <p:sldId id="447" r:id="rId35"/>
    <p:sldId id="443" r:id="rId36"/>
  </p:sldIdLst>
  <p:sldSz cx="13004800" cy="9753600"/>
  <p:notesSz cx="6985000" cy="9283700"/>
  <p:defaultTextStyle>
    <a:defPPr>
      <a:defRPr lang="en-US"/>
    </a:defPPr>
    <a:lvl1pPr algn="l" rtl="0" eaLnBrk="0" fontAlgn="base" hangingPunct="0">
      <a:spcBef>
        <a:spcPct val="0"/>
      </a:spcBef>
      <a:spcAft>
        <a:spcPct val="0"/>
      </a:spcAft>
      <a:defRPr sz="4200" kern="1200">
        <a:solidFill>
          <a:srgbClr val="000000"/>
        </a:solidFill>
        <a:latin typeface="Gill Sans" charset="0"/>
        <a:ea typeface="ヒラギノ明朝 ProN W3" charset="-128"/>
        <a:cs typeface="+mn-cs"/>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明朝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明朝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明朝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明朝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明朝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明朝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明朝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明朝 ProN W3" charset="-128"/>
        <a:cs typeface="+mn-cs"/>
        <a:sym typeface="Gill Sans" charset="0"/>
      </a:defRPr>
    </a:lvl9pPr>
  </p:defaultTextStyle>
  <p:extLst>
    <p:ext uri="{EFAFB233-063F-42B5-8137-9DF3F51BA10A}">
      <p15:sldGuideLst xmlns:p15="http://schemas.microsoft.com/office/powerpoint/2012/main">
        <p15:guide id="1" orient="horz" pos="5856">
          <p15:clr>
            <a:srgbClr val="A4A3A4"/>
          </p15:clr>
        </p15:guide>
        <p15:guide id="2" pos="4096">
          <p15:clr>
            <a:srgbClr val="A4A3A4"/>
          </p15:clr>
        </p15:guide>
      </p15:sldGuideLst>
    </p:ext>
    <p:ext uri="{2D200454-40CA-4A62-9FC3-DE9A4176ACB9}">
      <p15:notesGuideLst xmlns:p15="http://schemas.microsoft.com/office/powerpoint/2012/main">
        <p15:guide id="1" orient="horz" pos="2924" userDrawn="1">
          <p15:clr>
            <a:srgbClr val="A4A3A4"/>
          </p15:clr>
        </p15:guide>
        <p15:guide id="2" pos="220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A5C"/>
    <a:srgbClr val="EDEDEE"/>
    <a:srgbClr val="011A49"/>
    <a:srgbClr val="080D29"/>
    <a:srgbClr val="22253D"/>
    <a:srgbClr val="001337"/>
    <a:srgbClr val="102042"/>
    <a:srgbClr val="001A49"/>
    <a:srgbClr val="010000"/>
    <a:srgbClr val="188B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68E64C-E247-4A49-B18A-C5B770A3AF5D}" v="9" dt="2020-01-10T17:37:27.4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883"/>
    <p:restoredTop sz="96723" autoAdjust="0"/>
  </p:normalViewPr>
  <p:slideViewPr>
    <p:cSldViewPr>
      <p:cViewPr varScale="1">
        <p:scale>
          <a:sx n="82" d="100"/>
          <a:sy n="82" d="100"/>
        </p:scale>
        <p:origin x="1914" y="78"/>
      </p:cViewPr>
      <p:guideLst>
        <p:guide orient="horz" pos="5856"/>
        <p:guide pos="409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172"/>
    </p:cViewPr>
  </p:sorterViewPr>
  <p:notesViewPr>
    <p:cSldViewPr>
      <p:cViewPr varScale="1">
        <p:scale>
          <a:sx n="82" d="100"/>
          <a:sy n="82" d="100"/>
        </p:scale>
        <p:origin x="-3864" y="-84"/>
      </p:cViewPr>
      <p:guideLst>
        <p:guide orient="horz" pos="2924"/>
        <p:guide pos="220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urray Thomson" userId="16e76cb8cac186c5" providerId="LiveId" clId="{933A9010-B31D-4856-81A8-7C55E3037A8E}"/>
    <pc:docChg chg="modSld">
      <pc:chgData name="Murray Thomson" userId="16e76cb8cac186c5" providerId="LiveId" clId="{933A9010-B31D-4856-81A8-7C55E3037A8E}" dt="2020-01-10T17:50:19.956" v="1" actId="255"/>
      <pc:docMkLst>
        <pc:docMk/>
      </pc:docMkLst>
      <pc:sldChg chg="modSp">
        <pc:chgData name="Murray Thomson" userId="16e76cb8cac186c5" providerId="LiveId" clId="{933A9010-B31D-4856-81A8-7C55E3037A8E}" dt="2020-01-10T17:50:10.146" v="0" actId="255"/>
        <pc:sldMkLst>
          <pc:docMk/>
          <pc:sldMk cId="3037962936" sldId="295"/>
        </pc:sldMkLst>
        <pc:spChg chg="mod">
          <ac:chgData name="Murray Thomson" userId="16e76cb8cac186c5" providerId="LiveId" clId="{933A9010-B31D-4856-81A8-7C55E3037A8E}" dt="2020-01-10T17:50:10.146" v="0" actId="255"/>
          <ac:spMkLst>
            <pc:docMk/>
            <pc:sldMk cId="3037962936" sldId="295"/>
            <ac:spMk id="8" creationId="{00000000-0000-0000-0000-000000000000}"/>
          </ac:spMkLst>
        </pc:spChg>
      </pc:sldChg>
      <pc:sldChg chg="modSp">
        <pc:chgData name="Murray Thomson" userId="16e76cb8cac186c5" providerId="LiveId" clId="{933A9010-B31D-4856-81A8-7C55E3037A8E}" dt="2020-01-10T17:50:19.956" v="1" actId="255"/>
        <pc:sldMkLst>
          <pc:docMk/>
          <pc:sldMk cId="2272963013" sldId="296"/>
        </pc:sldMkLst>
        <pc:spChg chg="mod">
          <ac:chgData name="Murray Thomson" userId="16e76cb8cac186c5" providerId="LiveId" clId="{933A9010-B31D-4856-81A8-7C55E3037A8E}" dt="2020-01-10T17:50:19.956" v="1" actId="255"/>
          <ac:spMkLst>
            <pc:docMk/>
            <pc:sldMk cId="2272963013" sldId="296"/>
            <ac:spMk id="8" creationId="{00000000-0000-0000-0000-00000000000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Users\cglee\Dropbox\GRAD%20CHAIR\Faculty%20Retreat\2015-16\Number%20of%20meetings%20for%20graduated%20PhD%20students,%202016.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5178726907934603E-2"/>
          <c:y val="1.2299451001734301E-2"/>
          <c:w val="0.93777800386129595"/>
          <c:h val="0.89632515036811522"/>
        </c:manualLayout>
      </c:layout>
      <c:barChart>
        <c:barDir val="col"/>
        <c:grouping val="clustered"/>
        <c:varyColors val="0"/>
        <c:ser>
          <c:idx val="0"/>
          <c:order val="0"/>
          <c:spPr>
            <a:solidFill>
              <a:schemeClr val="accent1"/>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3DE-4A53-8B79-2B4E4DE2907B}"/>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3DE-4A53-8B79-2B4E4DE2907B}"/>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3DE-4A53-8B79-2B4E4DE2907B}"/>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3DE-4A53-8B79-2B4E4DE2907B}"/>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3DE-4A53-8B79-2B4E4DE2907B}"/>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3DE-4A53-8B79-2B4E4DE2907B}"/>
                </c:ext>
              </c:extLst>
            </c:dLbl>
            <c:dLbl>
              <c:idx val="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3DE-4A53-8B79-2B4E4DE2907B}"/>
                </c:ext>
              </c:extLst>
            </c:dLbl>
            <c:dLbl>
              <c:idx val="7"/>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3DE-4A53-8B79-2B4E4DE2907B}"/>
                </c:ext>
              </c:extLst>
            </c:dLbl>
            <c:dLbl>
              <c:idx val="8"/>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3DE-4A53-8B79-2B4E4DE2907B}"/>
                </c:ext>
              </c:extLst>
            </c:dLbl>
            <c:dLbl>
              <c:idx val="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3DE-4A53-8B79-2B4E4DE2907B}"/>
                </c:ext>
              </c:extLst>
            </c:dLbl>
            <c:dLbl>
              <c:idx val="1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73DE-4A53-8B79-2B4E4DE2907B}"/>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'wo Fast-track'!$L$3:$L$14</c:f>
              <c:strCache>
                <c:ptCount val="12"/>
                <c:pt idx="0">
                  <c:v>Up to 3</c:v>
                </c:pt>
                <c:pt idx="1">
                  <c:v>3 ~ 3.5</c:v>
                </c:pt>
                <c:pt idx="2">
                  <c:v>3.5 ~ 4</c:v>
                </c:pt>
                <c:pt idx="3">
                  <c:v>4 ~ 4.5</c:v>
                </c:pt>
                <c:pt idx="4">
                  <c:v>4.5 ~ 5</c:v>
                </c:pt>
                <c:pt idx="5">
                  <c:v>5 ~ 5.5</c:v>
                </c:pt>
                <c:pt idx="6">
                  <c:v>5.5 ~ 6</c:v>
                </c:pt>
                <c:pt idx="7">
                  <c:v>6 ~ 6.5</c:v>
                </c:pt>
                <c:pt idx="8">
                  <c:v>6.5 ~ 7</c:v>
                </c:pt>
                <c:pt idx="9">
                  <c:v>7 ~ 7.5</c:v>
                </c:pt>
                <c:pt idx="10">
                  <c:v>7.5 ~ 8</c:v>
                </c:pt>
                <c:pt idx="11">
                  <c:v>more than 8</c:v>
                </c:pt>
              </c:strCache>
            </c:strRef>
          </c:cat>
          <c:val>
            <c:numRef>
              <c:f>'wo Fast-track'!$M$3:$M$14</c:f>
              <c:numCache>
                <c:formatCode>General</c:formatCode>
                <c:ptCount val="12"/>
                <c:pt idx="0">
                  <c:v>1</c:v>
                </c:pt>
                <c:pt idx="1">
                  <c:v>2</c:v>
                </c:pt>
                <c:pt idx="2">
                  <c:v>14</c:v>
                </c:pt>
                <c:pt idx="3">
                  <c:v>14</c:v>
                </c:pt>
                <c:pt idx="4">
                  <c:v>14</c:v>
                </c:pt>
                <c:pt idx="5">
                  <c:v>33</c:v>
                </c:pt>
                <c:pt idx="6">
                  <c:v>3</c:v>
                </c:pt>
                <c:pt idx="7">
                  <c:v>2</c:v>
                </c:pt>
                <c:pt idx="8">
                  <c:v>1</c:v>
                </c:pt>
                <c:pt idx="9">
                  <c:v>3</c:v>
                </c:pt>
                <c:pt idx="10">
                  <c:v>0</c:v>
                </c:pt>
                <c:pt idx="11">
                  <c:v>2</c:v>
                </c:pt>
              </c:numCache>
            </c:numRef>
          </c:val>
          <c:extLst>
            <c:ext xmlns:c16="http://schemas.microsoft.com/office/drawing/2014/chart" uri="{C3380CC4-5D6E-409C-BE32-E72D297353CC}">
              <c16:uniqueId val="{0000000B-73DE-4A53-8B79-2B4E4DE2907B}"/>
            </c:ext>
          </c:extLst>
        </c:ser>
        <c:dLbls>
          <c:showLegendKey val="0"/>
          <c:showVal val="0"/>
          <c:showCatName val="0"/>
          <c:showSerName val="0"/>
          <c:showPercent val="0"/>
          <c:showBubbleSize val="0"/>
        </c:dLbls>
        <c:gapWidth val="219"/>
        <c:overlap val="-27"/>
        <c:axId val="54247808"/>
        <c:axId val="54249344"/>
      </c:barChart>
      <c:catAx>
        <c:axId val="54247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54249344"/>
        <c:crosses val="autoZero"/>
        <c:auto val="1"/>
        <c:lblAlgn val="ctr"/>
        <c:lblOffset val="100"/>
        <c:noMultiLvlLbl val="0"/>
      </c:catAx>
      <c:valAx>
        <c:axId val="542493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54247808"/>
        <c:crosses val="autoZero"/>
        <c:crossBetween val="between"/>
      </c:valAx>
      <c:spPr>
        <a:noFill/>
        <a:ln>
          <a:noFill/>
        </a:ln>
        <a:effectLst/>
      </c:spPr>
    </c:plotArea>
    <c:plotVisOnly val="1"/>
    <c:dispBlanksAs val="gap"/>
    <c:showDLblsOverMax val="0"/>
  </c:chart>
  <c:spPr>
    <a:noFill/>
    <a:ln>
      <a:noFill/>
    </a:ln>
    <a:effectLst/>
  </c:spPr>
  <c:txPr>
    <a:bodyPr/>
    <a:lstStyle/>
    <a:p>
      <a:pPr>
        <a:defRPr sz="1050"/>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27466" cy="464503"/>
          </a:xfrm>
          <a:prstGeom prst="rect">
            <a:avLst/>
          </a:prstGeom>
        </p:spPr>
        <p:txBody>
          <a:bodyPr vert="horz" lIns="92907" tIns="46454" rIns="92907" bIns="46454" rtlCol="0"/>
          <a:lstStyle>
            <a:lvl1pPr algn="l" eaLnBrk="1" hangingPunct="1">
              <a:defRPr sz="1300">
                <a:latin typeface="HelveticaNeueLT Std Bold"/>
                <a:ea typeface="ヒラギノ角ゴ ProN W3" charset="-128"/>
                <a:cs typeface="ヒラギノ角ゴ ProN W3" charset="-128"/>
              </a:defRPr>
            </a:lvl1pPr>
          </a:lstStyle>
          <a:p>
            <a:pPr>
              <a:defRPr/>
            </a:pPr>
            <a:endParaRPr lang="en-US"/>
          </a:p>
        </p:txBody>
      </p:sp>
      <p:sp>
        <p:nvSpPr>
          <p:cNvPr id="3" name="Date Placeholder 2"/>
          <p:cNvSpPr>
            <a:spLocks noGrp="1"/>
          </p:cNvSpPr>
          <p:nvPr>
            <p:ph type="dt" sz="quarter" idx="1"/>
          </p:nvPr>
        </p:nvSpPr>
        <p:spPr>
          <a:xfrm>
            <a:off x="3955953" y="0"/>
            <a:ext cx="3027466" cy="464503"/>
          </a:xfrm>
          <a:prstGeom prst="rect">
            <a:avLst/>
          </a:prstGeom>
        </p:spPr>
        <p:txBody>
          <a:bodyPr vert="horz" wrap="square" lIns="92907" tIns="46454" rIns="92907" bIns="46454" numCol="1" anchor="t" anchorCtr="0" compatLnSpc="1">
            <a:prstTxWarp prst="textNoShape">
              <a:avLst/>
            </a:prstTxWarp>
          </a:bodyPr>
          <a:lstStyle>
            <a:lvl1pPr algn="r" eaLnBrk="1" hangingPunct="1">
              <a:defRPr sz="1300">
                <a:latin typeface="HelveticaNeueLT Std Bold" charset="0"/>
                <a:ea typeface="ヒラギノ角ゴ ProN W3" charset="-128"/>
              </a:defRPr>
            </a:lvl1pPr>
          </a:lstStyle>
          <a:p>
            <a:pPr>
              <a:defRPr/>
            </a:pPr>
            <a:fld id="{CD8A3C8B-48DE-1441-8159-DA033ADD6368}" type="datetime1">
              <a:rPr lang="en-US" altLang="en-US"/>
              <a:pPr>
                <a:defRPr/>
              </a:pPr>
              <a:t>1/16/2020</a:t>
            </a:fld>
            <a:endParaRPr lang="en-US" altLang="en-US"/>
          </a:p>
        </p:txBody>
      </p:sp>
      <p:sp>
        <p:nvSpPr>
          <p:cNvPr id="4" name="Footer Placeholder 3"/>
          <p:cNvSpPr>
            <a:spLocks noGrp="1"/>
          </p:cNvSpPr>
          <p:nvPr>
            <p:ph type="ftr" sz="quarter" idx="2"/>
          </p:nvPr>
        </p:nvSpPr>
        <p:spPr>
          <a:xfrm>
            <a:off x="1" y="8817612"/>
            <a:ext cx="3027466" cy="464503"/>
          </a:xfrm>
          <a:prstGeom prst="rect">
            <a:avLst/>
          </a:prstGeom>
        </p:spPr>
        <p:txBody>
          <a:bodyPr vert="horz" lIns="92907" tIns="46454" rIns="92907" bIns="46454" rtlCol="0" anchor="b"/>
          <a:lstStyle>
            <a:lvl1pPr algn="l" eaLnBrk="1" hangingPunct="1">
              <a:defRPr sz="1300">
                <a:latin typeface="HelveticaNeueLT Std Bold"/>
                <a:ea typeface="ヒラギノ角ゴ ProN W3" charset="-128"/>
                <a:cs typeface="ヒラギノ角ゴ ProN W3" charset="-128"/>
              </a:defRPr>
            </a:lvl1pPr>
          </a:lstStyle>
          <a:p>
            <a:pPr>
              <a:defRPr/>
            </a:pPr>
            <a:endParaRPr lang="en-US"/>
          </a:p>
        </p:txBody>
      </p:sp>
      <p:sp>
        <p:nvSpPr>
          <p:cNvPr id="5" name="Slide Number Placeholder 4"/>
          <p:cNvSpPr>
            <a:spLocks noGrp="1"/>
          </p:cNvSpPr>
          <p:nvPr>
            <p:ph type="sldNum" sz="quarter" idx="3"/>
          </p:nvPr>
        </p:nvSpPr>
        <p:spPr>
          <a:xfrm>
            <a:off x="3955953" y="8817612"/>
            <a:ext cx="3027466" cy="464503"/>
          </a:xfrm>
          <a:prstGeom prst="rect">
            <a:avLst/>
          </a:prstGeom>
        </p:spPr>
        <p:txBody>
          <a:bodyPr vert="horz" wrap="square" lIns="92907" tIns="46454" rIns="92907" bIns="46454" numCol="1" anchor="b" anchorCtr="0" compatLnSpc="1">
            <a:prstTxWarp prst="textNoShape">
              <a:avLst/>
            </a:prstTxWarp>
          </a:bodyPr>
          <a:lstStyle>
            <a:lvl1pPr algn="r" eaLnBrk="1" hangingPunct="1">
              <a:defRPr sz="1300">
                <a:latin typeface="HelveticaNeueLT Std Bold" charset="0"/>
                <a:ea typeface="ヒラギノ角ゴ ProN W3" charset="-128"/>
              </a:defRPr>
            </a:lvl1pPr>
          </a:lstStyle>
          <a:p>
            <a:pPr>
              <a:defRPr/>
            </a:pPr>
            <a:fld id="{5BA889ED-F6E4-454F-9000-A396A699C081}" type="slidenum">
              <a:rPr lang="en-US" altLang="en-US"/>
              <a:pPr>
                <a:defRPr/>
              </a:pPr>
              <a:t>‹#›</a:t>
            </a:fld>
            <a:endParaRPr lang="en-US" altLang="en-US"/>
          </a:p>
        </p:txBody>
      </p:sp>
    </p:spTree>
    <p:extLst>
      <p:ext uri="{BB962C8B-B14F-4D97-AF65-F5344CB8AC3E}">
        <p14:creationId xmlns:p14="http://schemas.microsoft.com/office/powerpoint/2010/main" val="157582680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27466" cy="464503"/>
          </a:xfrm>
          <a:prstGeom prst="rect">
            <a:avLst/>
          </a:prstGeom>
        </p:spPr>
        <p:txBody>
          <a:bodyPr vert="horz" lIns="92907" tIns="46454" rIns="92907" bIns="46454" rtlCol="0"/>
          <a:lstStyle>
            <a:lvl1pPr algn="l" eaLnBrk="1" hangingPunct="1">
              <a:defRPr sz="1300">
                <a:latin typeface="HelveticaNeueLT Std Bold"/>
                <a:ea typeface="ヒラギノ角ゴ ProN W3" charset="-128"/>
                <a:cs typeface="ヒラギノ角ゴ ProN W3" charset="-128"/>
              </a:defRPr>
            </a:lvl1pPr>
          </a:lstStyle>
          <a:p>
            <a:pPr>
              <a:defRPr/>
            </a:pPr>
            <a:endParaRPr lang="en-US"/>
          </a:p>
        </p:txBody>
      </p:sp>
      <p:sp>
        <p:nvSpPr>
          <p:cNvPr id="3" name="Date Placeholder 2"/>
          <p:cNvSpPr>
            <a:spLocks noGrp="1"/>
          </p:cNvSpPr>
          <p:nvPr>
            <p:ph type="dt" idx="1"/>
          </p:nvPr>
        </p:nvSpPr>
        <p:spPr>
          <a:xfrm>
            <a:off x="3955953" y="0"/>
            <a:ext cx="3027466" cy="464503"/>
          </a:xfrm>
          <a:prstGeom prst="rect">
            <a:avLst/>
          </a:prstGeom>
        </p:spPr>
        <p:txBody>
          <a:bodyPr vert="horz" wrap="square" lIns="92907" tIns="46454" rIns="92907" bIns="46454" numCol="1" anchor="t" anchorCtr="0" compatLnSpc="1">
            <a:prstTxWarp prst="textNoShape">
              <a:avLst/>
            </a:prstTxWarp>
          </a:bodyPr>
          <a:lstStyle>
            <a:lvl1pPr algn="r" eaLnBrk="1" hangingPunct="1">
              <a:defRPr sz="1300">
                <a:latin typeface="HelveticaNeueLT Std Bold" charset="0"/>
                <a:ea typeface="ヒラギノ角ゴ ProN W3" charset="-128"/>
              </a:defRPr>
            </a:lvl1pPr>
          </a:lstStyle>
          <a:p>
            <a:pPr>
              <a:defRPr/>
            </a:pPr>
            <a:fld id="{F9F1F3B3-9BA3-B947-9DDE-B4BD3C537FC1}" type="datetime1">
              <a:rPr lang="en-US" altLang="en-US"/>
              <a:pPr>
                <a:defRPr/>
              </a:pPr>
              <a:t>1/16/2020</a:t>
            </a:fld>
            <a:endParaRPr lang="en-US" altLang="en-US"/>
          </a:p>
        </p:txBody>
      </p:sp>
      <p:sp>
        <p:nvSpPr>
          <p:cNvPr id="4" name="Slide Image Placeholder 3"/>
          <p:cNvSpPr>
            <a:spLocks noGrp="1" noRot="1" noChangeAspect="1"/>
          </p:cNvSpPr>
          <p:nvPr>
            <p:ph type="sldImg" idx="2"/>
          </p:nvPr>
        </p:nvSpPr>
        <p:spPr>
          <a:xfrm>
            <a:off x="12700" y="695325"/>
            <a:ext cx="6961188" cy="5222875"/>
          </a:xfrm>
          <a:prstGeom prst="rect">
            <a:avLst/>
          </a:prstGeom>
          <a:noFill/>
          <a:ln w="12700">
            <a:solidFill>
              <a:prstClr val="black"/>
            </a:solidFill>
          </a:ln>
        </p:spPr>
        <p:txBody>
          <a:bodyPr vert="horz" lIns="92907" tIns="46454" rIns="92907" bIns="46454" rtlCol="0" anchor="ctr"/>
          <a:lstStyle/>
          <a:p>
            <a:pPr lvl="0"/>
            <a:endParaRPr lang="en-US" noProof="0" dirty="0"/>
          </a:p>
        </p:txBody>
      </p:sp>
      <p:sp>
        <p:nvSpPr>
          <p:cNvPr id="5" name="Notes Placeholder 4"/>
          <p:cNvSpPr>
            <a:spLocks noGrp="1"/>
          </p:cNvSpPr>
          <p:nvPr>
            <p:ph type="body" sz="quarter" idx="3"/>
          </p:nvPr>
        </p:nvSpPr>
        <p:spPr>
          <a:xfrm>
            <a:off x="0" y="6178037"/>
            <a:ext cx="6985000" cy="2485799"/>
          </a:xfrm>
          <a:prstGeom prst="rect">
            <a:avLst/>
          </a:prstGeom>
        </p:spPr>
        <p:txBody>
          <a:bodyPr vert="horz" lIns="92907" tIns="46454" rIns="92907" bIns="46454"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1" y="8817612"/>
            <a:ext cx="3027466" cy="464503"/>
          </a:xfrm>
          <a:prstGeom prst="rect">
            <a:avLst/>
          </a:prstGeom>
        </p:spPr>
        <p:txBody>
          <a:bodyPr vert="horz" lIns="92907" tIns="46454" rIns="92907" bIns="46454" rtlCol="0" anchor="b"/>
          <a:lstStyle>
            <a:lvl1pPr algn="l" eaLnBrk="1" hangingPunct="1">
              <a:defRPr sz="1300">
                <a:latin typeface="HelveticaNeueLT Std Bold"/>
                <a:ea typeface="ヒラギノ角ゴ ProN W3" charset="-128"/>
                <a:cs typeface="ヒラギノ角ゴ ProN W3" charset="-128"/>
              </a:defRPr>
            </a:lvl1pPr>
          </a:lstStyle>
          <a:p>
            <a:pPr>
              <a:defRPr/>
            </a:pPr>
            <a:endParaRPr lang="en-US"/>
          </a:p>
        </p:txBody>
      </p:sp>
      <p:sp>
        <p:nvSpPr>
          <p:cNvPr id="7" name="Slide Number Placeholder 6"/>
          <p:cNvSpPr>
            <a:spLocks noGrp="1"/>
          </p:cNvSpPr>
          <p:nvPr>
            <p:ph type="sldNum" sz="quarter" idx="5"/>
          </p:nvPr>
        </p:nvSpPr>
        <p:spPr>
          <a:xfrm>
            <a:off x="3955953" y="8817612"/>
            <a:ext cx="3027466" cy="464503"/>
          </a:xfrm>
          <a:prstGeom prst="rect">
            <a:avLst/>
          </a:prstGeom>
        </p:spPr>
        <p:txBody>
          <a:bodyPr vert="horz" wrap="square" lIns="92907" tIns="46454" rIns="92907" bIns="46454" numCol="1" anchor="b" anchorCtr="0" compatLnSpc="1">
            <a:prstTxWarp prst="textNoShape">
              <a:avLst/>
            </a:prstTxWarp>
          </a:bodyPr>
          <a:lstStyle>
            <a:lvl1pPr algn="r" eaLnBrk="1" hangingPunct="1">
              <a:defRPr sz="1300">
                <a:latin typeface="HelveticaNeueLT Std Bold" charset="0"/>
                <a:ea typeface="ヒラギノ角ゴ ProN W3" charset="-128"/>
              </a:defRPr>
            </a:lvl1pPr>
          </a:lstStyle>
          <a:p>
            <a:pPr>
              <a:defRPr/>
            </a:pPr>
            <a:fld id="{05E5ACC1-43A4-294A-A445-085E562F42E7}" type="slidenum">
              <a:rPr lang="en-US" altLang="en-US"/>
              <a:pPr>
                <a:defRPr/>
              </a:pPr>
              <a:t>‹#›</a:t>
            </a:fld>
            <a:endParaRPr lang="en-US" altLang="en-US"/>
          </a:p>
        </p:txBody>
      </p:sp>
    </p:spTree>
    <p:extLst>
      <p:ext uri="{BB962C8B-B14F-4D97-AF65-F5344CB8AC3E}">
        <p14:creationId xmlns:p14="http://schemas.microsoft.com/office/powerpoint/2010/main" val="566384444"/>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NeueLT Std Bold"/>
        <a:ea typeface="MS PGothic" pitchFamily="34" charset="-128"/>
        <a:cs typeface="MS PGothic" panose="020B0600070205080204" pitchFamily="34" charset="-128"/>
      </a:defRPr>
    </a:lvl1pPr>
    <a:lvl2pPr marL="457200" algn="l" defTabSz="457200" rtl="0" eaLnBrk="0" fontAlgn="base" hangingPunct="0">
      <a:spcBef>
        <a:spcPct val="30000"/>
      </a:spcBef>
      <a:spcAft>
        <a:spcPct val="0"/>
      </a:spcAft>
      <a:defRPr sz="1200" kern="1200">
        <a:solidFill>
          <a:schemeClr val="tx1"/>
        </a:solidFill>
        <a:latin typeface="HelveticaNeueLT Std Bold"/>
        <a:ea typeface="MS PGothic"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HelveticaNeueLT Std Bold"/>
        <a:ea typeface="MS PGothic"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HelveticaNeueLT Std Bold"/>
        <a:ea typeface="MS PGothic"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HelveticaNeueLT Std Bold"/>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43753C4A-E0F8-4CF3-8C44-CB8DB71899E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2B8C7DE9-74D9-4A9B-8340-BC6783D50F5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latin typeface="HelveticaNeueLT Std Bold" charset="0"/>
            </a:endParaRPr>
          </a:p>
        </p:txBody>
      </p:sp>
      <p:sp>
        <p:nvSpPr>
          <p:cNvPr id="17411" name="Slide Number Placeholder 3">
            <a:extLst>
              <a:ext uri="{FF2B5EF4-FFF2-40B4-BE49-F238E27FC236}">
                <a16:creationId xmlns:a16="http://schemas.microsoft.com/office/drawing/2014/main" id="{9C831943-96BA-42D3-906C-704BCFCD792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HelveticaNeueLT Std Bold" charset="0"/>
                <a:ea typeface="MS PGothic" panose="020B0600070205080204" pitchFamily="34" charset="-128"/>
              </a:defRPr>
            </a:lvl1pPr>
            <a:lvl2pPr marL="741167" indent="-285064">
              <a:spcBef>
                <a:spcPct val="30000"/>
              </a:spcBef>
              <a:defRPr sz="1200">
                <a:solidFill>
                  <a:schemeClr val="tx1"/>
                </a:solidFill>
                <a:latin typeface="HelveticaNeueLT Std Bold" charset="0"/>
                <a:ea typeface="MS PGothic" panose="020B0600070205080204" pitchFamily="34" charset="-128"/>
              </a:defRPr>
            </a:lvl2pPr>
            <a:lvl3pPr marL="1140257" indent="-228051">
              <a:spcBef>
                <a:spcPct val="30000"/>
              </a:spcBef>
              <a:defRPr sz="1200">
                <a:solidFill>
                  <a:schemeClr val="tx1"/>
                </a:solidFill>
                <a:latin typeface="HelveticaNeueLT Std Bold" charset="0"/>
                <a:ea typeface="MS PGothic" panose="020B0600070205080204" pitchFamily="34" charset="-128"/>
              </a:defRPr>
            </a:lvl3pPr>
            <a:lvl4pPr marL="1596360" indent="-228051">
              <a:spcBef>
                <a:spcPct val="30000"/>
              </a:spcBef>
              <a:defRPr sz="1200">
                <a:solidFill>
                  <a:schemeClr val="tx1"/>
                </a:solidFill>
                <a:latin typeface="HelveticaNeueLT Std Bold" charset="0"/>
                <a:ea typeface="MS PGothic" panose="020B0600070205080204" pitchFamily="34" charset="-128"/>
              </a:defRPr>
            </a:lvl4pPr>
            <a:lvl5pPr marL="2052462" indent="-228051">
              <a:spcBef>
                <a:spcPct val="30000"/>
              </a:spcBef>
              <a:defRPr sz="1200">
                <a:solidFill>
                  <a:schemeClr val="tx1"/>
                </a:solidFill>
                <a:latin typeface="HelveticaNeueLT Std Bold" charset="0"/>
                <a:ea typeface="MS PGothic" panose="020B0600070205080204" pitchFamily="34" charset="-128"/>
              </a:defRPr>
            </a:lvl5pPr>
            <a:lvl6pPr marL="2508565" indent="-228051" eaLnBrk="0" fontAlgn="base" hangingPunct="0">
              <a:spcBef>
                <a:spcPct val="30000"/>
              </a:spcBef>
              <a:spcAft>
                <a:spcPct val="0"/>
              </a:spcAft>
              <a:defRPr sz="1200">
                <a:solidFill>
                  <a:schemeClr val="tx1"/>
                </a:solidFill>
                <a:latin typeface="HelveticaNeueLT Std Bold" charset="0"/>
                <a:ea typeface="MS PGothic" panose="020B0600070205080204" pitchFamily="34" charset="-128"/>
              </a:defRPr>
            </a:lvl6pPr>
            <a:lvl7pPr marL="2964668" indent="-228051" eaLnBrk="0" fontAlgn="base" hangingPunct="0">
              <a:spcBef>
                <a:spcPct val="30000"/>
              </a:spcBef>
              <a:spcAft>
                <a:spcPct val="0"/>
              </a:spcAft>
              <a:defRPr sz="1200">
                <a:solidFill>
                  <a:schemeClr val="tx1"/>
                </a:solidFill>
                <a:latin typeface="HelveticaNeueLT Std Bold" charset="0"/>
                <a:ea typeface="MS PGothic" panose="020B0600070205080204" pitchFamily="34" charset="-128"/>
              </a:defRPr>
            </a:lvl7pPr>
            <a:lvl8pPr marL="3420770" indent="-228051" eaLnBrk="0" fontAlgn="base" hangingPunct="0">
              <a:spcBef>
                <a:spcPct val="30000"/>
              </a:spcBef>
              <a:spcAft>
                <a:spcPct val="0"/>
              </a:spcAft>
              <a:defRPr sz="1200">
                <a:solidFill>
                  <a:schemeClr val="tx1"/>
                </a:solidFill>
                <a:latin typeface="HelveticaNeueLT Std Bold" charset="0"/>
                <a:ea typeface="MS PGothic" panose="020B0600070205080204" pitchFamily="34" charset="-128"/>
              </a:defRPr>
            </a:lvl8pPr>
            <a:lvl9pPr marL="3876873" indent="-228051" eaLnBrk="0" fontAlgn="base" hangingPunct="0">
              <a:spcBef>
                <a:spcPct val="30000"/>
              </a:spcBef>
              <a:spcAft>
                <a:spcPct val="0"/>
              </a:spcAft>
              <a:defRPr sz="1200">
                <a:solidFill>
                  <a:schemeClr val="tx1"/>
                </a:solidFill>
                <a:latin typeface="HelveticaNeueLT Std Bold" charset="0"/>
                <a:ea typeface="MS PGothic" panose="020B0600070205080204" pitchFamily="34" charset="-128"/>
              </a:defRPr>
            </a:lvl9pPr>
          </a:lstStyle>
          <a:p>
            <a:pPr>
              <a:spcBef>
                <a:spcPct val="0"/>
              </a:spcBef>
            </a:pPr>
            <a:fld id="{0B0ECD18-633A-4549-A70B-F3F037EA3FE6}" type="slidenum">
              <a:rPr lang="en-US" altLang="en-US" sz="1300">
                <a:solidFill>
                  <a:srgbClr val="000000"/>
                </a:solidFill>
                <a:ea typeface="ヒラギノ角ゴ ProN W3" charset="-128"/>
                <a:cs typeface="ヒラギノ明朝 ProN W3" charset="-128"/>
              </a:rPr>
              <a:pPr>
                <a:spcBef>
                  <a:spcPct val="0"/>
                </a:spcBef>
              </a:pPr>
              <a:t>8</a:t>
            </a:fld>
            <a:endParaRPr lang="en-US" altLang="en-US" sz="1300">
              <a:solidFill>
                <a:srgbClr val="000000"/>
              </a:solidFill>
              <a:ea typeface="ヒラギノ角ゴ ProN W3" charset="-128"/>
              <a:cs typeface="ヒラギノ明朝 ProN W3"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pPr>
            <a:r>
              <a:rPr lang="en-US" altLang="en-US" sz="1100">
                <a:latin typeface="HelveticaNeueLT Std Bold" charset="0"/>
                <a:ea typeface="MS PGothic" charset="-128"/>
              </a:rPr>
              <a:t>Importance of annual progress meeting</a:t>
            </a:r>
          </a:p>
          <a:p>
            <a:pPr>
              <a:lnSpc>
                <a:spcPct val="90000"/>
              </a:lnSpc>
            </a:pPr>
            <a:endParaRPr lang="en-US" altLang="en-US" sz="1100">
              <a:latin typeface="HelveticaNeueLT Std Bold" charset="0"/>
              <a:ea typeface="MS PGothic" charset="-128"/>
            </a:endParaRPr>
          </a:p>
          <a:p>
            <a:pPr>
              <a:lnSpc>
                <a:spcPct val="90000"/>
              </a:lnSpc>
            </a:pPr>
            <a:r>
              <a:rPr lang="en-CA" altLang="en-US" sz="1100">
                <a:latin typeface="HelveticaNeueLT Std Bold" charset="0"/>
                <a:ea typeface="MS PGothic" charset="-128"/>
              </a:rPr>
              <a:t>A requirement of SGS is that there must be a meeting at least once a year of the student and supervisory committee at which the student is expected to demonstrate satisfactory progress. </a:t>
            </a:r>
          </a:p>
          <a:p>
            <a:pPr>
              <a:lnSpc>
                <a:spcPct val="90000"/>
              </a:lnSpc>
            </a:pPr>
            <a:endParaRPr lang="en-CA" altLang="en-US" sz="1100">
              <a:latin typeface="HelveticaNeueLT Std Bold" charset="0"/>
              <a:ea typeface="MS PGothic" charset="-128"/>
            </a:endParaRPr>
          </a:p>
          <a:p>
            <a:pPr>
              <a:lnSpc>
                <a:spcPct val="90000"/>
              </a:lnSpc>
            </a:pPr>
            <a:r>
              <a:rPr lang="en-CA" altLang="en-US" sz="1100">
                <a:latin typeface="HelveticaNeueLT Std Bold" charset="0"/>
                <a:ea typeface="MS PGothic" charset="-128"/>
              </a:rPr>
              <a:t>The supervisor and student may have a mutual unspoken understanding that such a meeting is not really necessary – until suddenly the supervisor becomes aware that the student is way behind in the research, decides this is not going to work out, and wants the student out of the program. </a:t>
            </a:r>
          </a:p>
          <a:p>
            <a:pPr>
              <a:lnSpc>
                <a:spcPct val="90000"/>
              </a:lnSpc>
            </a:pPr>
            <a:endParaRPr lang="en-CA" altLang="en-US" sz="1100">
              <a:latin typeface="HelveticaNeueLT Std Bold" charset="0"/>
              <a:ea typeface="MS PGothic" charset="-128"/>
            </a:endParaRPr>
          </a:p>
          <a:p>
            <a:pPr>
              <a:lnSpc>
                <a:spcPct val="90000"/>
              </a:lnSpc>
            </a:pPr>
            <a:r>
              <a:rPr lang="en-CA" altLang="en-US" sz="1100">
                <a:latin typeface="HelveticaNeueLT Std Bold" charset="0"/>
                <a:ea typeface="MS PGothic" charset="-128"/>
              </a:rPr>
              <a:t>But this is unfair to the student—who should have received plenty of warning and had opportunities to improve performance—and unfair to the graduate unit, who may have been able to assist in various ways if they had known about a growing problem. Such problems can be minimized if expectations, including the regulations that must be followed, are made clear as early as possible in the program. </a:t>
            </a:r>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ea typeface="ヒラギノ明朝 ProN W3" charset="-128"/>
                <a:sym typeface="Gill Sans" charset="0"/>
              </a:defRPr>
            </a:lvl1pPr>
            <a:lvl2pPr marL="741167" indent="-285064">
              <a:defRPr sz="4200">
                <a:solidFill>
                  <a:srgbClr val="000000"/>
                </a:solidFill>
                <a:latin typeface="Gill Sans" charset="0"/>
                <a:ea typeface="ヒラギノ明朝 ProN W3" charset="-128"/>
                <a:sym typeface="Gill Sans" charset="0"/>
              </a:defRPr>
            </a:lvl2pPr>
            <a:lvl3pPr marL="1140257" indent="-228051">
              <a:defRPr sz="4200">
                <a:solidFill>
                  <a:srgbClr val="000000"/>
                </a:solidFill>
                <a:latin typeface="Gill Sans" charset="0"/>
                <a:ea typeface="ヒラギノ明朝 ProN W3" charset="-128"/>
                <a:sym typeface="Gill Sans" charset="0"/>
              </a:defRPr>
            </a:lvl3pPr>
            <a:lvl4pPr marL="1596360" indent="-228051">
              <a:defRPr sz="4200">
                <a:solidFill>
                  <a:srgbClr val="000000"/>
                </a:solidFill>
                <a:latin typeface="Gill Sans" charset="0"/>
                <a:ea typeface="ヒラギノ明朝 ProN W3" charset="-128"/>
                <a:sym typeface="Gill Sans" charset="0"/>
              </a:defRPr>
            </a:lvl4pPr>
            <a:lvl5pPr marL="2052462" indent="-228051">
              <a:defRPr sz="4200">
                <a:solidFill>
                  <a:srgbClr val="000000"/>
                </a:solidFill>
                <a:latin typeface="Gill Sans" charset="0"/>
                <a:ea typeface="ヒラギノ明朝 ProN W3" charset="-128"/>
                <a:sym typeface="Gill Sans" charset="0"/>
              </a:defRPr>
            </a:lvl5pPr>
            <a:lvl6pPr marL="2508565" indent="-228051" eaLnBrk="0" fontAlgn="base" hangingPunct="0">
              <a:spcBef>
                <a:spcPct val="0"/>
              </a:spcBef>
              <a:spcAft>
                <a:spcPct val="0"/>
              </a:spcAft>
              <a:defRPr sz="4200">
                <a:solidFill>
                  <a:srgbClr val="000000"/>
                </a:solidFill>
                <a:latin typeface="Gill Sans" charset="0"/>
                <a:ea typeface="ヒラギノ明朝 ProN W3" charset="-128"/>
                <a:sym typeface="Gill Sans" charset="0"/>
              </a:defRPr>
            </a:lvl6pPr>
            <a:lvl7pPr marL="2964668" indent="-228051" eaLnBrk="0" fontAlgn="base" hangingPunct="0">
              <a:spcBef>
                <a:spcPct val="0"/>
              </a:spcBef>
              <a:spcAft>
                <a:spcPct val="0"/>
              </a:spcAft>
              <a:defRPr sz="4200">
                <a:solidFill>
                  <a:srgbClr val="000000"/>
                </a:solidFill>
                <a:latin typeface="Gill Sans" charset="0"/>
                <a:ea typeface="ヒラギノ明朝 ProN W3" charset="-128"/>
                <a:sym typeface="Gill Sans" charset="0"/>
              </a:defRPr>
            </a:lvl7pPr>
            <a:lvl8pPr marL="3420770" indent="-228051" eaLnBrk="0" fontAlgn="base" hangingPunct="0">
              <a:spcBef>
                <a:spcPct val="0"/>
              </a:spcBef>
              <a:spcAft>
                <a:spcPct val="0"/>
              </a:spcAft>
              <a:defRPr sz="4200">
                <a:solidFill>
                  <a:srgbClr val="000000"/>
                </a:solidFill>
                <a:latin typeface="Gill Sans" charset="0"/>
                <a:ea typeface="ヒラギノ明朝 ProN W3" charset="-128"/>
                <a:sym typeface="Gill Sans" charset="0"/>
              </a:defRPr>
            </a:lvl8pPr>
            <a:lvl9pPr marL="3876873" indent="-228051" eaLnBrk="0" fontAlgn="base" hangingPunct="0">
              <a:spcBef>
                <a:spcPct val="0"/>
              </a:spcBef>
              <a:spcAft>
                <a:spcPct val="0"/>
              </a:spcAft>
              <a:defRPr sz="4200">
                <a:solidFill>
                  <a:srgbClr val="000000"/>
                </a:solidFill>
                <a:latin typeface="Gill Sans" charset="0"/>
                <a:ea typeface="ヒラギノ明朝 ProN W3" charset="-128"/>
                <a:sym typeface="Gill Sans" charset="0"/>
              </a:defRPr>
            </a:lvl9pPr>
          </a:lstStyle>
          <a:p>
            <a:fld id="{058F196D-AC66-7447-8ACC-7CDC85D3E74B}" type="slidenum">
              <a:rPr lang="en-US" altLang="en-US" sz="1300">
                <a:latin typeface="HelveticaNeueLT Std Bold" charset="0"/>
                <a:ea typeface="ヒラギノ角ゴ ProN W3" charset="0"/>
              </a:rPr>
              <a:pPr/>
              <a:t>13</a:t>
            </a:fld>
            <a:endParaRPr lang="en-US" altLang="en-US" sz="1300">
              <a:latin typeface="HelveticaNeueLT Std Bold" charset="0"/>
              <a:ea typeface="ヒラギノ角ゴ ProN W3" charset="0"/>
            </a:endParaRPr>
          </a:p>
        </p:txBody>
      </p:sp>
    </p:spTree>
    <p:extLst>
      <p:ext uri="{BB962C8B-B14F-4D97-AF65-F5344CB8AC3E}">
        <p14:creationId xmlns:p14="http://schemas.microsoft.com/office/powerpoint/2010/main" val="15306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tLang="en-US">
              <a:latin typeface="HelveticaNeueLT Std Bold" charset="0"/>
              <a:ea typeface="MS PGothic" charset="-128"/>
            </a:endParaRPr>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ea typeface="ヒラギノ明朝 ProN W3" charset="-128"/>
                <a:sym typeface="Gill Sans" charset="0"/>
              </a:defRPr>
            </a:lvl1pPr>
            <a:lvl2pPr marL="741167" indent="-285064">
              <a:defRPr sz="4200">
                <a:solidFill>
                  <a:srgbClr val="000000"/>
                </a:solidFill>
                <a:latin typeface="Gill Sans" charset="0"/>
                <a:ea typeface="ヒラギノ明朝 ProN W3" charset="-128"/>
                <a:sym typeface="Gill Sans" charset="0"/>
              </a:defRPr>
            </a:lvl2pPr>
            <a:lvl3pPr marL="1140257" indent="-228051">
              <a:defRPr sz="4200">
                <a:solidFill>
                  <a:srgbClr val="000000"/>
                </a:solidFill>
                <a:latin typeface="Gill Sans" charset="0"/>
                <a:ea typeface="ヒラギノ明朝 ProN W3" charset="-128"/>
                <a:sym typeface="Gill Sans" charset="0"/>
              </a:defRPr>
            </a:lvl3pPr>
            <a:lvl4pPr marL="1596360" indent="-228051">
              <a:defRPr sz="4200">
                <a:solidFill>
                  <a:srgbClr val="000000"/>
                </a:solidFill>
                <a:latin typeface="Gill Sans" charset="0"/>
                <a:ea typeface="ヒラギノ明朝 ProN W3" charset="-128"/>
                <a:sym typeface="Gill Sans" charset="0"/>
              </a:defRPr>
            </a:lvl4pPr>
            <a:lvl5pPr marL="2052462" indent="-228051">
              <a:defRPr sz="4200">
                <a:solidFill>
                  <a:srgbClr val="000000"/>
                </a:solidFill>
                <a:latin typeface="Gill Sans" charset="0"/>
                <a:ea typeface="ヒラギノ明朝 ProN W3" charset="-128"/>
                <a:sym typeface="Gill Sans" charset="0"/>
              </a:defRPr>
            </a:lvl5pPr>
            <a:lvl6pPr marL="2508565" indent="-228051" eaLnBrk="0" fontAlgn="base" hangingPunct="0">
              <a:spcBef>
                <a:spcPct val="0"/>
              </a:spcBef>
              <a:spcAft>
                <a:spcPct val="0"/>
              </a:spcAft>
              <a:defRPr sz="4200">
                <a:solidFill>
                  <a:srgbClr val="000000"/>
                </a:solidFill>
                <a:latin typeface="Gill Sans" charset="0"/>
                <a:ea typeface="ヒラギノ明朝 ProN W3" charset="-128"/>
                <a:sym typeface="Gill Sans" charset="0"/>
              </a:defRPr>
            </a:lvl6pPr>
            <a:lvl7pPr marL="2964668" indent="-228051" eaLnBrk="0" fontAlgn="base" hangingPunct="0">
              <a:spcBef>
                <a:spcPct val="0"/>
              </a:spcBef>
              <a:spcAft>
                <a:spcPct val="0"/>
              </a:spcAft>
              <a:defRPr sz="4200">
                <a:solidFill>
                  <a:srgbClr val="000000"/>
                </a:solidFill>
                <a:latin typeface="Gill Sans" charset="0"/>
                <a:ea typeface="ヒラギノ明朝 ProN W3" charset="-128"/>
                <a:sym typeface="Gill Sans" charset="0"/>
              </a:defRPr>
            </a:lvl7pPr>
            <a:lvl8pPr marL="3420770" indent="-228051" eaLnBrk="0" fontAlgn="base" hangingPunct="0">
              <a:spcBef>
                <a:spcPct val="0"/>
              </a:spcBef>
              <a:spcAft>
                <a:spcPct val="0"/>
              </a:spcAft>
              <a:defRPr sz="4200">
                <a:solidFill>
                  <a:srgbClr val="000000"/>
                </a:solidFill>
                <a:latin typeface="Gill Sans" charset="0"/>
                <a:ea typeface="ヒラギノ明朝 ProN W3" charset="-128"/>
                <a:sym typeface="Gill Sans" charset="0"/>
              </a:defRPr>
            </a:lvl8pPr>
            <a:lvl9pPr marL="3876873" indent="-228051" eaLnBrk="0" fontAlgn="base" hangingPunct="0">
              <a:spcBef>
                <a:spcPct val="0"/>
              </a:spcBef>
              <a:spcAft>
                <a:spcPct val="0"/>
              </a:spcAft>
              <a:defRPr sz="4200">
                <a:solidFill>
                  <a:srgbClr val="000000"/>
                </a:solidFill>
                <a:latin typeface="Gill Sans" charset="0"/>
                <a:ea typeface="ヒラギノ明朝 ProN W3" charset="-128"/>
                <a:sym typeface="Gill Sans" charset="0"/>
              </a:defRPr>
            </a:lvl9pPr>
          </a:lstStyle>
          <a:p>
            <a:fld id="{DFB350F1-B1AE-994C-99E6-B1C4A3C0FD6F}" type="slidenum">
              <a:rPr lang="en-CA" altLang="en-US" sz="1300">
                <a:latin typeface="HelveticaNeueLT Std Bold" charset="0"/>
                <a:ea typeface="ヒラギノ角ゴ ProN W3" charset="0"/>
              </a:rPr>
              <a:pPr/>
              <a:t>14</a:t>
            </a:fld>
            <a:endParaRPr lang="en-CA" altLang="en-US" sz="1300">
              <a:latin typeface="HelveticaNeueLT Std Bold" charset="0"/>
              <a:ea typeface="ヒラギノ角ゴ ProN W3" charset="0"/>
            </a:endParaRPr>
          </a:p>
        </p:txBody>
      </p:sp>
    </p:spTree>
    <p:extLst>
      <p:ext uri="{BB962C8B-B14F-4D97-AF65-F5344CB8AC3E}">
        <p14:creationId xmlns:p14="http://schemas.microsoft.com/office/powerpoint/2010/main" val="2061561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B4CC5DC3-09E9-412F-85AE-DE3B3B2F2F4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Notes Placeholder 2">
            <a:extLst>
              <a:ext uri="{FF2B5EF4-FFF2-40B4-BE49-F238E27FC236}">
                <a16:creationId xmlns:a16="http://schemas.microsoft.com/office/drawing/2014/main" id="{F6A2FCB5-5619-47EA-940A-5B82F001497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latin typeface="HelveticaNeueLT Std Bold" charset="0"/>
              </a:rPr>
              <a:t>Students should update their contact information both with ACORN and ROSI.</a:t>
            </a:r>
          </a:p>
          <a:p>
            <a:endParaRPr lang="en-US" altLang="en-US">
              <a:latin typeface="HelveticaNeueLT Std Bold" charset="0"/>
            </a:endParaRPr>
          </a:p>
          <a:p>
            <a:endParaRPr lang="en-CA" altLang="en-US">
              <a:latin typeface="HelveticaNeueLT Std Bold" charset="0"/>
            </a:endParaRPr>
          </a:p>
        </p:txBody>
      </p:sp>
      <p:sp>
        <p:nvSpPr>
          <p:cNvPr id="26627" name="Slide Number Placeholder 3">
            <a:extLst>
              <a:ext uri="{FF2B5EF4-FFF2-40B4-BE49-F238E27FC236}">
                <a16:creationId xmlns:a16="http://schemas.microsoft.com/office/drawing/2014/main" id="{5F87ABAB-3D3D-4BB2-983D-EF11FEA7909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ea typeface="ヒラギノ明朝 ProN W3" charset="-128"/>
                <a:sym typeface="Gill Sans" charset="0"/>
              </a:defRPr>
            </a:lvl1pPr>
            <a:lvl2pPr marL="741167" indent="-285064">
              <a:defRPr sz="4200">
                <a:solidFill>
                  <a:srgbClr val="000000"/>
                </a:solidFill>
                <a:latin typeface="Gill Sans" charset="0"/>
                <a:ea typeface="ヒラギノ明朝 ProN W3" charset="-128"/>
                <a:sym typeface="Gill Sans" charset="0"/>
              </a:defRPr>
            </a:lvl2pPr>
            <a:lvl3pPr marL="1140257" indent="-228051">
              <a:defRPr sz="4200">
                <a:solidFill>
                  <a:srgbClr val="000000"/>
                </a:solidFill>
                <a:latin typeface="Gill Sans" charset="0"/>
                <a:ea typeface="ヒラギノ明朝 ProN W3" charset="-128"/>
                <a:sym typeface="Gill Sans" charset="0"/>
              </a:defRPr>
            </a:lvl3pPr>
            <a:lvl4pPr marL="1596360" indent="-228051">
              <a:defRPr sz="4200">
                <a:solidFill>
                  <a:srgbClr val="000000"/>
                </a:solidFill>
                <a:latin typeface="Gill Sans" charset="0"/>
                <a:ea typeface="ヒラギノ明朝 ProN W3" charset="-128"/>
                <a:sym typeface="Gill Sans" charset="0"/>
              </a:defRPr>
            </a:lvl4pPr>
            <a:lvl5pPr marL="2052462" indent="-228051">
              <a:defRPr sz="4200">
                <a:solidFill>
                  <a:srgbClr val="000000"/>
                </a:solidFill>
                <a:latin typeface="Gill Sans" charset="0"/>
                <a:ea typeface="ヒラギノ明朝 ProN W3" charset="-128"/>
                <a:sym typeface="Gill Sans" charset="0"/>
              </a:defRPr>
            </a:lvl5pPr>
            <a:lvl6pPr marL="2508565" indent="-228051" eaLnBrk="0" fontAlgn="base" hangingPunct="0">
              <a:spcBef>
                <a:spcPct val="0"/>
              </a:spcBef>
              <a:spcAft>
                <a:spcPct val="0"/>
              </a:spcAft>
              <a:defRPr sz="4200">
                <a:solidFill>
                  <a:srgbClr val="000000"/>
                </a:solidFill>
                <a:latin typeface="Gill Sans" charset="0"/>
                <a:ea typeface="ヒラギノ明朝 ProN W3" charset="-128"/>
                <a:sym typeface="Gill Sans" charset="0"/>
              </a:defRPr>
            </a:lvl6pPr>
            <a:lvl7pPr marL="2964668" indent="-228051" eaLnBrk="0" fontAlgn="base" hangingPunct="0">
              <a:spcBef>
                <a:spcPct val="0"/>
              </a:spcBef>
              <a:spcAft>
                <a:spcPct val="0"/>
              </a:spcAft>
              <a:defRPr sz="4200">
                <a:solidFill>
                  <a:srgbClr val="000000"/>
                </a:solidFill>
                <a:latin typeface="Gill Sans" charset="0"/>
                <a:ea typeface="ヒラギノ明朝 ProN W3" charset="-128"/>
                <a:sym typeface="Gill Sans" charset="0"/>
              </a:defRPr>
            </a:lvl7pPr>
            <a:lvl8pPr marL="3420770" indent="-228051" eaLnBrk="0" fontAlgn="base" hangingPunct="0">
              <a:spcBef>
                <a:spcPct val="0"/>
              </a:spcBef>
              <a:spcAft>
                <a:spcPct val="0"/>
              </a:spcAft>
              <a:defRPr sz="4200">
                <a:solidFill>
                  <a:srgbClr val="000000"/>
                </a:solidFill>
                <a:latin typeface="Gill Sans" charset="0"/>
                <a:ea typeface="ヒラギノ明朝 ProN W3" charset="-128"/>
                <a:sym typeface="Gill Sans" charset="0"/>
              </a:defRPr>
            </a:lvl8pPr>
            <a:lvl9pPr marL="3876873" indent="-228051" eaLnBrk="0" fontAlgn="base" hangingPunct="0">
              <a:spcBef>
                <a:spcPct val="0"/>
              </a:spcBef>
              <a:spcAft>
                <a:spcPct val="0"/>
              </a:spcAft>
              <a:defRPr sz="4200">
                <a:solidFill>
                  <a:srgbClr val="000000"/>
                </a:solidFill>
                <a:latin typeface="Gill Sans" charset="0"/>
                <a:ea typeface="ヒラギノ明朝 ProN W3" charset="-128"/>
                <a:sym typeface="Gill Sans" charset="0"/>
              </a:defRPr>
            </a:lvl9pPr>
          </a:lstStyle>
          <a:p>
            <a:fld id="{D2DCB350-41CB-4F22-9F9B-06417AA41072}" type="slidenum">
              <a:rPr lang="en-US" altLang="en-US" sz="1300">
                <a:latin typeface="HelveticaNeueLT Std Bold" charset="0"/>
                <a:ea typeface="ヒラギノ角ゴ ProN W3" charset="-128"/>
              </a:rPr>
              <a:pPr/>
              <a:t>17</a:t>
            </a:fld>
            <a:endParaRPr lang="en-US" altLang="en-US" sz="1300">
              <a:latin typeface="HelveticaNeueLT Std Bold" charset="0"/>
              <a:ea typeface="ヒラギノ角ゴ ProN W3" charset="-128"/>
            </a:endParaRPr>
          </a:p>
        </p:txBody>
      </p:sp>
    </p:spTree>
    <p:extLst>
      <p:ext uri="{BB962C8B-B14F-4D97-AF65-F5344CB8AC3E}">
        <p14:creationId xmlns:p14="http://schemas.microsoft.com/office/powerpoint/2010/main" val="1254524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pPr>
            <a:r>
              <a:rPr lang="en-US" altLang="en-US" sz="1100">
                <a:latin typeface="HelveticaNeueLT Std Bold" charset="0"/>
                <a:ea typeface="MS PGothic" charset="-128"/>
              </a:rPr>
              <a:t>Now that the supervisor has been determined, it is very important to build a good relationship. Maybe the first important step is to establish mutual expectation, or clarifying expectation. </a:t>
            </a:r>
          </a:p>
          <a:p>
            <a:pPr>
              <a:lnSpc>
                <a:spcPct val="90000"/>
              </a:lnSpc>
            </a:pPr>
            <a:endParaRPr lang="en-US" altLang="en-US" sz="1100">
              <a:latin typeface="HelveticaNeueLT Std Bold" charset="0"/>
              <a:ea typeface="MS PGothic" charset="-128"/>
            </a:endParaRPr>
          </a:p>
          <a:p>
            <a:pPr>
              <a:lnSpc>
                <a:spcPct val="90000"/>
              </a:lnSpc>
            </a:pPr>
            <a:endParaRPr lang="en-US" altLang="en-US" sz="1100">
              <a:latin typeface="HelveticaNeueLT Std Bold" charset="0"/>
              <a:ea typeface="MS PGothic" charset="-128"/>
            </a:endParaRPr>
          </a:p>
          <a:p>
            <a:pPr>
              <a:lnSpc>
                <a:spcPct val="90000"/>
              </a:lnSpc>
            </a:pPr>
            <a:r>
              <a:rPr lang="en-CA" altLang="en-US" sz="1100">
                <a:latin typeface="HelveticaNeueLT Std Bold" charset="0"/>
                <a:ea typeface="MS PGothic" charset="-128"/>
              </a:rPr>
              <a:t>SGS recommends that the most important and least flexible expectations should be set down in writing as a form of “contract” or “memorandum of understanding.” This could be as formal as an actual printed document signed by both parties, or as informal as an email summary of what was discussed at a meeting. </a:t>
            </a:r>
          </a:p>
          <a:p>
            <a:pPr>
              <a:lnSpc>
                <a:spcPct val="90000"/>
              </a:lnSpc>
            </a:pPr>
            <a:endParaRPr lang="en-CA" altLang="en-US" sz="1100">
              <a:latin typeface="HelveticaNeueLT Std Bold" charset="0"/>
              <a:ea typeface="MS PGothic" charset="-128"/>
            </a:endParaRPr>
          </a:p>
          <a:p>
            <a:pPr>
              <a:lnSpc>
                <a:spcPct val="90000"/>
              </a:lnSpc>
            </a:pPr>
            <a:r>
              <a:rPr lang="en-CA" altLang="en-US" sz="1100">
                <a:latin typeface="HelveticaNeueLT Std Bold" charset="0"/>
                <a:ea typeface="MS PGothic" charset="-128"/>
              </a:rPr>
              <a:t>Such a document can serve as a useful reminder of what was agreed, and can be important if there are future problems. It should be revisited and updated periodically after discussion between student and supervisor. </a:t>
            </a:r>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ea typeface="ヒラギノ明朝 ProN W3" charset="-128"/>
                <a:sym typeface="Gill Sans" charset="0"/>
              </a:defRPr>
            </a:lvl1pPr>
            <a:lvl2pPr marL="741167" indent="-285064">
              <a:defRPr sz="4200">
                <a:solidFill>
                  <a:srgbClr val="000000"/>
                </a:solidFill>
                <a:latin typeface="Gill Sans" charset="0"/>
                <a:ea typeface="ヒラギノ明朝 ProN W3" charset="-128"/>
                <a:sym typeface="Gill Sans" charset="0"/>
              </a:defRPr>
            </a:lvl2pPr>
            <a:lvl3pPr marL="1140257" indent="-228051">
              <a:defRPr sz="4200">
                <a:solidFill>
                  <a:srgbClr val="000000"/>
                </a:solidFill>
                <a:latin typeface="Gill Sans" charset="0"/>
                <a:ea typeface="ヒラギノ明朝 ProN W3" charset="-128"/>
                <a:sym typeface="Gill Sans" charset="0"/>
              </a:defRPr>
            </a:lvl3pPr>
            <a:lvl4pPr marL="1596360" indent="-228051">
              <a:defRPr sz="4200">
                <a:solidFill>
                  <a:srgbClr val="000000"/>
                </a:solidFill>
                <a:latin typeface="Gill Sans" charset="0"/>
                <a:ea typeface="ヒラギノ明朝 ProN W3" charset="-128"/>
                <a:sym typeface="Gill Sans" charset="0"/>
              </a:defRPr>
            </a:lvl4pPr>
            <a:lvl5pPr marL="2052462" indent="-228051">
              <a:defRPr sz="4200">
                <a:solidFill>
                  <a:srgbClr val="000000"/>
                </a:solidFill>
                <a:latin typeface="Gill Sans" charset="0"/>
                <a:ea typeface="ヒラギノ明朝 ProN W3" charset="-128"/>
                <a:sym typeface="Gill Sans" charset="0"/>
              </a:defRPr>
            </a:lvl5pPr>
            <a:lvl6pPr marL="2508565" indent="-228051" eaLnBrk="0" fontAlgn="base" hangingPunct="0">
              <a:spcBef>
                <a:spcPct val="0"/>
              </a:spcBef>
              <a:spcAft>
                <a:spcPct val="0"/>
              </a:spcAft>
              <a:defRPr sz="4200">
                <a:solidFill>
                  <a:srgbClr val="000000"/>
                </a:solidFill>
                <a:latin typeface="Gill Sans" charset="0"/>
                <a:ea typeface="ヒラギノ明朝 ProN W3" charset="-128"/>
                <a:sym typeface="Gill Sans" charset="0"/>
              </a:defRPr>
            </a:lvl6pPr>
            <a:lvl7pPr marL="2964668" indent="-228051" eaLnBrk="0" fontAlgn="base" hangingPunct="0">
              <a:spcBef>
                <a:spcPct val="0"/>
              </a:spcBef>
              <a:spcAft>
                <a:spcPct val="0"/>
              </a:spcAft>
              <a:defRPr sz="4200">
                <a:solidFill>
                  <a:srgbClr val="000000"/>
                </a:solidFill>
                <a:latin typeface="Gill Sans" charset="0"/>
                <a:ea typeface="ヒラギノ明朝 ProN W3" charset="-128"/>
                <a:sym typeface="Gill Sans" charset="0"/>
              </a:defRPr>
            </a:lvl7pPr>
            <a:lvl8pPr marL="3420770" indent="-228051" eaLnBrk="0" fontAlgn="base" hangingPunct="0">
              <a:spcBef>
                <a:spcPct val="0"/>
              </a:spcBef>
              <a:spcAft>
                <a:spcPct val="0"/>
              </a:spcAft>
              <a:defRPr sz="4200">
                <a:solidFill>
                  <a:srgbClr val="000000"/>
                </a:solidFill>
                <a:latin typeface="Gill Sans" charset="0"/>
                <a:ea typeface="ヒラギノ明朝 ProN W3" charset="-128"/>
                <a:sym typeface="Gill Sans" charset="0"/>
              </a:defRPr>
            </a:lvl8pPr>
            <a:lvl9pPr marL="3876873" indent="-228051" eaLnBrk="0" fontAlgn="base" hangingPunct="0">
              <a:spcBef>
                <a:spcPct val="0"/>
              </a:spcBef>
              <a:spcAft>
                <a:spcPct val="0"/>
              </a:spcAft>
              <a:defRPr sz="4200">
                <a:solidFill>
                  <a:srgbClr val="000000"/>
                </a:solidFill>
                <a:latin typeface="Gill Sans" charset="0"/>
                <a:ea typeface="ヒラギノ明朝 ProN W3" charset="-128"/>
                <a:sym typeface="Gill Sans" charset="0"/>
              </a:defRPr>
            </a:lvl9pPr>
          </a:lstStyle>
          <a:p>
            <a:fld id="{2707C77B-3C96-2349-A868-4CFEFCD7B040}" type="slidenum">
              <a:rPr lang="en-US" altLang="en-US" sz="1300">
                <a:latin typeface="HelveticaNeueLT Std Bold" charset="0"/>
                <a:ea typeface="ヒラギノ角ゴ ProN W3" charset="0"/>
              </a:rPr>
              <a:pPr/>
              <a:t>18</a:t>
            </a:fld>
            <a:endParaRPr lang="en-US" altLang="en-US" sz="1300">
              <a:latin typeface="HelveticaNeueLT Std Bold" charset="0"/>
              <a:ea typeface="ヒラギノ角ゴ ProN W3" charset="0"/>
            </a:endParaRPr>
          </a:p>
        </p:txBody>
      </p:sp>
    </p:spTree>
    <p:extLst>
      <p:ext uri="{BB962C8B-B14F-4D97-AF65-F5344CB8AC3E}">
        <p14:creationId xmlns:p14="http://schemas.microsoft.com/office/powerpoint/2010/main" val="461022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latin typeface="HelveticaNeueLT Std Bold" charset="0"/>
                <a:ea typeface="MS PGothic" charset="-128"/>
              </a:rPr>
              <a:t>The research assistantship position you will hold throughout the studies is in a sense an employment, which is full time. That is, you are the full-time employee and your supervisor, who is responsible for monthly payment, is the employer. As a paid employee, there are responsibilities you hold with your employer. Given that, you will have to consult with your supervisor when you get additional duties that might impact on your employment. This may involve, but not limited to, application to teaching assistantship, trip stretching over multiple days, international trip for sure, where to work, etc.</a:t>
            </a:r>
            <a:endParaRPr lang="en-CA" altLang="en-US">
              <a:latin typeface="HelveticaNeueLT Std Bold" charset="0"/>
              <a:ea typeface="MS PGothic" charset="-128"/>
            </a:endParaRPr>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ea typeface="ヒラギノ明朝 ProN W3" charset="-128"/>
                <a:sym typeface="Gill Sans" charset="0"/>
              </a:defRPr>
            </a:lvl1pPr>
            <a:lvl2pPr marL="741167" indent="-285064">
              <a:defRPr sz="4200">
                <a:solidFill>
                  <a:srgbClr val="000000"/>
                </a:solidFill>
                <a:latin typeface="Gill Sans" charset="0"/>
                <a:ea typeface="ヒラギノ明朝 ProN W3" charset="-128"/>
                <a:sym typeface="Gill Sans" charset="0"/>
              </a:defRPr>
            </a:lvl2pPr>
            <a:lvl3pPr marL="1140257" indent="-228051">
              <a:defRPr sz="4200">
                <a:solidFill>
                  <a:srgbClr val="000000"/>
                </a:solidFill>
                <a:latin typeface="Gill Sans" charset="0"/>
                <a:ea typeface="ヒラギノ明朝 ProN W3" charset="-128"/>
                <a:sym typeface="Gill Sans" charset="0"/>
              </a:defRPr>
            </a:lvl3pPr>
            <a:lvl4pPr marL="1596360" indent="-228051">
              <a:defRPr sz="4200">
                <a:solidFill>
                  <a:srgbClr val="000000"/>
                </a:solidFill>
                <a:latin typeface="Gill Sans" charset="0"/>
                <a:ea typeface="ヒラギノ明朝 ProN W3" charset="-128"/>
                <a:sym typeface="Gill Sans" charset="0"/>
              </a:defRPr>
            </a:lvl4pPr>
            <a:lvl5pPr marL="2052462" indent="-228051">
              <a:defRPr sz="4200">
                <a:solidFill>
                  <a:srgbClr val="000000"/>
                </a:solidFill>
                <a:latin typeface="Gill Sans" charset="0"/>
                <a:ea typeface="ヒラギノ明朝 ProN W3" charset="-128"/>
                <a:sym typeface="Gill Sans" charset="0"/>
              </a:defRPr>
            </a:lvl5pPr>
            <a:lvl6pPr marL="2508565" indent="-228051" eaLnBrk="0" fontAlgn="base" hangingPunct="0">
              <a:spcBef>
                <a:spcPct val="0"/>
              </a:spcBef>
              <a:spcAft>
                <a:spcPct val="0"/>
              </a:spcAft>
              <a:defRPr sz="4200">
                <a:solidFill>
                  <a:srgbClr val="000000"/>
                </a:solidFill>
                <a:latin typeface="Gill Sans" charset="0"/>
                <a:ea typeface="ヒラギノ明朝 ProN W3" charset="-128"/>
                <a:sym typeface="Gill Sans" charset="0"/>
              </a:defRPr>
            </a:lvl6pPr>
            <a:lvl7pPr marL="2964668" indent="-228051" eaLnBrk="0" fontAlgn="base" hangingPunct="0">
              <a:spcBef>
                <a:spcPct val="0"/>
              </a:spcBef>
              <a:spcAft>
                <a:spcPct val="0"/>
              </a:spcAft>
              <a:defRPr sz="4200">
                <a:solidFill>
                  <a:srgbClr val="000000"/>
                </a:solidFill>
                <a:latin typeface="Gill Sans" charset="0"/>
                <a:ea typeface="ヒラギノ明朝 ProN W3" charset="-128"/>
                <a:sym typeface="Gill Sans" charset="0"/>
              </a:defRPr>
            </a:lvl7pPr>
            <a:lvl8pPr marL="3420770" indent="-228051" eaLnBrk="0" fontAlgn="base" hangingPunct="0">
              <a:spcBef>
                <a:spcPct val="0"/>
              </a:spcBef>
              <a:spcAft>
                <a:spcPct val="0"/>
              </a:spcAft>
              <a:defRPr sz="4200">
                <a:solidFill>
                  <a:srgbClr val="000000"/>
                </a:solidFill>
                <a:latin typeface="Gill Sans" charset="0"/>
                <a:ea typeface="ヒラギノ明朝 ProN W3" charset="-128"/>
                <a:sym typeface="Gill Sans" charset="0"/>
              </a:defRPr>
            </a:lvl8pPr>
            <a:lvl9pPr marL="3876873" indent="-228051" eaLnBrk="0" fontAlgn="base" hangingPunct="0">
              <a:spcBef>
                <a:spcPct val="0"/>
              </a:spcBef>
              <a:spcAft>
                <a:spcPct val="0"/>
              </a:spcAft>
              <a:defRPr sz="4200">
                <a:solidFill>
                  <a:srgbClr val="000000"/>
                </a:solidFill>
                <a:latin typeface="Gill Sans" charset="0"/>
                <a:ea typeface="ヒラギノ明朝 ProN W3" charset="-128"/>
                <a:sym typeface="Gill Sans" charset="0"/>
              </a:defRPr>
            </a:lvl9pPr>
          </a:lstStyle>
          <a:p>
            <a:fld id="{3B1F200B-D7A6-4245-9930-CD0EF1746E8D}" type="slidenum">
              <a:rPr lang="en-US" altLang="en-US" sz="1300">
                <a:latin typeface="HelveticaNeueLT Std Bold" charset="0"/>
                <a:ea typeface="ヒラギノ角ゴ ProN W3" charset="0"/>
              </a:rPr>
              <a:pPr/>
              <a:t>20</a:t>
            </a:fld>
            <a:endParaRPr lang="en-US" altLang="en-US" sz="1300">
              <a:latin typeface="HelveticaNeueLT Std Bold" charset="0"/>
              <a:ea typeface="ヒラギノ角ゴ ProN W3" charset="0"/>
            </a:endParaRPr>
          </a:p>
        </p:txBody>
      </p:sp>
    </p:spTree>
    <p:extLst>
      <p:ext uri="{BB962C8B-B14F-4D97-AF65-F5344CB8AC3E}">
        <p14:creationId xmlns:p14="http://schemas.microsoft.com/office/powerpoint/2010/main" val="281251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EDC3A129-2736-4DF3-8E66-0D8C2E347BD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F0838679-1CA0-48B8-8955-620EFA9E7F0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latin typeface="HelveticaNeueLT Std Bold" charset="0"/>
              </a:rPr>
              <a:t>Please drop the courses as soon as you decide so that students in the waitlist can get in!</a:t>
            </a:r>
            <a:endParaRPr lang="en-CA" altLang="en-US">
              <a:latin typeface="HelveticaNeueLT Std Bold" charset="0"/>
            </a:endParaRPr>
          </a:p>
        </p:txBody>
      </p:sp>
      <p:sp>
        <p:nvSpPr>
          <p:cNvPr id="28675" name="Slide Number Placeholder 3">
            <a:extLst>
              <a:ext uri="{FF2B5EF4-FFF2-40B4-BE49-F238E27FC236}">
                <a16:creationId xmlns:a16="http://schemas.microsoft.com/office/drawing/2014/main" id="{198C613F-28F2-4E96-AD95-A7DD88CE209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ea typeface="ヒラギノ明朝 ProN W3" charset="-128"/>
                <a:sym typeface="Gill Sans" charset="0"/>
              </a:defRPr>
            </a:lvl1pPr>
            <a:lvl2pPr marL="741167" indent="-285064">
              <a:defRPr sz="4200">
                <a:solidFill>
                  <a:srgbClr val="000000"/>
                </a:solidFill>
                <a:latin typeface="Gill Sans" charset="0"/>
                <a:ea typeface="ヒラギノ明朝 ProN W3" charset="-128"/>
                <a:sym typeface="Gill Sans" charset="0"/>
              </a:defRPr>
            </a:lvl2pPr>
            <a:lvl3pPr marL="1140257" indent="-228051">
              <a:defRPr sz="4200">
                <a:solidFill>
                  <a:srgbClr val="000000"/>
                </a:solidFill>
                <a:latin typeface="Gill Sans" charset="0"/>
                <a:ea typeface="ヒラギノ明朝 ProN W3" charset="-128"/>
                <a:sym typeface="Gill Sans" charset="0"/>
              </a:defRPr>
            </a:lvl3pPr>
            <a:lvl4pPr marL="1596360" indent="-228051">
              <a:defRPr sz="4200">
                <a:solidFill>
                  <a:srgbClr val="000000"/>
                </a:solidFill>
                <a:latin typeface="Gill Sans" charset="0"/>
                <a:ea typeface="ヒラギノ明朝 ProN W3" charset="-128"/>
                <a:sym typeface="Gill Sans" charset="0"/>
              </a:defRPr>
            </a:lvl4pPr>
            <a:lvl5pPr marL="2052462" indent="-228051">
              <a:defRPr sz="4200">
                <a:solidFill>
                  <a:srgbClr val="000000"/>
                </a:solidFill>
                <a:latin typeface="Gill Sans" charset="0"/>
                <a:ea typeface="ヒラギノ明朝 ProN W3" charset="-128"/>
                <a:sym typeface="Gill Sans" charset="0"/>
              </a:defRPr>
            </a:lvl5pPr>
            <a:lvl6pPr marL="2508565" indent="-228051" eaLnBrk="0" fontAlgn="base" hangingPunct="0">
              <a:spcBef>
                <a:spcPct val="0"/>
              </a:spcBef>
              <a:spcAft>
                <a:spcPct val="0"/>
              </a:spcAft>
              <a:defRPr sz="4200">
                <a:solidFill>
                  <a:srgbClr val="000000"/>
                </a:solidFill>
                <a:latin typeface="Gill Sans" charset="0"/>
                <a:ea typeface="ヒラギノ明朝 ProN W3" charset="-128"/>
                <a:sym typeface="Gill Sans" charset="0"/>
              </a:defRPr>
            </a:lvl6pPr>
            <a:lvl7pPr marL="2964668" indent="-228051" eaLnBrk="0" fontAlgn="base" hangingPunct="0">
              <a:spcBef>
                <a:spcPct val="0"/>
              </a:spcBef>
              <a:spcAft>
                <a:spcPct val="0"/>
              </a:spcAft>
              <a:defRPr sz="4200">
                <a:solidFill>
                  <a:srgbClr val="000000"/>
                </a:solidFill>
                <a:latin typeface="Gill Sans" charset="0"/>
                <a:ea typeface="ヒラギノ明朝 ProN W3" charset="-128"/>
                <a:sym typeface="Gill Sans" charset="0"/>
              </a:defRPr>
            </a:lvl7pPr>
            <a:lvl8pPr marL="3420770" indent="-228051" eaLnBrk="0" fontAlgn="base" hangingPunct="0">
              <a:spcBef>
                <a:spcPct val="0"/>
              </a:spcBef>
              <a:spcAft>
                <a:spcPct val="0"/>
              </a:spcAft>
              <a:defRPr sz="4200">
                <a:solidFill>
                  <a:srgbClr val="000000"/>
                </a:solidFill>
                <a:latin typeface="Gill Sans" charset="0"/>
                <a:ea typeface="ヒラギノ明朝 ProN W3" charset="-128"/>
                <a:sym typeface="Gill Sans" charset="0"/>
              </a:defRPr>
            </a:lvl8pPr>
            <a:lvl9pPr marL="3876873" indent="-228051" eaLnBrk="0" fontAlgn="base" hangingPunct="0">
              <a:spcBef>
                <a:spcPct val="0"/>
              </a:spcBef>
              <a:spcAft>
                <a:spcPct val="0"/>
              </a:spcAft>
              <a:defRPr sz="4200">
                <a:solidFill>
                  <a:srgbClr val="000000"/>
                </a:solidFill>
                <a:latin typeface="Gill Sans" charset="0"/>
                <a:ea typeface="ヒラギノ明朝 ProN W3" charset="-128"/>
                <a:sym typeface="Gill Sans" charset="0"/>
              </a:defRPr>
            </a:lvl9pPr>
          </a:lstStyle>
          <a:p>
            <a:fld id="{7DA1B65B-6C92-4A86-8AAB-B31082E8962D}" type="slidenum">
              <a:rPr lang="en-US" altLang="en-US" sz="1300">
                <a:latin typeface="HelveticaNeueLT Std Bold" charset="0"/>
                <a:ea typeface="ヒラギノ角ゴ ProN W3" charset="-128"/>
              </a:rPr>
              <a:pPr/>
              <a:t>23</a:t>
            </a:fld>
            <a:endParaRPr lang="en-US" altLang="en-US" sz="1300">
              <a:latin typeface="HelveticaNeueLT Std Bold" charset="0"/>
              <a:ea typeface="ヒラギノ角ゴ ProN W3"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a:extLst>
              <a:ext uri="{FF2B5EF4-FFF2-40B4-BE49-F238E27FC236}">
                <a16:creationId xmlns:a16="http://schemas.microsoft.com/office/drawing/2014/main" id="{308E62AB-53E7-4925-9AB1-B788C0099A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8" name="Notes Placeholder 2">
            <a:extLst>
              <a:ext uri="{FF2B5EF4-FFF2-40B4-BE49-F238E27FC236}">
                <a16:creationId xmlns:a16="http://schemas.microsoft.com/office/drawing/2014/main" id="{2B0806FF-EC59-49DA-9191-F3F54FA60C1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latin typeface="HelveticaNeueLT Std Bold" charset="0"/>
            </a:endParaRPr>
          </a:p>
        </p:txBody>
      </p:sp>
      <p:sp>
        <p:nvSpPr>
          <p:cNvPr id="34819" name="Slide Number Placeholder 3">
            <a:extLst>
              <a:ext uri="{FF2B5EF4-FFF2-40B4-BE49-F238E27FC236}">
                <a16:creationId xmlns:a16="http://schemas.microsoft.com/office/drawing/2014/main" id="{CE3F8059-7224-4BF3-B267-74ED6EB50F9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ea typeface="ヒラギノ明朝 ProN W3" charset="-128"/>
                <a:sym typeface="Gill Sans" charset="0"/>
              </a:defRPr>
            </a:lvl1pPr>
            <a:lvl2pPr marL="741167" indent="-285064">
              <a:defRPr sz="4200">
                <a:solidFill>
                  <a:srgbClr val="000000"/>
                </a:solidFill>
                <a:latin typeface="Gill Sans" charset="0"/>
                <a:ea typeface="ヒラギノ明朝 ProN W3" charset="-128"/>
                <a:sym typeface="Gill Sans" charset="0"/>
              </a:defRPr>
            </a:lvl2pPr>
            <a:lvl3pPr marL="1140257" indent="-228051">
              <a:defRPr sz="4200">
                <a:solidFill>
                  <a:srgbClr val="000000"/>
                </a:solidFill>
                <a:latin typeface="Gill Sans" charset="0"/>
                <a:ea typeface="ヒラギノ明朝 ProN W3" charset="-128"/>
                <a:sym typeface="Gill Sans" charset="0"/>
              </a:defRPr>
            </a:lvl3pPr>
            <a:lvl4pPr marL="1596360" indent="-228051">
              <a:defRPr sz="4200">
                <a:solidFill>
                  <a:srgbClr val="000000"/>
                </a:solidFill>
                <a:latin typeface="Gill Sans" charset="0"/>
                <a:ea typeface="ヒラギノ明朝 ProN W3" charset="-128"/>
                <a:sym typeface="Gill Sans" charset="0"/>
              </a:defRPr>
            </a:lvl4pPr>
            <a:lvl5pPr marL="2052462" indent="-228051">
              <a:defRPr sz="4200">
                <a:solidFill>
                  <a:srgbClr val="000000"/>
                </a:solidFill>
                <a:latin typeface="Gill Sans" charset="0"/>
                <a:ea typeface="ヒラギノ明朝 ProN W3" charset="-128"/>
                <a:sym typeface="Gill Sans" charset="0"/>
              </a:defRPr>
            </a:lvl5pPr>
            <a:lvl6pPr marL="2508565" indent="-228051" eaLnBrk="0" fontAlgn="base" hangingPunct="0">
              <a:spcBef>
                <a:spcPct val="0"/>
              </a:spcBef>
              <a:spcAft>
                <a:spcPct val="0"/>
              </a:spcAft>
              <a:defRPr sz="4200">
                <a:solidFill>
                  <a:srgbClr val="000000"/>
                </a:solidFill>
                <a:latin typeface="Gill Sans" charset="0"/>
                <a:ea typeface="ヒラギノ明朝 ProN W3" charset="-128"/>
                <a:sym typeface="Gill Sans" charset="0"/>
              </a:defRPr>
            </a:lvl6pPr>
            <a:lvl7pPr marL="2964668" indent="-228051" eaLnBrk="0" fontAlgn="base" hangingPunct="0">
              <a:spcBef>
                <a:spcPct val="0"/>
              </a:spcBef>
              <a:spcAft>
                <a:spcPct val="0"/>
              </a:spcAft>
              <a:defRPr sz="4200">
                <a:solidFill>
                  <a:srgbClr val="000000"/>
                </a:solidFill>
                <a:latin typeface="Gill Sans" charset="0"/>
                <a:ea typeface="ヒラギノ明朝 ProN W3" charset="-128"/>
                <a:sym typeface="Gill Sans" charset="0"/>
              </a:defRPr>
            </a:lvl7pPr>
            <a:lvl8pPr marL="3420770" indent="-228051" eaLnBrk="0" fontAlgn="base" hangingPunct="0">
              <a:spcBef>
                <a:spcPct val="0"/>
              </a:spcBef>
              <a:spcAft>
                <a:spcPct val="0"/>
              </a:spcAft>
              <a:defRPr sz="4200">
                <a:solidFill>
                  <a:srgbClr val="000000"/>
                </a:solidFill>
                <a:latin typeface="Gill Sans" charset="0"/>
                <a:ea typeface="ヒラギノ明朝 ProN W3" charset="-128"/>
                <a:sym typeface="Gill Sans" charset="0"/>
              </a:defRPr>
            </a:lvl8pPr>
            <a:lvl9pPr marL="3876873" indent="-228051" eaLnBrk="0" fontAlgn="base" hangingPunct="0">
              <a:spcBef>
                <a:spcPct val="0"/>
              </a:spcBef>
              <a:spcAft>
                <a:spcPct val="0"/>
              </a:spcAft>
              <a:defRPr sz="4200">
                <a:solidFill>
                  <a:srgbClr val="000000"/>
                </a:solidFill>
                <a:latin typeface="Gill Sans" charset="0"/>
                <a:ea typeface="ヒラギノ明朝 ProN W3" charset="-128"/>
                <a:sym typeface="Gill Sans" charset="0"/>
              </a:defRPr>
            </a:lvl9pPr>
          </a:lstStyle>
          <a:p>
            <a:fld id="{58DA37F3-6A1E-40BC-916F-E976585B64D3}" type="slidenum">
              <a:rPr lang="en-US" altLang="en-US" sz="1300">
                <a:latin typeface="HelveticaNeueLT Std Bold" charset="0"/>
                <a:ea typeface="ヒラギノ角ゴ ProN W3" charset="-128"/>
              </a:rPr>
              <a:pPr/>
              <a:t>34</a:t>
            </a:fld>
            <a:endParaRPr lang="en-US" altLang="en-US" sz="1300">
              <a:latin typeface="HelveticaNeueLT Std Bold" charset="0"/>
              <a:ea typeface="ヒラギノ角ゴ ProN W3"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Presentation Slide (A)">
    <p:bg>
      <p:bgPr>
        <a:solidFill>
          <a:srgbClr val="091332"/>
        </a:solidFill>
        <a:effectLst/>
      </p:bgPr>
    </p:bg>
    <p:spTree>
      <p:nvGrpSpPr>
        <p:cNvPr id="1" name=""/>
        <p:cNvGrpSpPr/>
        <p:nvPr/>
      </p:nvGrpSpPr>
      <p:grpSpPr>
        <a:xfrm>
          <a:off x="0" y="0"/>
          <a:ext cx="0" cy="0"/>
          <a:chOff x="0" y="0"/>
          <a:chExt cx="0" cy="0"/>
        </a:xfrm>
      </p:grpSpPr>
      <p:pic>
        <p:nvPicPr>
          <p:cNvPr id="2" name="Picture 3" descr="U of T Engineering Text Treatment Stacked.ai"/>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4025" y="3657600"/>
            <a:ext cx="1033145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671944"/>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02E4C-AC0E-A543-875E-9FF5BA1F8ED2}"/>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301B66C0-EF15-AE4F-B82C-591B13664FF8}"/>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AD02157E-2749-6143-95B5-1DA37DC8436D}"/>
              </a:ext>
            </a:extLst>
          </p:cNvPr>
          <p:cNvSpPr>
            <a:spLocks noGrp="1"/>
          </p:cNvSpPr>
          <p:nvPr>
            <p:ph type="dt" sz="half" idx="10"/>
          </p:nvPr>
        </p:nvSpPr>
        <p:spPr/>
        <p:txBody>
          <a:bodyPr/>
          <a:lstStyle/>
          <a:p>
            <a:fld id="{BD6F5A49-FEEC-2343-B98E-AD571BC1BB7A}" type="datetimeFigureOut">
              <a:rPr lang="en-US" smtClean="0"/>
              <a:t>1/16/2020</a:t>
            </a:fld>
            <a:endParaRPr lang="en-US"/>
          </a:p>
        </p:txBody>
      </p:sp>
      <p:sp>
        <p:nvSpPr>
          <p:cNvPr id="5" name="Footer Placeholder 4">
            <a:extLst>
              <a:ext uri="{FF2B5EF4-FFF2-40B4-BE49-F238E27FC236}">
                <a16:creationId xmlns:a16="http://schemas.microsoft.com/office/drawing/2014/main" id="{2D29A8C8-77D7-484A-9D3D-ADFB8350BC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2BC7E8-A2ED-0B44-A824-C11CBFC17EF6}"/>
              </a:ext>
            </a:extLst>
          </p:cNvPr>
          <p:cNvSpPr>
            <a:spLocks noGrp="1"/>
          </p:cNvSpPr>
          <p:nvPr>
            <p:ph type="sldNum" sz="quarter" idx="12"/>
          </p:nvPr>
        </p:nvSpPr>
        <p:spPr/>
        <p:txBody>
          <a:bodyPr/>
          <a:lstStyle/>
          <a:p>
            <a:fld id="{D71CCAD9-52DC-BD4B-A4EE-F119DB178349}" type="slidenum">
              <a:rPr lang="en-US" smtClean="0"/>
              <a:t>‹#›</a:t>
            </a:fld>
            <a:endParaRPr lang="en-US"/>
          </a:p>
        </p:txBody>
      </p:sp>
    </p:spTree>
    <p:extLst>
      <p:ext uri="{BB962C8B-B14F-4D97-AF65-F5344CB8AC3E}">
        <p14:creationId xmlns:p14="http://schemas.microsoft.com/office/powerpoint/2010/main" val="31864492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Presentation Slide (B)">
    <p:spTree>
      <p:nvGrpSpPr>
        <p:cNvPr id="1" name=""/>
        <p:cNvGrpSpPr/>
        <p:nvPr/>
      </p:nvGrpSpPr>
      <p:grpSpPr>
        <a:xfrm>
          <a:off x="0" y="0"/>
          <a:ext cx="0" cy="0"/>
          <a:chOff x="0" y="0"/>
          <a:chExt cx="0" cy="0"/>
        </a:xfrm>
      </p:grpSpPr>
      <p:pic>
        <p:nvPicPr>
          <p:cNvPr id="2" name="Picture 3" descr="U of T Engineering Text Treatment Stacked.ai"/>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4025" y="3657600"/>
            <a:ext cx="1033145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MIE UT Signature CMYK P655 PC 2010.ti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98488" y="8405813"/>
            <a:ext cx="4649787"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1323690"/>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ation Title Slide (A)">
    <p:spTree>
      <p:nvGrpSpPr>
        <p:cNvPr id="1" name=""/>
        <p:cNvGrpSpPr/>
        <p:nvPr/>
      </p:nvGrpSpPr>
      <p:grpSpPr>
        <a:xfrm>
          <a:off x="0" y="0"/>
          <a:ext cx="0" cy="0"/>
          <a:chOff x="0" y="0"/>
          <a:chExt cx="0" cy="0"/>
        </a:xfrm>
      </p:grpSpPr>
      <p:pic>
        <p:nvPicPr>
          <p:cNvPr id="3" name="Picture 3" descr="MIE UT Signature CMYK P655 PC 2010.ti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98488" y="8405813"/>
            <a:ext cx="4649787"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a:spLocks noGrp="1"/>
          </p:cNvSpPr>
          <p:nvPr>
            <p:ph type="ctrTitle"/>
          </p:nvPr>
        </p:nvSpPr>
        <p:spPr>
          <a:xfrm>
            <a:off x="635000" y="457200"/>
            <a:ext cx="11734800" cy="7543800"/>
          </a:xfrm>
        </p:spPr>
        <p:txBody>
          <a:bodyPr anchor="ctr">
            <a:spAutoFit/>
          </a:bodyPr>
          <a:lstStyle>
            <a:lvl1pPr>
              <a:lnSpc>
                <a:spcPts val="6000"/>
              </a:lnSpc>
              <a:defRPr sz="6000">
                <a:solidFill>
                  <a:srgbClr val="001337"/>
                </a:solidFill>
              </a:defRPr>
            </a:lvl1pPr>
          </a:lstStyle>
          <a:p>
            <a:endParaRPr lang="en-US" dirty="0"/>
          </a:p>
        </p:txBody>
      </p:sp>
    </p:spTree>
    <p:extLst>
      <p:ext uri="{BB962C8B-B14F-4D97-AF65-F5344CB8AC3E}">
        <p14:creationId xmlns:p14="http://schemas.microsoft.com/office/powerpoint/2010/main" val="210894869"/>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esentation Title Slide (B)">
    <p:spTree>
      <p:nvGrpSpPr>
        <p:cNvPr id="1" name=""/>
        <p:cNvGrpSpPr/>
        <p:nvPr/>
      </p:nvGrpSpPr>
      <p:grpSpPr>
        <a:xfrm>
          <a:off x="0" y="0"/>
          <a:ext cx="0" cy="0"/>
          <a:chOff x="0" y="0"/>
          <a:chExt cx="0" cy="0"/>
        </a:xfrm>
      </p:grpSpPr>
      <p:sp>
        <p:nvSpPr>
          <p:cNvPr id="6" name="Line 3"/>
          <p:cNvSpPr>
            <a:spLocks noChangeShapeType="1"/>
          </p:cNvSpPr>
          <p:nvPr userDrawn="1"/>
        </p:nvSpPr>
        <p:spPr bwMode="auto">
          <a:xfrm rot="10800000" flipH="1">
            <a:off x="642938" y="4321175"/>
            <a:ext cx="11737975" cy="3175"/>
          </a:xfrm>
          <a:prstGeom prst="line">
            <a:avLst/>
          </a:prstGeom>
          <a:noFill/>
          <a:ln w="76200">
            <a:solidFill>
              <a:srgbClr val="010000"/>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pic>
        <p:nvPicPr>
          <p:cNvPr id="7" name="Picture 4" descr="MIE UT Signature CMYK P655 PC 2010.ti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98488" y="8405813"/>
            <a:ext cx="4649787"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a:spLocks noGrp="1"/>
          </p:cNvSpPr>
          <p:nvPr>
            <p:ph type="ctrTitle"/>
          </p:nvPr>
        </p:nvSpPr>
        <p:spPr>
          <a:xfrm>
            <a:off x="635000" y="3354985"/>
            <a:ext cx="11734800" cy="677108"/>
          </a:xfrm>
        </p:spPr>
        <p:txBody>
          <a:bodyPr>
            <a:spAutoFit/>
          </a:bodyPr>
          <a:lstStyle>
            <a:lvl1pPr>
              <a:lnSpc>
                <a:spcPct val="100000"/>
              </a:lnSpc>
              <a:defRPr sz="4400">
                <a:solidFill>
                  <a:srgbClr val="001337"/>
                </a:solidFill>
              </a:defRPr>
            </a:lvl1pPr>
          </a:lstStyle>
          <a:p>
            <a:endParaRPr lang="en-US" dirty="0"/>
          </a:p>
        </p:txBody>
      </p:sp>
      <p:sp>
        <p:nvSpPr>
          <p:cNvPr id="5" name="Subtitle 2"/>
          <p:cNvSpPr>
            <a:spLocks noGrp="1"/>
          </p:cNvSpPr>
          <p:nvPr>
            <p:ph type="subTitle" idx="1"/>
          </p:nvPr>
        </p:nvSpPr>
        <p:spPr>
          <a:xfrm>
            <a:off x="635000" y="4648200"/>
            <a:ext cx="11734800" cy="3581400"/>
          </a:xfrm>
        </p:spPr>
        <p:txBody>
          <a:bodyPr>
            <a:spAutoFit/>
          </a:bodyPr>
          <a:lstStyle>
            <a:lvl1pPr marL="0" marR="0" indent="0" algn="l" defTabSz="914400" rtl="0" eaLnBrk="0" fontAlgn="base" latinLnBrk="0" hangingPunct="0">
              <a:lnSpc>
                <a:spcPts val="3600"/>
              </a:lnSpc>
              <a:spcBef>
                <a:spcPts val="0"/>
              </a:spcBef>
              <a:spcAft>
                <a:spcPct val="0"/>
              </a:spcAft>
              <a:buClrTx/>
              <a:buSzTx/>
              <a:buFontTx/>
              <a:buNone/>
              <a:tabLst/>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endParaRPr lang="en-US" dirty="0"/>
          </a:p>
        </p:txBody>
      </p:sp>
    </p:spTree>
    <p:extLst>
      <p:ext uri="{BB962C8B-B14F-4D97-AF65-F5344CB8AC3E}">
        <p14:creationId xmlns:p14="http://schemas.microsoft.com/office/powerpoint/2010/main" val="1162045733"/>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esentation Title Slide (C)">
    <p:spTree>
      <p:nvGrpSpPr>
        <p:cNvPr id="1" name=""/>
        <p:cNvGrpSpPr/>
        <p:nvPr/>
      </p:nvGrpSpPr>
      <p:grpSpPr>
        <a:xfrm>
          <a:off x="0" y="0"/>
          <a:ext cx="0" cy="0"/>
          <a:chOff x="0" y="0"/>
          <a:chExt cx="0" cy="0"/>
        </a:xfrm>
      </p:grpSpPr>
      <p:sp>
        <p:nvSpPr>
          <p:cNvPr id="4" name="Line 3"/>
          <p:cNvSpPr>
            <a:spLocks noChangeShapeType="1"/>
          </p:cNvSpPr>
          <p:nvPr userDrawn="1"/>
        </p:nvSpPr>
        <p:spPr bwMode="auto">
          <a:xfrm rot="10800000" flipH="1">
            <a:off x="633413" y="6324600"/>
            <a:ext cx="11737975" cy="3175"/>
          </a:xfrm>
          <a:prstGeom prst="line">
            <a:avLst/>
          </a:prstGeom>
          <a:noFill/>
          <a:ln w="762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pic>
        <p:nvPicPr>
          <p:cNvPr id="7" name="Picture 4" descr="MIE UT Signature CMYK P655 PC 2010.ti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5463" y="2068513"/>
            <a:ext cx="7405687"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ctrTitle"/>
          </p:nvPr>
        </p:nvSpPr>
        <p:spPr>
          <a:xfrm>
            <a:off x="635000" y="5281136"/>
            <a:ext cx="11734800" cy="738664"/>
          </a:xfrm>
        </p:spPr>
        <p:txBody>
          <a:bodyPr anchor="b">
            <a:spAutoFit/>
          </a:bodyPr>
          <a:lstStyle>
            <a:lvl1pPr>
              <a:lnSpc>
                <a:spcPct val="100000"/>
              </a:lnSpc>
              <a:defRPr sz="4800">
                <a:solidFill>
                  <a:srgbClr val="001337"/>
                </a:solidFill>
              </a:defRPr>
            </a:lvl1pPr>
          </a:lstStyle>
          <a:p>
            <a:endParaRPr lang="en-US" dirty="0"/>
          </a:p>
        </p:txBody>
      </p:sp>
      <p:sp>
        <p:nvSpPr>
          <p:cNvPr id="6" name="Subtitle 2"/>
          <p:cNvSpPr>
            <a:spLocks noGrp="1"/>
          </p:cNvSpPr>
          <p:nvPr>
            <p:ph type="subTitle" idx="1"/>
          </p:nvPr>
        </p:nvSpPr>
        <p:spPr>
          <a:xfrm>
            <a:off x="635000" y="6729062"/>
            <a:ext cx="11734800" cy="2567337"/>
          </a:xfrm>
        </p:spPr>
        <p:txBody>
          <a:bodyPr>
            <a:spAutoFit/>
          </a:bodyPr>
          <a:lstStyle>
            <a:lvl1pPr marL="0" marR="0" indent="0" algn="l" defTabSz="914400" rtl="0" eaLnBrk="0" fontAlgn="base" latinLnBrk="0" hangingPunct="0">
              <a:lnSpc>
                <a:spcPts val="3600"/>
              </a:lnSpc>
              <a:spcBef>
                <a:spcPts val="0"/>
              </a:spcBef>
              <a:spcAft>
                <a:spcPct val="0"/>
              </a:spcAft>
              <a:buClrTx/>
              <a:buSzTx/>
              <a:buFontTx/>
              <a:buNone/>
              <a:tabLst/>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endParaRPr lang="en-US" dirty="0"/>
          </a:p>
        </p:txBody>
      </p:sp>
    </p:spTree>
    <p:extLst>
      <p:ext uri="{BB962C8B-B14F-4D97-AF65-F5344CB8AC3E}">
        <p14:creationId xmlns:p14="http://schemas.microsoft.com/office/powerpoint/2010/main" val="1286348713"/>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descr="MIE UT Signature CMYK P655 PC 2010.ti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98488" y="8405813"/>
            <a:ext cx="4649787"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35000" y="1600200"/>
            <a:ext cx="11811000" cy="655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Rectangle 1"/>
          <p:cNvSpPr>
            <a:spLocks noGrp="1" noChangeArrowheads="1"/>
          </p:cNvSpPr>
          <p:nvPr>
            <p:ph type="title"/>
          </p:nvPr>
        </p:nvSpPr>
        <p:spPr bwMode="auto">
          <a:xfrm>
            <a:off x="635000" y="635000"/>
            <a:ext cx="11747500" cy="584200"/>
          </a:xfrm>
          <a:prstGeom prst="rect">
            <a:avLst/>
          </a:prstGeom>
          <a:noFill/>
          <a:ln w="12700">
            <a:noFill/>
            <a:miter lim="800000"/>
            <a:headEnd/>
            <a:tailEnd/>
          </a:ln>
        </p:spPr>
        <p:txBody>
          <a:bodyPr/>
          <a:lstStyle>
            <a:lvl1pPr>
              <a:lnSpc>
                <a:spcPts val="3600"/>
              </a:lnSpc>
              <a:defRPr sz="4400"/>
            </a:lvl1pPr>
          </a:lstStyle>
          <a:p>
            <a:pPr lvl="0"/>
            <a:r>
              <a:rPr lang="en-US" dirty="0">
                <a:sym typeface="Helvetica Neue" charset="0"/>
              </a:rPr>
              <a:t>Click to edit Master title style</a:t>
            </a:r>
          </a:p>
        </p:txBody>
      </p:sp>
    </p:spTree>
    <p:extLst>
      <p:ext uri="{BB962C8B-B14F-4D97-AF65-F5344CB8AC3E}">
        <p14:creationId xmlns:p14="http://schemas.microsoft.com/office/powerpoint/2010/main" val="944945042"/>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and Accompanying Text">
    <p:spTree>
      <p:nvGrpSpPr>
        <p:cNvPr id="1" name=""/>
        <p:cNvGrpSpPr/>
        <p:nvPr/>
      </p:nvGrpSpPr>
      <p:grpSpPr>
        <a:xfrm>
          <a:off x="0" y="0"/>
          <a:ext cx="0" cy="0"/>
          <a:chOff x="0" y="0"/>
          <a:chExt cx="0" cy="0"/>
        </a:xfrm>
      </p:grpSpPr>
      <p:pic>
        <p:nvPicPr>
          <p:cNvPr id="5" name="Picture 3" descr="MIE UT Signature CMYK P655 PC 2010.ti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98488" y="8405813"/>
            <a:ext cx="4649787"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p:cNvSpPr>
            <a:spLocks noGrp="1"/>
          </p:cNvSpPr>
          <p:nvPr>
            <p:ph sz="half" idx="2"/>
          </p:nvPr>
        </p:nvSpPr>
        <p:spPr>
          <a:xfrm>
            <a:off x="635000" y="1371600"/>
            <a:ext cx="11734800" cy="6858000"/>
          </a:xfrm>
        </p:spPr>
        <p:txBody>
          <a:bodyPr/>
          <a:lstStyle>
            <a:lvl1pPr>
              <a:lnSpc>
                <a:spcPts val="2400"/>
              </a:lnSpc>
              <a:defRPr sz="3200" b="1">
                <a:latin typeface="Arial" pitchFamily="34" charset="0"/>
                <a:cs typeface="Arial" pitchFamily="34" charset="0"/>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endParaRPr lang="en-US" dirty="0"/>
          </a:p>
        </p:txBody>
      </p:sp>
      <p:sp>
        <p:nvSpPr>
          <p:cNvPr id="8" name="Rectangle 1"/>
          <p:cNvSpPr>
            <a:spLocks noGrp="1" noChangeArrowheads="1"/>
          </p:cNvSpPr>
          <p:nvPr>
            <p:ph type="title"/>
          </p:nvPr>
        </p:nvSpPr>
        <p:spPr bwMode="auto">
          <a:xfrm>
            <a:off x="635000" y="635000"/>
            <a:ext cx="11747500" cy="584200"/>
          </a:xfrm>
          <a:prstGeom prst="rect">
            <a:avLst/>
          </a:prstGeom>
          <a:noFill/>
          <a:ln w="12700">
            <a:noFill/>
            <a:miter lim="800000"/>
            <a:headEnd/>
            <a:tailEnd/>
          </a:ln>
        </p:spPr>
        <p:txBody>
          <a:bodyPr/>
          <a:lstStyle>
            <a:lvl1pPr>
              <a:lnSpc>
                <a:spcPts val="3600"/>
              </a:lnSpc>
              <a:defRPr sz="4400"/>
            </a:lvl1pPr>
          </a:lstStyle>
          <a:p>
            <a:pPr lvl="0"/>
            <a:r>
              <a:rPr lang="en-US" dirty="0">
                <a:sym typeface="Helvetica Neue" charset="0"/>
              </a:rPr>
              <a:t>Click to edit Master title style</a:t>
            </a:r>
          </a:p>
        </p:txBody>
      </p:sp>
      <p:sp>
        <p:nvSpPr>
          <p:cNvPr id="6" name="Text Placeholder 12"/>
          <p:cNvSpPr>
            <a:spLocks noGrp="1"/>
          </p:cNvSpPr>
          <p:nvPr>
            <p:ph type="body" sz="quarter" idx="11"/>
          </p:nvPr>
        </p:nvSpPr>
        <p:spPr>
          <a:xfrm>
            <a:off x="6862440" y="8458200"/>
            <a:ext cx="5494784" cy="838200"/>
          </a:xfrm>
        </p:spPr>
        <p:txBody>
          <a:bodyPr anchor="b"/>
          <a:lstStyle>
            <a:lvl1pPr marL="0" indent="0">
              <a:lnSpc>
                <a:spcPct val="90000"/>
              </a:lnSpc>
              <a:spcBef>
                <a:spcPts val="0"/>
              </a:spcBef>
              <a:buFont typeface="Arial"/>
              <a:buNone/>
              <a:defRPr sz="1600" b="0">
                <a:solidFill>
                  <a:srgbClr val="091332"/>
                </a:solidFill>
                <a:latin typeface="+mn-lt"/>
              </a:defRPr>
            </a:lvl1pPr>
          </a:lstStyle>
          <a:p>
            <a:pPr lvl="0"/>
            <a:r>
              <a:rPr lang="en-CA" dirty="0"/>
              <a:t>Click to edit Master text styles</a:t>
            </a:r>
          </a:p>
        </p:txBody>
      </p:sp>
    </p:spTree>
    <p:extLst>
      <p:ext uri="{BB962C8B-B14F-4D97-AF65-F5344CB8AC3E}">
        <p14:creationId xmlns:p14="http://schemas.microsoft.com/office/powerpoint/2010/main" val="1049751329"/>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7" name="Picture 3" descr="MIE UT Signature CMYK P655 PC 2010.ti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98488" y="8405813"/>
            <a:ext cx="4649787"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icture Placeholder 8"/>
          <p:cNvSpPr>
            <a:spLocks noGrp="1"/>
          </p:cNvSpPr>
          <p:nvPr>
            <p:ph type="pic" sz="quarter" idx="10"/>
          </p:nvPr>
        </p:nvSpPr>
        <p:spPr>
          <a:xfrm>
            <a:off x="635000" y="1524000"/>
            <a:ext cx="5219328" cy="5873080"/>
          </a:xfrm>
        </p:spPr>
        <p:txBody>
          <a:bodyPr>
            <a:noAutofit/>
          </a:bodyPr>
          <a:lstStyle/>
          <a:p>
            <a:pPr lvl="0"/>
            <a:endParaRPr lang="en-US" noProof="0" dirty="0">
              <a:sym typeface="Georgia" pitchFamily="-107" charset="0"/>
            </a:endParaRPr>
          </a:p>
        </p:txBody>
      </p:sp>
      <p:sp>
        <p:nvSpPr>
          <p:cNvPr id="6" name="Text Placeholder 12"/>
          <p:cNvSpPr>
            <a:spLocks noGrp="1"/>
          </p:cNvSpPr>
          <p:nvPr>
            <p:ph type="body" sz="quarter" idx="11"/>
          </p:nvPr>
        </p:nvSpPr>
        <p:spPr>
          <a:xfrm>
            <a:off x="6862440" y="8458200"/>
            <a:ext cx="5494784" cy="838200"/>
          </a:xfrm>
        </p:spPr>
        <p:txBody>
          <a:bodyPr anchor="b"/>
          <a:lstStyle>
            <a:lvl1pPr marL="0" indent="0">
              <a:lnSpc>
                <a:spcPct val="90000"/>
              </a:lnSpc>
              <a:spcBef>
                <a:spcPts val="0"/>
              </a:spcBef>
              <a:buFont typeface="Arial"/>
              <a:buNone/>
              <a:defRPr sz="1600" b="0">
                <a:solidFill>
                  <a:srgbClr val="091332"/>
                </a:solidFill>
                <a:latin typeface="+mn-lt"/>
              </a:defRPr>
            </a:lvl1pPr>
          </a:lstStyle>
          <a:p>
            <a:pPr lvl="0"/>
            <a:r>
              <a:rPr lang="en-CA" dirty="0"/>
              <a:t>Click to edit Master text styles</a:t>
            </a:r>
          </a:p>
        </p:txBody>
      </p:sp>
      <p:sp>
        <p:nvSpPr>
          <p:cNvPr id="8" name="Text Placeholder 7"/>
          <p:cNvSpPr>
            <a:spLocks noGrp="1"/>
          </p:cNvSpPr>
          <p:nvPr>
            <p:ph type="body" sz="quarter" idx="12"/>
          </p:nvPr>
        </p:nvSpPr>
        <p:spPr>
          <a:xfrm>
            <a:off x="6358384" y="1524000"/>
            <a:ext cx="6011416" cy="6705600"/>
          </a:xfrm>
        </p:spPr>
        <p:txBody>
          <a:bodyPr/>
          <a:lstStyle>
            <a:lvl1pPr>
              <a:defRPr sz="1800"/>
            </a:lvl1pPr>
            <a:lvl2pPr>
              <a:defRPr sz="1800"/>
            </a:lvl2pPr>
            <a:lvl3pPr>
              <a:buFont typeface="Arial" pitchFamily="34" charset="0"/>
              <a:buChar cha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
          <p:cNvSpPr>
            <a:spLocks noGrp="1" noChangeArrowheads="1"/>
          </p:cNvSpPr>
          <p:nvPr>
            <p:ph type="title"/>
          </p:nvPr>
        </p:nvSpPr>
        <p:spPr bwMode="auto">
          <a:xfrm>
            <a:off x="635000" y="635000"/>
            <a:ext cx="11747500" cy="584200"/>
          </a:xfrm>
          <a:prstGeom prst="rect">
            <a:avLst/>
          </a:prstGeom>
          <a:noFill/>
          <a:ln w="12700">
            <a:noFill/>
            <a:miter lim="800000"/>
            <a:headEnd/>
            <a:tailEnd/>
          </a:ln>
        </p:spPr>
        <p:txBody>
          <a:bodyPr/>
          <a:lstStyle>
            <a:lvl1pPr>
              <a:lnSpc>
                <a:spcPts val="3600"/>
              </a:lnSpc>
              <a:defRPr sz="4400">
                <a:latin typeface="Arial" pitchFamily="34" charset="0"/>
                <a:cs typeface="Arial" pitchFamily="34" charset="0"/>
              </a:defRPr>
            </a:lvl1pPr>
          </a:lstStyle>
          <a:p>
            <a:pPr lvl="0"/>
            <a:r>
              <a:rPr lang="en-US" dirty="0">
                <a:sym typeface="Helvetica Neue" charset="0"/>
              </a:rPr>
              <a:t>Click to edit Master title style</a:t>
            </a:r>
          </a:p>
        </p:txBody>
      </p:sp>
    </p:spTree>
    <p:extLst>
      <p:ext uri="{BB962C8B-B14F-4D97-AF65-F5344CB8AC3E}">
        <p14:creationId xmlns:p14="http://schemas.microsoft.com/office/powerpoint/2010/main" val="1592426398"/>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50241" y="2146383"/>
            <a:ext cx="11704319" cy="6383157"/>
          </a:xfrm>
        </p:spPr>
        <p:txBody>
          <a:bodyPr>
            <a:normAutofit/>
          </a:bodyPr>
          <a:lstStyle>
            <a:lvl1pPr marL="390138" indent="-390138">
              <a:buFont typeface="Wingdings" charset="2"/>
              <a:buChar char="§"/>
              <a:defRPr sz="2844"/>
            </a:lvl1pPr>
            <a:lvl2pPr marL="819561" indent="-390138">
              <a:buFont typeface="Wingdings" charset="2"/>
              <a:buChar char="§"/>
              <a:defRPr sz="2844"/>
            </a:lvl2pPr>
            <a:lvl3pPr marL="1216924" indent="-325115">
              <a:buFont typeface="Wingdings" charset="2"/>
              <a:buChar char="§"/>
              <a:defRPr sz="2560"/>
            </a:lvl3pPr>
            <a:lvl4pPr marL="1625575" indent="-325115">
              <a:buFont typeface="Wingdings" charset="2"/>
              <a:buChar char="§"/>
              <a:defRPr sz="2276"/>
            </a:lvl4pPr>
            <a:lvl5pPr marL="2080735" indent="-325115">
              <a:buFont typeface="Wingdings" charset="2"/>
              <a:buChar char="§"/>
              <a:defRPr sz="1991"/>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7" name="Title 6"/>
          <p:cNvSpPr>
            <a:spLocks noGrp="1"/>
          </p:cNvSpPr>
          <p:nvPr>
            <p:ph type="title"/>
          </p:nvPr>
        </p:nvSpPr>
        <p:spPr>
          <a:xfrm>
            <a:off x="650240" y="481178"/>
            <a:ext cx="11704320" cy="932292"/>
          </a:xfrm>
        </p:spPr>
        <p:txBody>
          <a:bodyPr anchor="ctr"/>
          <a:lstStyle/>
          <a:p>
            <a:r>
              <a:rPr lang="en-CA"/>
              <a:t>Click to edit Master title style</a:t>
            </a:r>
            <a:endParaRPr lang="en-US"/>
          </a:p>
        </p:txBody>
      </p:sp>
      <p:sp>
        <p:nvSpPr>
          <p:cNvPr id="4" name="Date Placeholder 3"/>
          <p:cNvSpPr>
            <a:spLocks noGrp="1"/>
          </p:cNvSpPr>
          <p:nvPr>
            <p:ph type="dt" sz="half" idx="10"/>
          </p:nvPr>
        </p:nvSpPr>
        <p:spPr>
          <a:xfrm>
            <a:off x="7343775" y="8888413"/>
            <a:ext cx="5386388" cy="520700"/>
          </a:xfrm>
          <a:prstGeom prst="rect">
            <a:avLst/>
          </a:prstGeom>
        </p:spPr>
        <p:txBody>
          <a:bodyPr/>
          <a:lstStyle>
            <a:lvl1pPr>
              <a:defRPr/>
            </a:lvl1pPr>
          </a:lstStyle>
          <a:p>
            <a:pPr>
              <a:defRPr/>
            </a:pPr>
            <a:fld id="{42377B28-3FF8-6543-B264-EB5D898BCDD5}" type="datetimeFigureOut">
              <a:rPr lang="en-US"/>
              <a:pPr>
                <a:defRPr/>
              </a:pPr>
              <a:t>1/16/2020</a:t>
            </a:fld>
            <a:endParaRPr lang="en-US"/>
          </a:p>
        </p:txBody>
      </p:sp>
      <p:sp>
        <p:nvSpPr>
          <p:cNvPr id="5" name="Footer Placeholder 4"/>
          <p:cNvSpPr>
            <a:spLocks noGrp="1"/>
          </p:cNvSpPr>
          <p:nvPr>
            <p:ph type="ftr" sz="quarter" idx="11"/>
          </p:nvPr>
        </p:nvSpPr>
        <p:spPr>
          <a:xfrm>
            <a:off x="274638" y="8888413"/>
            <a:ext cx="5386387" cy="520700"/>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5676900" y="8888413"/>
            <a:ext cx="1651000" cy="520700"/>
          </a:xfrm>
          <a:prstGeom prst="rect">
            <a:avLst/>
          </a:prstGeom>
        </p:spPr>
        <p:txBody>
          <a:bodyPr/>
          <a:lstStyle>
            <a:lvl1pPr>
              <a:defRPr/>
            </a:lvl1pPr>
          </a:lstStyle>
          <a:p>
            <a:pPr>
              <a:defRPr/>
            </a:pPr>
            <a:fld id="{67E163F2-5D82-954A-8FB6-869DD1BB27D8}" type="slidenum">
              <a:rPr lang="en-US"/>
              <a:pPr>
                <a:defRPr/>
              </a:pPr>
              <a:t>‹#›</a:t>
            </a:fld>
            <a:endParaRPr lang="en-US"/>
          </a:p>
        </p:txBody>
      </p:sp>
    </p:spTree>
    <p:extLst>
      <p:ext uri="{BB962C8B-B14F-4D97-AF65-F5344CB8AC3E}">
        <p14:creationId xmlns:p14="http://schemas.microsoft.com/office/powerpoint/2010/main" val="1969262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635000" y="457200"/>
            <a:ext cx="117475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ltLang="en-US">
                <a:sym typeface="Helvetica Neue" charset="0"/>
              </a:rPr>
              <a:t>Click to edit Master title style</a:t>
            </a:r>
          </a:p>
        </p:txBody>
      </p:sp>
      <p:sp>
        <p:nvSpPr>
          <p:cNvPr id="1027" name="Rectangle 2"/>
          <p:cNvSpPr>
            <a:spLocks noGrp="1" noChangeArrowheads="1"/>
          </p:cNvSpPr>
          <p:nvPr>
            <p:ph type="body" idx="1"/>
          </p:nvPr>
        </p:nvSpPr>
        <p:spPr bwMode="auto">
          <a:xfrm>
            <a:off x="635000" y="1295400"/>
            <a:ext cx="117475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ltLang="en-US">
                <a:sym typeface="Georgia" charset="0"/>
              </a:rPr>
              <a:t>Click to edit Master text styles</a:t>
            </a:r>
          </a:p>
          <a:p>
            <a:pPr lvl="1"/>
            <a:r>
              <a:rPr lang="en-US" altLang="en-US">
                <a:sym typeface="Georgia" charset="0"/>
              </a:rPr>
              <a:t>Second level</a:t>
            </a:r>
          </a:p>
          <a:p>
            <a:pPr lvl="2"/>
            <a:r>
              <a:rPr lang="en-US" altLang="en-US">
                <a:sym typeface="Georgia" charset="0"/>
              </a:rPr>
              <a:t>Third level</a:t>
            </a:r>
          </a:p>
          <a:p>
            <a:pPr lvl="3"/>
            <a:r>
              <a:rPr lang="en-US" altLang="en-US">
                <a:sym typeface="Georgia" charset="0"/>
              </a:rPr>
              <a:t>Fourth level</a:t>
            </a:r>
          </a:p>
          <a:p>
            <a:pPr lvl="4"/>
            <a:r>
              <a:rPr lang="en-US" altLang="en-US">
                <a:sym typeface="Georgia" charset="0"/>
              </a:rPr>
              <a:t>Fifth level</a:t>
            </a:r>
          </a:p>
        </p:txBody>
      </p:sp>
    </p:spTree>
  </p:cSld>
  <p:clrMap bg1="lt1" tx1="dk1" bg2="lt2" tx2="dk2" accent1="accent1" accent2="accent2" accent3="accent3" accent4="accent4" accent5="accent5" accent6="accent6" hlink="hlink" folHlink="folHlink"/>
  <p:sldLayoutIdLst>
    <p:sldLayoutId id="2147484687" r:id="rId1"/>
    <p:sldLayoutId id="2147484688" r:id="rId2"/>
    <p:sldLayoutId id="2147484689" r:id="rId3"/>
    <p:sldLayoutId id="2147484690" r:id="rId4"/>
    <p:sldLayoutId id="2147484691" r:id="rId5"/>
    <p:sldLayoutId id="2147484692" r:id="rId6"/>
    <p:sldLayoutId id="2147484693" r:id="rId7"/>
    <p:sldLayoutId id="2147484694" r:id="rId8"/>
    <p:sldLayoutId id="2147484695" r:id="rId9"/>
    <p:sldLayoutId id="2147484696" r:id="rId10"/>
  </p:sldLayoutIdLst>
  <p:transition spd="med">
    <p:fade/>
  </p:transition>
  <p:hf hdr="0" ftr="0" dt="0"/>
  <p:txStyles>
    <p:titleStyle>
      <a:lvl1pPr algn="l" rtl="0" eaLnBrk="0" fontAlgn="base" hangingPunct="0">
        <a:spcBef>
          <a:spcPct val="0"/>
        </a:spcBef>
        <a:spcAft>
          <a:spcPct val="0"/>
        </a:spcAft>
        <a:defRPr sz="4400" b="1">
          <a:solidFill>
            <a:srgbClr val="091332"/>
          </a:solidFill>
          <a:latin typeface="Arial" pitchFamily="34" charset="0"/>
          <a:ea typeface="+mj-ea"/>
          <a:cs typeface="Arial" pitchFamily="34" charset="0"/>
          <a:sym typeface="Helvetica Neue" charset="0"/>
        </a:defRPr>
      </a:lvl1pPr>
      <a:lvl2pPr algn="l" rtl="0" eaLnBrk="0" fontAlgn="base" hangingPunct="0">
        <a:spcBef>
          <a:spcPct val="0"/>
        </a:spcBef>
        <a:spcAft>
          <a:spcPct val="0"/>
        </a:spcAft>
        <a:defRPr sz="4400" b="1">
          <a:solidFill>
            <a:srgbClr val="091332"/>
          </a:solidFill>
          <a:latin typeface="Arial" charset="0"/>
          <a:ea typeface="ヒラギノ角ゴ ProN W6" pitchFamily="-65" charset="-128"/>
          <a:cs typeface="Arial" charset="0"/>
          <a:sym typeface="Helvetica Neue" charset="0"/>
        </a:defRPr>
      </a:lvl2pPr>
      <a:lvl3pPr algn="l" rtl="0" eaLnBrk="0" fontAlgn="base" hangingPunct="0">
        <a:spcBef>
          <a:spcPct val="0"/>
        </a:spcBef>
        <a:spcAft>
          <a:spcPct val="0"/>
        </a:spcAft>
        <a:defRPr sz="4400" b="1">
          <a:solidFill>
            <a:srgbClr val="091332"/>
          </a:solidFill>
          <a:latin typeface="Arial" charset="0"/>
          <a:ea typeface="ヒラギノ角ゴ ProN W6" pitchFamily="-65" charset="-128"/>
          <a:cs typeface="Arial" charset="0"/>
          <a:sym typeface="Helvetica Neue" charset="0"/>
        </a:defRPr>
      </a:lvl3pPr>
      <a:lvl4pPr algn="l" rtl="0" eaLnBrk="0" fontAlgn="base" hangingPunct="0">
        <a:spcBef>
          <a:spcPct val="0"/>
        </a:spcBef>
        <a:spcAft>
          <a:spcPct val="0"/>
        </a:spcAft>
        <a:defRPr sz="4400" b="1">
          <a:solidFill>
            <a:srgbClr val="091332"/>
          </a:solidFill>
          <a:latin typeface="Arial" charset="0"/>
          <a:ea typeface="ヒラギノ角ゴ ProN W6" pitchFamily="-65" charset="-128"/>
          <a:cs typeface="Arial" charset="0"/>
          <a:sym typeface="Helvetica Neue" charset="0"/>
        </a:defRPr>
      </a:lvl4pPr>
      <a:lvl5pPr algn="l" rtl="0" eaLnBrk="0" fontAlgn="base" hangingPunct="0">
        <a:spcBef>
          <a:spcPct val="0"/>
        </a:spcBef>
        <a:spcAft>
          <a:spcPct val="0"/>
        </a:spcAft>
        <a:defRPr sz="4400" b="1">
          <a:solidFill>
            <a:srgbClr val="091332"/>
          </a:solidFill>
          <a:latin typeface="Arial" charset="0"/>
          <a:ea typeface="ヒラギノ角ゴ ProN W6" pitchFamily="-65" charset="-128"/>
          <a:cs typeface="Arial" charset="0"/>
          <a:sym typeface="Helvetica Neue" charset="0"/>
        </a:defRPr>
      </a:lvl5pPr>
      <a:lvl6pPr marL="457200" algn="l" rtl="0" fontAlgn="base">
        <a:lnSpc>
          <a:spcPts val="6000"/>
        </a:lnSpc>
        <a:spcBef>
          <a:spcPct val="0"/>
        </a:spcBef>
        <a:spcAft>
          <a:spcPct val="0"/>
        </a:spcAft>
        <a:defRPr sz="6000" b="1">
          <a:solidFill>
            <a:srgbClr val="FFFFFF"/>
          </a:solidFill>
          <a:latin typeface="Helvetica Neue" pitchFamily="-65" charset="0"/>
          <a:ea typeface="ヒラギノ角ゴ ProN W6" pitchFamily="-65" charset="-128"/>
          <a:cs typeface="ヒラギノ角ゴ ProN W6" pitchFamily="-65" charset="-128"/>
          <a:sym typeface="Helvetica Neue" pitchFamily="-65" charset="0"/>
        </a:defRPr>
      </a:lvl6pPr>
      <a:lvl7pPr marL="914400" algn="l" rtl="0" fontAlgn="base">
        <a:lnSpc>
          <a:spcPts val="6000"/>
        </a:lnSpc>
        <a:spcBef>
          <a:spcPct val="0"/>
        </a:spcBef>
        <a:spcAft>
          <a:spcPct val="0"/>
        </a:spcAft>
        <a:defRPr sz="6000" b="1">
          <a:solidFill>
            <a:srgbClr val="FFFFFF"/>
          </a:solidFill>
          <a:latin typeface="Helvetica Neue" pitchFamily="-65" charset="0"/>
          <a:ea typeface="ヒラギノ角ゴ ProN W6" pitchFamily="-65" charset="-128"/>
          <a:cs typeface="ヒラギノ角ゴ ProN W6" pitchFamily="-65" charset="-128"/>
          <a:sym typeface="Helvetica Neue" pitchFamily="-65" charset="0"/>
        </a:defRPr>
      </a:lvl7pPr>
      <a:lvl8pPr marL="1371600" algn="l" rtl="0" fontAlgn="base">
        <a:lnSpc>
          <a:spcPts val="6000"/>
        </a:lnSpc>
        <a:spcBef>
          <a:spcPct val="0"/>
        </a:spcBef>
        <a:spcAft>
          <a:spcPct val="0"/>
        </a:spcAft>
        <a:defRPr sz="6000" b="1">
          <a:solidFill>
            <a:srgbClr val="FFFFFF"/>
          </a:solidFill>
          <a:latin typeface="Helvetica Neue" pitchFamily="-65" charset="0"/>
          <a:ea typeface="ヒラギノ角ゴ ProN W6" pitchFamily="-65" charset="-128"/>
          <a:cs typeface="ヒラギノ角ゴ ProN W6" pitchFamily="-65" charset="-128"/>
          <a:sym typeface="Helvetica Neue" pitchFamily="-65" charset="0"/>
        </a:defRPr>
      </a:lvl8pPr>
      <a:lvl9pPr marL="1828800" algn="l" rtl="0" fontAlgn="base">
        <a:lnSpc>
          <a:spcPts val="6000"/>
        </a:lnSpc>
        <a:spcBef>
          <a:spcPct val="0"/>
        </a:spcBef>
        <a:spcAft>
          <a:spcPct val="0"/>
        </a:spcAft>
        <a:defRPr sz="6000" b="1">
          <a:solidFill>
            <a:srgbClr val="FFFFFF"/>
          </a:solidFill>
          <a:latin typeface="Helvetica Neue" pitchFamily="-65" charset="0"/>
          <a:ea typeface="ヒラギノ角ゴ ProN W6" pitchFamily="-65" charset="-128"/>
          <a:cs typeface="ヒラギノ角ゴ ProN W6" pitchFamily="-65" charset="-128"/>
          <a:sym typeface="Helvetica Neue" pitchFamily="-65" charset="0"/>
        </a:defRPr>
      </a:lvl9pPr>
    </p:titleStyle>
    <p:bodyStyle>
      <a:lvl1pPr marL="342900" indent="-342900" algn="l" rtl="0" eaLnBrk="0" fontAlgn="base" hangingPunct="0">
        <a:spcBef>
          <a:spcPts val="1200"/>
        </a:spcBef>
        <a:spcAft>
          <a:spcPct val="0"/>
        </a:spcAft>
        <a:defRPr sz="2800">
          <a:solidFill>
            <a:srgbClr val="001337"/>
          </a:solidFill>
          <a:latin typeface="+mn-lt"/>
          <a:ea typeface="+mn-ea"/>
          <a:cs typeface="+mn-cs"/>
          <a:sym typeface="Georgia" charset="0"/>
        </a:defRPr>
      </a:lvl1pPr>
      <a:lvl2pPr marL="228600" indent="-228600" algn="l" rtl="0" eaLnBrk="0" fontAlgn="base" hangingPunct="0">
        <a:lnSpc>
          <a:spcPct val="120000"/>
        </a:lnSpc>
        <a:spcBef>
          <a:spcPts val="1200"/>
        </a:spcBef>
        <a:spcAft>
          <a:spcPct val="0"/>
        </a:spcAft>
        <a:buClr>
          <a:srgbClr val="001E3F"/>
        </a:buClr>
        <a:buSzPct val="150000"/>
        <a:buFont typeface="Georgia" charset="0"/>
        <a:buChar char="•"/>
        <a:defRPr sz="2400">
          <a:solidFill>
            <a:srgbClr val="001337"/>
          </a:solidFill>
          <a:latin typeface="+mn-lt"/>
          <a:ea typeface="+mn-ea"/>
          <a:cs typeface="+mn-cs"/>
          <a:sym typeface="Georgia" charset="0"/>
        </a:defRPr>
      </a:lvl2pPr>
      <a:lvl3pPr marL="533400" indent="-228600" algn="l" rtl="0" eaLnBrk="0" fontAlgn="base" hangingPunct="0">
        <a:lnSpc>
          <a:spcPct val="120000"/>
        </a:lnSpc>
        <a:spcBef>
          <a:spcPts val="1200"/>
        </a:spcBef>
        <a:spcAft>
          <a:spcPct val="0"/>
        </a:spcAft>
        <a:buClr>
          <a:srgbClr val="001E3F"/>
        </a:buClr>
        <a:buSzPct val="150000"/>
        <a:buFont typeface="Georgia" charset="0"/>
        <a:buChar char="•"/>
        <a:defRPr sz="2400" i="1">
          <a:solidFill>
            <a:srgbClr val="001337"/>
          </a:solidFill>
          <a:latin typeface="+mn-lt"/>
          <a:ea typeface="+mn-ea"/>
          <a:cs typeface="+mn-cs"/>
          <a:sym typeface="Georgia" charset="0"/>
        </a:defRPr>
      </a:lvl3pPr>
      <a:lvl4pPr marL="838200" indent="-228600" algn="l" rtl="0" eaLnBrk="0" fontAlgn="base" hangingPunct="0">
        <a:lnSpc>
          <a:spcPct val="120000"/>
        </a:lnSpc>
        <a:spcBef>
          <a:spcPts val="1200"/>
        </a:spcBef>
        <a:spcAft>
          <a:spcPct val="0"/>
        </a:spcAft>
        <a:buClr>
          <a:srgbClr val="001E3F"/>
        </a:buClr>
        <a:buSzPct val="150000"/>
        <a:buFont typeface="Georgia" charset="0"/>
        <a:buChar char="•"/>
        <a:defRPr sz="1500" i="1">
          <a:solidFill>
            <a:srgbClr val="001337"/>
          </a:solidFill>
          <a:latin typeface="+mn-lt"/>
          <a:ea typeface="+mn-ea"/>
          <a:cs typeface="+mn-cs"/>
          <a:sym typeface="Georgia" charset="0"/>
        </a:defRPr>
      </a:lvl4pPr>
      <a:lvl5pPr marL="1143000" indent="-228600" algn="l" rtl="0" eaLnBrk="0" fontAlgn="base" hangingPunct="0">
        <a:lnSpc>
          <a:spcPct val="120000"/>
        </a:lnSpc>
        <a:spcBef>
          <a:spcPts val="1200"/>
        </a:spcBef>
        <a:spcAft>
          <a:spcPct val="0"/>
        </a:spcAft>
        <a:buClr>
          <a:srgbClr val="001E3F"/>
        </a:buClr>
        <a:buSzPct val="150000"/>
        <a:buFont typeface="Georgia" charset="0"/>
        <a:buChar char="•"/>
        <a:defRPr sz="1500" i="1">
          <a:solidFill>
            <a:srgbClr val="001337"/>
          </a:solidFill>
          <a:latin typeface="+mn-lt"/>
          <a:ea typeface="+mn-ea"/>
          <a:cs typeface="+mn-cs"/>
          <a:sym typeface="Georgia" charset="0"/>
        </a:defRPr>
      </a:lvl5pPr>
      <a:lvl6pPr marL="1600200" indent="-228600" algn="l" rtl="0" fontAlgn="base">
        <a:lnSpc>
          <a:spcPts val="3600"/>
        </a:lnSpc>
        <a:spcBef>
          <a:spcPts val="1200"/>
        </a:spcBef>
        <a:spcAft>
          <a:spcPct val="0"/>
        </a:spcAft>
        <a:buClr>
          <a:srgbClr val="FFFFFF"/>
        </a:buClr>
        <a:buSzPct val="171000"/>
        <a:buFont typeface="Georgia" pitchFamily="-65" charset="0"/>
        <a:buChar char="•"/>
        <a:defRPr i="1">
          <a:solidFill>
            <a:srgbClr val="FFFFFF"/>
          </a:solidFill>
          <a:latin typeface="+mn-lt"/>
          <a:ea typeface="+mn-ea"/>
          <a:cs typeface="+mn-cs"/>
          <a:sym typeface="Georgia" pitchFamily="-65" charset="0"/>
        </a:defRPr>
      </a:lvl6pPr>
      <a:lvl7pPr marL="2057400" indent="-228600" algn="l" rtl="0" fontAlgn="base">
        <a:lnSpc>
          <a:spcPts val="3600"/>
        </a:lnSpc>
        <a:spcBef>
          <a:spcPts val="1200"/>
        </a:spcBef>
        <a:spcAft>
          <a:spcPct val="0"/>
        </a:spcAft>
        <a:buClr>
          <a:srgbClr val="FFFFFF"/>
        </a:buClr>
        <a:buSzPct val="171000"/>
        <a:buFont typeface="Georgia" pitchFamily="-65" charset="0"/>
        <a:buChar char="•"/>
        <a:defRPr i="1">
          <a:solidFill>
            <a:srgbClr val="FFFFFF"/>
          </a:solidFill>
          <a:latin typeface="+mn-lt"/>
          <a:ea typeface="+mn-ea"/>
          <a:cs typeface="+mn-cs"/>
          <a:sym typeface="Georgia" pitchFamily="-65" charset="0"/>
        </a:defRPr>
      </a:lvl7pPr>
      <a:lvl8pPr marL="2514600" indent="-228600" algn="l" rtl="0" fontAlgn="base">
        <a:lnSpc>
          <a:spcPts val="3600"/>
        </a:lnSpc>
        <a:spcBef>
          <a:spcPts val="1200"/>
        </a:spcBef>
        <a:spcAft>
          <a:spcPct val="0"/>
        </a:spcAft>
        <a:buClr>
          <a:srgbClr val="FFFFFF"/>
        </a:buClr>
        <a:buSzPct val="171000"/>
        <a:buFont typeface="Georgia" pitchFamily="-65" charset="0"/>
        <a:buChar char="•"/>
        <a:defRPr i="1">
          <a:solidFill>
            <a:srgbClr val="FFFFFF"/>
          </a:solidFill>
          <a:latin typeface="+mn-lt"/>
          <a:ea typeface="+mn-ea"/>
          <a:cs typeface="+mn-cs"/>
          <a:sym typeface="Georgia" pitchFamily="-65" charset="0"/>
        </a:defRPr>
      </a:lvl8pPr>
      <a:lvl9pPr marL="2971800" indent="-228600" algn="l" rtl="0" fontAlgn="base">
        <a:lnSpc>
          <a:spcPts val="3600"/>
        </a:lnSpc>
        <a:spcBef>
          <a:spcPts val="1200"/>
        </a:spcBef>
        <a:spcAft>
          <a:spcPct val="0"/>
        </a:spcAft>
        <a:buClr>
          <a:srgbClr val="FFFFFF"/>
        </a:buClr>
        <a:buSzPct val="171000"/>
        <a:buFont typeface="Georgia" pitchFamily="-65" charset="0"/>
        <a:buChar char="•"/>
        <a:defRPr i="1">
          <a:solidFill>
            <a:srgbClr val="FFFFFF"/>
          </a:solidFill>
          <a:latin typeface="+mn-lt"/>
          <a:ea typeface="+mn-ea"/>
          <a:cs typeface="+mn-cs"/>
          <a:sym typeface="Georgia" pitchFamily="-65"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https://www.mie.utoronto.ca/events/seminars/" TargetMode="External"/><Relationship Id="rId2" Type="http://schemas.openxmlformats.org/officeDocument/2006/relationships/hyperlink" Target="https://www.mie.utoronto.ca/wp-content/uploads/2016/06/MIE-Seminar-Series-Student-Guide.pdf" TargetMode="Externa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mie.utoronto.ca/graduate/graduate-programs/phd/doctor-of-philosophy/" TargetMode="Externa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hyperlink" Target="https://grad.mie.utoronto.ca/" TargetMode="Externa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hyperlink" Target="http://tcard.utoronto.ca/"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hyperlink" Target="https://www.sgs.utoronto.ca/wp-content/uploads/sites/253/2019/06/TTC-Best-Practices_Students_SGS.pdf" TargetMode="External"/><Relationship Id="rId2" Type="http://schemas.openxmlformats.org/officeDocument/2006/relationships/hyperlink" Target="https://www.sgs.utoronto.ca/resources-supports/gpd/gps/research-related-skills-offerings/" TargetMode="Externa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hyperlink" Target="https://www.sgs.utoronto.ca/wp-content/uploads/sites/253/2019/06/Graduate-Supervision-Guidelines_Students.pdf"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hyperlink" Target="http://www.fees.utoronto.ca/" TargetMode="External"/><Relationship Id="rId3" Type="http://schemas.openxmlformats.org/officeDocument/2006/relationships/hyperlink" Target="http://www.mie.utoronto.ca/graduate/" TargetMode="External"/><Relationship Id="rId7" Type="http://schemas.openxmlformats.org/officeDocument/2006/relationships/hyperlink" Target="http://www.sgs.utoronto.ca/currentstudents/Pages/Student-Forms-and-Letters.aspx" TargetMode="External"/><Relationship Id="rId2" Type="http://schemas.openxmlformats.org/officeDocument/2006/relationships/hyperlink" Target="http://board.mie.utoronto.ca/viewforum.php?f=2" TargetMode="External"/><Relationship Id="rId1" Type="http://schemas.openxmlformats.org/officeDocument/2006/relationships/slideLayout" Target="../slideLayouts/slideLayout6.xml"/><Relationship Id="rId6" Type="http://schemas.openxmlformats.org/officeDocument/2006/relationships/hyperlink" Target="http://www.mie.utoronto.ca/graduate/forms/" TargetMode="External"/><Relationship Id="rId5" Type="http://schemas.openxmlformats.org/officeDocument/2006/relationships/hyperlink" Target="https://sgs.calendar.utoronto.ca/" TargetMode="External"/><Relationship Id="rId10" Type="http://schemas.openxmlformats.org/officeDocument/2006/relationships/hyperlink" Target="http://gradstudies.engineering.utoronto.ca/meng/elite-certificate/" TargetMode="External"/><Relationship Id="rId4" Type="http://schemas.openxmlformats.org/officeDocument/2006/relationships/hyperlink" Target="https://sgs.calendar.utoronto.ca/sessional-dates" TargetMode="External"/><Relationship Id="rId9" Type="http://schemas.openxmlformats.org/officeDocument/2006/relationships/hyperlink" Target="http://www.mie.utoronto.ca/graduate/courses/" TargetMode="External"/></Relationships>
</file>

<file path=ppt/slides/_rels/slide25.xml.rels><?xml version="1.0" encoding="UTF-8" standalone="yes"?>
<Relationships xmlns="http://schemas.openxmlformats.org/package/2006/relationships"><Relationship Id="rId2" Type="http://schemas.openxmlformats.org/officeDocument/2006/relationships/hyperlink" Target="mailto:safety@mie.utoronto.ca" TargetMode="Externa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hyperlink" Target="http://www.sgs.utoronto.ca/currentstudents/Pages/Scholarships-and-Awards.aspx" TargetMode="Externa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www.nytimes.com/2018/08/17/opinion/college-students.html" TargetMode="Externa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hyperlink" Target="http://www.mie.utoronto.ca/graduate/gradresources.php" TargetMode="Externa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hyperlink" Target="https://www.mie.utoronto.ca/graduate/graduate-opportunities/professional-development/" TargetMode="Externa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mailto:jho@mie.utoronto.ca" TargetMode="External"/><Relationship Id="rId2" Type="http://schemas.openxmlformats.org/officeDocument/2006/relationships/hyperlink" Target="mailto:celeste@mie.utoronto.ca" TargetMode="External"/><Relationship Id="rId1" Type="http://schemas.openxmlformats.org/officeDocument/2006/relationships/slideLayout" Target="../slideLayouts/slideLayout6.xml"/><Relationship Id="rId5" Type="http://schemas.openxmlformats.org/officeDocument/2006/relationships/image" Target="../media/image8.jp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hyperlink" Target="mailto:aisha@mie.utoronto.ca" TargetMode="External"/><Relationship Id="rId2" Type="http://schemas.openxmlformats.org/officeDocument/2006/relationships/hyperlink" Target="mailto:hunter@mie.utoronto.ca" TargetMode="External"/><Relationship Id="rId1" Type="http://schemas.openxmlformats.org/officeDocument/2006/relationships/slideLayout" Target="../slideLayouts/slideLayout6.xml"/><Relationship Id="rId5" Type="http://schemas.openxmlformats.org/officeDocument/2006/relationships/image" Target="../media/image10.jpe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hyperlink" Target="https://www.mie.utoronto.ca/events/seminars/" TargetMode="External"/><Relationship Id="rId2" Type="http://schemas.openxmlformats.org/officeDocument/2006/relationships/hyperlink" Target="https://www.mie.utoronto.ca/wp-content/uploads/2016/06/MIE-Seminar-Series-Student-Guide.pdf" TargetMode="Externa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8" name="Picture 4" descr="Image result for mechanical engineering"/>
          <p:cNvPicPr>
            <a:picLocks noChangeAspect="1" noChangeArrowheads="1"/>
          </p:cNvPicPr>
          <p:nvPr/>
        </p:nvPicPr>
        <p:blipFill rotWithShape="1">
          <a:blip r:embed="rId2">
            <a:extLst>
              <a:ext uri="{28A0092B-C50C-407E-A947-70E740481C1C}">
                <a14:useLocalDpi xmlns:a14="http://schemas.microsoft.com/office/drawing/2010/main" val="0"/>
              </a:ext>
            </a:extLst>
          </a:blip>
          <a:srcRect l="-687" t="24719" r="33873"/>
          <a:stretch/>
        </p:blipFill>
        <p:spPr bwMode="auto">
          <a:xfrm>
            <a:off x="-135203" y="-9872"/>
            <a:ext cx="13127136" cy="977334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bwMode="auto">
          <a:xfrm>
            <a:off x="4440" y="-9872"/>
            <a:ext cx="13004800" cy="9831785"/>
          </a:xfrm>
          <a:prstGeom prst="rect">
            <a:avLst/>
          </a:prstGeom>
          <a:gradFill>
            <a:gsLst>
              <a:gs pos="0">
                <a:schemeClr val="bg1">
                  <a:alpha val="59000"/>
                </a:schemeClr>
              </a:gs>
              <a:gs pos="74000">
                <a:schemeClr val="bg1"/>
              </a:gs>
              <a:gs pos="83000">
                <a:schemeClr val="bg1"/>
              </a:gs>
              <a:gs pos="100000">
                <a:schemeClr val="bg1"/>
              </a:gs>
            </a:gsLst>
            <a:lin ang="5400000" scaled="1"/>
          </a:gra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pitchFamily="-65" charset="0"/>
              <a:ea typeface="ヒラギノ角ゴ ProN W3" pitchFamily="-65" charset="-128"/>
              <a:cs typeface="ヒラギノ角ゴ ProN W3" pitchFamily="-65" charset="-128"/>
              <a:sym typeface="Gill Sans" pitchFamily="-65" charset="0"/>
            </a:endParaRPr>
          </a:p>
        </p:txBody>
      </p:sp>
      <p:sp>
        <p:nvSpPr>
          <p:cNvPr id="5" name="Rectangle 4"/>
          <p:cNvSpPr/>
          <p:nvPr/>
        </p:nvSpPr>
        <p:spPr>
          <a:xfrm>
            <a:off x="621965" y="4291624"/>
            <a:ext cx="12369968" cy="1015663"/>
          </a:xfrm>
          <a:prstGeom prst="rect">
            <a:avLst/>
          </a:prstGeom>
        </p:spPr>
        <p:txBody>
          <a:bodyPr wrap="square">
            <a:spAutoFit/>
          </a:bodyPr>
          <a:lstStyle/>
          <a:p>
            <a:r>
              <a:rPr lang="en-US" sz="6000" b="1" dirty="0">
                <a:solidFill>
                  <a:srgbClr val="002A5C"/>
                </a:solidFill>
                <a:latin typeface="Candara" panose="020E0502030303020204" pitchFamily="34" charset="0"/>
                <a:ea typeface="Batang" panose="02030600000101010101" pitchFamily="18" charset="-127"/>
                <a:cs typeface="Arial" panose="020B0604020202020204" pitchFamily="34" charset="0"/>
              </a:rPr>
              <a:t>Welcome, MIE Graduate Students! </a:t>
            </a:r>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13768" y="2374206"/>
            <a:ext cx="7223354" cy="1625674"/>
          </a:xfrm>
        </p:spPr>
      </p:pic>
      <p:sp>
        <p:nvSpPr>
          <p:cNvPr id="10" name="TextBox 9"/>
          <p:cNvSpPr txBox="1"/>
          <p:nvPr/>
        </p:nvSpPr>
        <p:spPr>
          <a:xfrm>
            <a:off x="669350" y="6388968"/>
            <a:ext cx="11233248" cy="1446550"/>
          </a:xfrm>
          <a:prstGeom prst="rect">
            <a:avLst/>
          </a:prstGeom>
          <a:noFill/>
        </p:spPr>
        <p:txBody>
          <a:bodyPr wrap="square" rtlCol="0">
            <a:spAutoFit/>
          </a:bodyPr>
          <a:lstStyle/>
          <a:p>
            <a:pPr>
              <a:lnSpc>
                <a:spcPct val="150000"/>
              </a:lnSpc>
            </a:pPr>
            <a:r>
              <a:rPr lang="en-US" sz="2200" b="1" dirty="0">
                <a:solidFill>
                  <a:srgbClr val="002A5C"/>
                </a:solidFill>
                <a:latin typeface="Candara" panose="020E0502030303020204" pitchFamily="34" charset="0"/>
                <a:ea typeface="Batang" panose="02030600000101010101" pitchFamily="18" charset="-127"/>
                <a:cs typeface="Arial" panose="020B0604020202020204" pitchFamily="34" charset="0"/>
              </a:rPr>
              <a:t>Orientation Day – Winter 2020</a:t>
            </a:r>
          </a:p>
          <a:p>
            <a:pPr>
              <a:lnSpc>
                <a:spcPct val="150000"/>
              </a:lnSpc>
            </a:pPr>
            <a:r>
              <a:rPr lang="en-US" sz="2200" dirty="0">
                <a:solidFill>
                  <a:srgbClr val="002A5C"/>
                </a:solidFill>
                <a:latin typeface="Candara" panose="020E0502030303020204" pitchFamily="34" charset="0"/>
                <a:ea typeface="Batang" panose="02030600000101010101" pitchFamily="18" charset="-127"/>
                <a:cs typeface="Arial" panose="020B0604020202020204" pitchFamily="34" charset="0"/>
              </a:rPr>
              <a:t>Department of Mechanical and Industrial Engineering (MIE)</a:t>
            </a:r>
          </a:p>
          <a:p>
            <a:r>
              <a:rPr lang="en-US" sz="2200" dirty="0">
                <a:solidFill>
                  <a:srgbClr val="002A5C"/>
                </a:solidFill>
                <a:latin typeface="Candara" panose="020E0502030303020204" pitchFamily="34" charset="0"/>
                <a:ea typeface="Batang" panose="02030600000101010101" pitchFamily="18" charset="-127"/>
                <a:cs typeface="Arial" panose="020B0604020202020204" pitchFamily="34" charset="0"/>
              </a:rPr>
              <a:t>Friday, January 10</a:t>
            </a:r>
            <a:r>
              <a:rPr lang="en-US" sz="2200" baseline="30000" dirty="0">
                <a:solidFill>
                  <a:srgbClr val="002A5C"/>
                </a:solidFill>
                <a:latin typeface="Candara" panose="020E0502030303020204" pitchFamily="34" charset="0"/>
                <a:ea typeface="Batang" panose="02030600000101010101" pitchFamily="18" charset="-127"/>
                <a:cs typeface="Arial" panose="020B0604020202020204" pitchFamily="34" charset="0"/>
              </a:rPr>
              <a:t>th</a:t>
            </a:r>
            <a:r>
              <a:rPr lang="en-US" sz="2200" dirty="0">
                <a:solidFill>
                  <a:srgbClr val="002A5C"/>
                </a:solidFill>
                <a:latin typeface="Candara" panose="020E0502030303020204" pitchFamily="34" charset="0"/>
                <a:ea typeface="Batang" panose="02030600000101010101" pitchFamily="18" charset="-127"/>
                <a:cs typeface="Arial" panose="020B0604020202020204" pitchFamily="34" charset="0"/>
              </a:rPr>
              <a:t>, 2020</a:t>
            </a:r>
          </a:p>
        </p:txBody>
      </p:sp>
    </p:spTree>
    <p:extLst>
      <p:ext uri="{BB962C8B-B14F-4D97-AF65-F5344CB8AC3E}">
        <p14:creationId xmlns:p14="http://schemas.microsoft.com/office/powerpoint/2010/main" val="1547627783"/>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 Placeholder 1"/>
          <p:cNvSpPr>
            <a:spLocks noGrp="1"/>
          </p:cNvSpPr>
          <p:nvPr>
            <p:ph type="body" sz="quarter" idx="10"/>
          </p:nvPr>
        </p:nvSpPr>
        <p:spPr>
          <a:xfrm>
            <a:off x="841812" y="2068488"/>
            <a:ext cx="5722938" cy="6732587"/>
          </a:xfrm>
        </p:spPr>
        <p:txBody>
          <a:bodyPr/>
          <a:lstStyle/>
          <a:p>
            <a:pPr marL="0" indent="0">
              <a:spcBef>
                <a:spcPct val="0"/>
              </a:spcBef>
              <a:defRPr/>
            </a:pPr>
            <a:r>
              <a:rPr lang="en-US" altLang="en-US" b="1" dirty="0">
                <a:sym typeface="Georgia" panose="02040502050405020303" pitchFamily="18" charset="0"/>
              </a:rPr>
              <a:t>1. Admission</a:t>
            </a:r>
          </a:p>
          <a:p>
            <a:pPr marL="0" indent="0">
              <a:spcBef>
                <a:spcPct val="0"/>
              </a:spcBef>
              <a:defRPr/>
            </a:pPr>
            <a:endParaRPr lang="en-US" altLang="en-US" b="1" dirty="0">
              <a:sym typeface="Georgia" panose="02040502050405020303" pitchFamily="18" charset="0"/>
            </a:endParaRPr>
          </a:p>
          <a:p>
            <a:pPr lvl="2">
              <a:lnSpc>
                <a:spcPts val="3000"/>
              </a:lnSpc>
              <a:spcBef>
                <a:spcPct val="0"/>
              </a:spcBef>
              <a:buSzPct val="100000"/>
              <a:buFont typeface="Arial" panose="020B0604020202020204" pitchFamily="34" charset="0"/>
              <a:buChar char="•"/>
              <a:defRPr/>
            </a:pPr>
            <a:r>
              <a:rPr lang="en-US" altLang="en-US" i="0" dirty="0">
                <a:sym typeface="Georgia" panose="02040502050405020303" pitchFamily="18" charset="0"/>
              </a:rPr>
              <a:t>Undergraduate degree</a:t>
            </a:r>
          </a:p>
          <a:p>
            <a:pPr lvl="2">
              <a:lnSpc>
                <a:spcPts val="3000"/>
              </a:lnSpc>
              <a:spcBef>
                <a:spcPct val="0"/>
              </a:spcBef>
              <a:buSzPct val="100000"/>
              <a:buFont typeface="Arial" panose="020B0604020202020204" pitchFamily="34" charset="0"/>
              <a:buChar char="•"/>
              <a:defRPr/>
            </a:pPr>
            <a:r>
              <a:rPr lang="en-US" altLang="en-US" i="0" dirty="0">
                <a:sym typeface="Georgia" panose="02040502050405020303" pitchFamily="18" charset="0"/>
              </a:rPr>
              <a:t>Transfer from M.Eng</a:t>
            </a:r>
          </a:p>
          <a:p>
            <a:pPr marL="304800" lvl="2" indent="0">
              <a:lnSpc>
                <a:spcPct val="100000"/>
              </a:lnSpc>
              <a:spcBef>
                <a:spcPct val="0"/>
              </a:spcBef>
              <a:buFont typeface="Georgia" panose="02040502050405020303" pitchFamily="18" charset="0"/>
              <a:buNone/>
              <a:defRPr/>
            </a:pPr>
            <a:endParaRPr lang="en-US" altLang="en-US" sz="2800" i="0" dirty="0">
              <a:sym typeface="Georgia" panose="02040502050405020303" pitchFamily="18" charset="0"/>
            </a:endParaRPr>
          </a:p>
          <a:p>
            <a:pPr marL="0" indent="0">
              <a:spcBef>
                <a:spcPct val="0"/>
              </a:spcBef>
              <a:defRPr/>
            </a:pPr>
            <a:r>
              <a:rPr lang="en-US" altLang="en-US" b="1" dirty="0">
                <a:sym typeface="Georgia" panose="02040502050405020303" pitchFamily="18" charset="0"/>
              </a:rPr>
              <a:t>2. Thesis Final Exam</a:t>
            </a:r>
          </a:p>
          <a:p>
            <a:pPr marL="0" indent="0">
              <a:spcBef>
                <a:spcPct val="0"/>
              </a:spcBef>
              <a:defRPr/>
            </a:pPr>
            <a:endParaRPr lang="en-US" altLang="en-US" b="1" dirty="0">
              <a:sym typeface="Georgia" panose="02040502050405020303" pitchFamily="18" charset="0"/>
            </a:endParaRPr>
          </a:p>
          <a:p>
            <a:pPr lvl="2">
              <a:lnSpc>
                <a:spcPts val="3000"/>
              </a:lnSpc>
              <a:spcBef>
                <a:spcPts val="0"/>
              </a:spcBef>
              <a:buSzPct val="100000"/>
              <a:buFont typeface="Arial" panose="020B0604020202020204" pitchFamily="34" charset="0"/>
              <a:buChar char="•"/>
              <a:defRPr/>
            </a:pPr>
            <a:r>
              <a:rPr lang="en-US" altLang="en-US" i="0" dirty="0">
                <a:sym typeface="Georgia" panose="02040502050405020303" pitchFamily="18" charset="0"/>
              </a:rPr>
              <a:t>Within 24 months </a:t>
            </a:r>
          </a:p>
          <a:p>
            <a:pPr lvl="2">
              <a:lnSpc>
                <a:spcPts val="3000"/>
              </a:lnSpc>
              <a:spcBef>
                <a:spcPts val="0"/>
              </a:spcBef>
              <a:buSzPct val="100000"/>
              <a:buFont typeface="Arial" panose="020B0604020202020204" pitchFamily="34" charset="0"/>
              <a:buChar char="•"/>
              <a:defRPr/>
            </a:pPr>
            <a:r>
              <a:rPr lang="en-US" altLang="en-US" i="0" dirty="0">
                <a:sym typeface="Georgia" panose="02040502050405020303" pitchFamily="18" charset="0"/>
              </a:rPr>
              <a:t>Thesis committee</a:t>
            </a:r>
          </a:p>
          <a:p>
            <a:pPr lvl="3">
              <a:lnSpc>
                <a:spcPts val="3000"/>
              </a:lnSpc>
              <a:spcBef>
                <a:spcPts val="0"/>
              </a:spcBef>
              <a:buSzPct val="100000"/>
              <a:buFont typeface="Arial" panose="020B0604020202020204" pitchFamily="34" charset="0"/>
              <a:buChar char="•"/>
              <a:defRPr/>
            </a:pPr>
            <a:r>
              <a:rPr lang="en-US" altLang="en-US" sz="2400" i="0" dirty="0">
                <a:highlight>
                  <a:srgbClr val="FFFF00"/>
                </a:highlight>
                <a:sym typeface="Georgia" panose="02040502050405020303" pitchFamily="18" charset="0"/>
              </a:rPr>
              <a:t>Supervisor + 1 members </a:t>
            </a:r>
          </a:p>
          <a:p>
            <a:pPr lvl="3">
              <a:lnSpc>
                <a:spcPts val="3000"/>
              </a:lnSpc>
              <a:spcBef>
                <a:spcPts val="0"/>
              </a:spcBef>
              <a:buSzPct val="100000"/>
              <a:buFont typeface="Arial" panose="020B0604020202020204" pitchFamily="34" charset="0"/>
              <a:buChar char="•"/>
              <a:defRPr/>
            </a:pPr>
            <a:endParaRPr lang="en-US" altLang="en-US" sz="2400" i="0" dirty="0">
              <a:sym typeface="Georgia" panose="02040502050405020303" pitchFamily="18" charset="0"/>
            </a:endParaRPr>
          </a:p>
        </p:txBody>
      </p:sp>
      <p:sp>
        <p:nvSpPr>
          <p:cNvPr id="25603" name="Title 2"/>
          <p:cNvSpPr>
            <a:spLocks noGrp="1"/>
          </p:cNvSpPr>
          <p:nvPr>
            <p:ph type="title"/>
          </p:nvPr>
        </p:nvSpPr>
        <p:spPr>
          <a:ln w="9525"/>
        </p:spPr>
        <p:txBody>
          <a:bodyPr/>
          <a:lstStyle/>
          <a:p>
            <a:r>
              <a:rPr lang="en-US" altLang="en-US" dirty="0" err="1">
                <a:latin typeface="Arial" charset="0"/>
                <a:cs typeface="Arial" charset="0"/>
              </a:rPr>
              <a:t>MASc</a:t>
            </a:r>
            <a:r>
              <a:rPr lang="en-US" altLang="en-US" dirty="0">
                <a:latin typeface="Arial" charset="0"/>
                <a:cs typeface="Arial" charset="0"/>
              </a:rPr>
              <a:t>: Beginning to End</a:t>
            </a:r>
          </a:p>
        </p:txBody>
      </p:sp>
      <p:sp>
        <p:nvSpPr>
          <p:cNvPr id="5" name="Text Placeholder 1"/>
          <p:cNvSpPr txBox="1">
            <a:spLocks/>
          </p:cNvSpPr>
          <p:nvPr/>
        </p:nvSpPr>
        <p:spPr bwMode="auto">
          <a:xfrm>
            <a:off x="6671186" y="2068487"/>
            <a:ext cx="5722938" cy="673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342900" indent="-342900" algn="l" rtl="0" eaLnBrk="0" fontAlgn="base" hangingPunct="0">
              <a:spcBef>
                <a:spcPts val="1200"/>
              </a:spcBef>
              <a:spcAft>
                <a:spcPct val="0"/>
              </a:spcAft>
              <a:defRPr sz="2800">
                <a:solidFill>
                  <a:srgbClr val="001337"/>
                </a:solidFill>
                <a:latin typeface="+mn-lt"/>
                <a:ea typeface="+mn-ea"/>
                <a:cs typeface="+mn-cs"/>
                <a:sym typeface="Georgia" charset="0"/>
              </a:defRPr>
            </a:lvl1pPr>
            <a:lvl2pPr marL="228600" indent="-228600" algn="l" rtl="0" eaLnBrk="0" fontAlgn="base" hangingPunct="0">
              <a:lnSpc>
                <a:spcPct val="120000"/>
              </a:lnSpc>
              <a:spcBef>
                <a:spcPts val="1200"/>
              </a:spcBef>
              <a:spcAft>
                <a:spcPct val="0"/>
              </a:spcAft>
              <a:buClr>
                <a:srgbClr val="001E3F"/>
              </a:buClr>
              <a:buSzPct val="150000"/>
              <a:buFont typeface="Georgia" charset="0"/>
              <a:buChar char="•"/>
              <a:defRPr sz="2400">
                <a:solidFill>
                  <a:srgbClr val="001337"/>
                </a:solidFill>
                <a:latin typeface="+mn-lt"/>
                <a:ea typeface="+mn-ea"/>
                <a:cs typeface="+mn-cs"/>
                <a:sym typeface="Georgia" charset="0"/>
              </a:defRPr>
            </a:lvl2pPr>
            <a:lvl3pPr marL="533400" indent="-228600" algn="l" rtl="0" eaLnBrk="0" fontAlgn="base" hangingPunct="0">
              <a:lnSpc>
                <a:spcPct val="120000"/>
              </a:lnSpc>
              <a:spcBef>
                <a:spcPts val="1200"/>
              </a:spcBef>
              <a:spcAft>
                <a:spcPct val="0"/>
              </a:spcAft>
              <a:buClr>
                <a:srgbClr val="001E3F"/>
              </a:buClr>
              <a:buSzPct val="150000"/>
              <a:buFont typeface="Georgia" charset="0"/>
              <a:buChar char="•"/>
              <a:defRPr sz="2400" i="1">
                <a:solidFill>
                  <a:srgbClr val="001337"/>
                </a:solidFill>
                <a:latin typeface="+mn-lt"/>
                <a:ea typeface="+mn-ea"/>
                <a:cs typeface="+mn-cs"/>
                <a:sym typeface="Georgia" charset="0"/>
              </a:defRPr>
            </a:lvl3pPr>
            <a:lvl4pPr marL="838200" indent="-228600" algn="l" rtl="0" eaLnBrk="0" fontAlgn="base" hangingPunct="0">
              <a:lnSpc>
                <a:spcPct val="120000"/>
              </a:lnSpc>
              <a:spcBef>
                <a:spcPts val="1200"/>
              </a:spcBef>
              <a:spcAft>
                <a:spcPct val="0"/>
              </a:spcAft>
              <a:buClr>
                <a:srgbClr val="001E3F"/>
              </a:buClr>
              <a:buSzPct val="150000"/>
              <a:buFont typeface="Georgia" charset="0"/>
              <a:buChar char="•"/>
              <a:defRPr sz="1500" i="1">
                <a:solidFill>
                  <a:srgbClr val="001337"/>
                </a:solidFill>
                <a:latin typeface="+mn-lt"/>
                <a:ea typeface="+mn-ea"/>
                <a:cs typeface="+mn-cs"/>
                <a:sym typeface="Georgia" charset="0"/>
              </a:defRPr>
            </a:lvl4pPr>
            <a:lvl5pPr marL="1143000" indent="-228600" algn="l" rtl="0" eaLnBrk="0" fontAlgn="base" hangingPunct="0">
              <a:lnSpc>
                <a:spcPct val="120000"/>
              </a:lnSpc>
              <a:spcBef>
                <a:spcPts val="1200"/>
              </a:spcBef>
              <a:spcAft>
                <a:spcPct val="0"/>
              </a:spcAft>
              <a:buClr>
                <a:srgbClr val="001E3F"/>
              </a:buClr>
              <a:buSzPct val="150000"/>
              <a:buFont typeface="Georgia" charset="0"/>
              <a:buChar char="•"/>
              <a:defRPr sz="1500" i="1">
                <a:solidFill>
                  <a:srgbClr val="001337"/>
                </a:solidFill>
                <a:latin typeface="+mn-lt"/>
                <a:ea typeface="+mn-ea"/>
                <a:cs typeface="+mn-cs"/>
                <a:sym typeface="Georgia" charset="0"/>
              </a:defRPr>
            </a:lvl5pPr>
            <a:lvl6pPr marL="1600200" indent="-228600" algn="l" rtl="0" fontAlgn="base">
              <a:lnSpc>
                <a:spcPts val="3600"/>
              </a:lnSpc>
              <a:spcBef>
                <a:spcPts val="1200"/>
              </a:spcBef>
              <a:spcAft>
                <a:spcPct val="0"/>
              </a:spcAft>
              <a:buClr>
                <a:srgbClr val="FFFFFF"/>
              </a:buClr>
              <a:buSzPct val="171000"/>
              <a:buFont typeface="Georgia" pitchFamily="-65" charset="0"/>
              <a:buChar char="•"/>
              <a:defRPr i="1">
                <a:solidFill>
                  <a:srgbClr val="FFFFFF"/>
                </a:solidFill>
                <a:latin typeface="+mn-lt"/>
                <a:ea typeface="+mn-ea"/>
                <a:cs typeface="+mn-cs"/>
                <a:sym typeface="Georgia" pitchFamily="-65" charset="0"/>
              </a:defRPr>
            </a:lvl6pPr>
            <a:lvl7pPr marL="2057400" indent="-228600" algn="l" rtl="0" fontAlgn="base">
              <a:lnSpc>
                <a:spcPts val="3600"/>
              </a:lnSpc>
              <a:spcBef>
                <a:spcPts val="1200"/>
              </a:spcBef>
              <a:spcAft>
                <a:spcPct val="0"/>
              </a:spcAft>
              <a:buClr>
                <a:srgbClr val="FFFFFF"/>
              </a:buClr>
              <a:buSzPct val="171000"/>
              <a:buFont typeface="Georgia" pitchFamily="-65" charset="0"/>
              <a:buChar char="•"/>
              <a:defRPr i="1">
                <a:solidFill>
                  <a:srgbClr val="FFFFFF"/>
                </a:solidFill>
                <a:latin typeface="+mn-lt"/>
                <a:ea typeface="+mn-ea"/>
                <a:cs typeface="+mn-cs"/>
                <a:sym typeface="Georgia" pitchFamily="-65" charset="0"/>
              </a:defRPr>
            </a:lvl7pPr>
            <a:lvl8pPr marL="2514600" indent="-228600" algn="l" rtl="0" fontAlgn="base">
              <a:lnSpc>
                <a:spcPts val="3600"/>
              </a:lnSpc>
              <a:spcBef>
                <a:spcPts val="1200"/>
              </a:spcBef>
              <a:spcAft>
                <a:spcPct val="0"/>
              </a:spcAft>
              <a:buClr>
                <a:srgbClr val="FFFFFF"/>
              </a:buClr>
              <a:buSzPct val="171000"/>
              <a:buFont typeface="Georgia" pitchFamily="-65" charset="0"/>
              <a:buChar char="•"/>
              <a:defRPr i="1">
                <a:solidFill>
                  <a:srgbClr val="FFFFFF"/>
                </a:solidFill>
                <a:latin typeface="+mn-lt"/>
                <a:ea typeface="+mn-ea"/>
                <a:cs typeface="+mn-cs"/>
                <a:sym typeface="Georgia" pitchFamily="-65" charset="0"/>
              </a:defRPr>
            </a:lvl8pPr>
            <a:lvl9pPr marL="2971800" indent="-228600" algn="l" rtl="0" fontAlgn="base">
              <a:lnSpc>
                <a:spcPts val="3600"/>
              </a:lnSpc>
              <a:spcBef>
                <a:spcPts val="1200"/>
              </a:spcBef>
              <a:spcAft>
                <a:spcPct val="0"/>
              </a:spcAft>
              <a:buClr>
                <a:srgbClr val="FFFFFF"/>
              </a:buClr>
              <a:buSzPct val="171000"/>
              <a:buFont typeface="Georgia" pitchFamily="-65" charset="0"/>
              <a:buChar char="•"/>
              <a:defRPr i="1">
                <a:solidFill>
                  <a:srgbClr val="FFFFFF"/>
                </a:solidFill>
                <a:latin typeface="+mn-lt"/>
                <a:ea typeface="+mn-ea"/>
                <a:cs typeface="+mn-cs"/>
                <a:sym typeface="Georgia" pitchFamily="-65" charset="0"/>
              </a:defRPr>
            </a:lvl9pPr>
          </a:lstStyle>
          <a:p>
            <a:pPr marL="0" indent="0">
              <a:spcBef>
                <a:spcPts val="0"/>
              </a:spcBef>
              <a:defRPr/>
            </a:pPr>
            <a:r>
              <a:rPr lang="en-US" b="1" kern="0" dirty="0"/>
              <a:t>3. Completion</a:t>
            </a:r>
          </a:p>
          <a:p>
            <a:pPr marL="0" indent="0">
              <a:spcBef>
                <a:spcPts val="0"/>
              </a:spcBef>
              <a:defRPr/>
            </a:pPr>
            <a:endParaRPr lang="en-US" kern="0" dirty="0"/>
          </a:p>
          <a:p>
            <a:pPr lvl="2">
              <a:lnSpc>
                <a:spcPts val="3000"/>
              </a:lnSpc>
              <a:spcBef>
                <a:spcPts val="0"/>
              </a:spcBef>
              <a:buSzPct val="100000"/>
              <a:buFont typeface="Arial" panose="020B0604020202020204" pitchFamily="34" charset="0"/>
              <a:buChar char="•"/>
              <a:defRPr/>
            </a:pPr>
            <a:r>
              <a:rPr lang="en-US" i="0" kern="0" dirty="0"/>
              <a:t>With degree</a:t>
            </a:r>
          </a:p>
          <a:p>
            <a:pPr lvl="3">
              <a:lnSpc>
                <a:spcPts val="3000"/>
              </a:lnSpc>
              <a:spcBef>
                <a:spcPts val="0"/>
              </a:spcBef>
              <a:buSzPct val="100000"/>
              <a:buFont typeface="Arial" panose="020B0604020202020204" pitchFamily="34" charset="0"/>
              <a:buChar char="•"/>
              <a:defRPr/>
            </a:pPr>
            <a:r>
              <a:rPr lang="en-US" sz="2400" i="0" kern="0" dirty="0"/>
              <a:t>Convocation</a:t>
            </a:r>
          </a:p>
          <a:p>
            <a:pPr lvl="2">
              <a:lnSpc>
                <a:spcPts val="3000"/>
              </a:lnSpc>
              <a:spcBef>
                <a:spcPts val="0"/>
              </a:spcBef>
              <a:buSzPct val="100000"/>
              <a:buFont typeface="Arial" panose="020B0604020202020204" pitchFamily="34" charset="0"/>
              <a:buChar char="•"/>
              <a:defRPr/>
            </a:pPr>
            <a:r>
              <a:rPr lang="en-US" i="0" kern="0" dirty="0"/>
              <a:t>Without </a:t>
            </a:r>
            <a:r>
              <a:rPr lang="en-US" i="0" kern="0" dirty="0">
                <a:solidFill>
                  <a:srgbClr val="001A49"/>
                </a:solidFill>
              </a:rPr>
              <a:t>degree</a:t>
            </a:r>
          </a:p>
          <a:p>
            <a:pPr lvl="3">
              <a:lnSpc>
                <a:spcPts val="3000"/>
              </a:lnSpc>
              <a:spcBef>
                <a:spcPts val="0"/>
              </a:spcBef>
              <a:buSzPct val="100000"/>
              <a:buFont typeface="Arial" panose="020B0604020202020204" pitchFamily="34" charset="0"/>
              <a:buChar char="•"/>
              <a:defRPr/>
            </a:pPr>
            <a:r>
              <a:rPr lang="en-US" sz="2400" i="0" kern="0" dirty="0">
                <a:solidFill>
                  <a:srgbClr val="001A49"/>
                </a:solidFill>
              </a:rPr>
              <a:t>Termination </a:t>
            </a:r>
          </a:p>
          <a:p>
            <a:pPr lvl="3">
              <a:lnSpc>
                <a:spcPts val="3000"/>
              </a:lnSpc>
              <a:spcBef>
                <a:spcPts val="0"/>
              </a:spcBef>
              <a:buSzPct val="100000"/>
              <a:buFont typeface="Arial" panose="020B0604020202020204" pitchFamily="34" charset="0"/>
              <a:buChar char="•"/>
              <a:defRPr/>
            </a:pPr>
            <a:r>
              <a:rPr lang="en-US" sz="2400" i="0" kern="0" dirty="0"/>
              <a:t>Withdrawal</a:t>
            </a:r>
          </a:p>
          <a:p>
            <a:pPr lvl="3">
              <a:lnSpc>
                <a:spcPts val="3000"/>
              </a:lnSpc>
              <a:spcBef>
                <a:spcPts val="0"/>
              </a:spcBef>
              <a:buSzPct val="100000"/>
              <a:buFont typeface="Arial" panose="020B0604020202020204" pitchFamily="34" charset="0"/>
              <a:buChar char="•"/>
              <a:defRPr/>
            </a:pPr>
            <a:endParaRPr lang="en-US" altLang="en-US" sz="2400" i="0" kern="0" dirty="0">
              <a:sym typeface="Georgia" panose="02040502050405020303" pitchFamily="18" charset="0"/>
            </a:endParaRPr>
          </a:p>
        </p:txBody>
      </p:sp>
      <p:sp>
        <p:nvSpPr>
          <p:cNvPr id="6" name="Rectangle 5"/>
          <p:cNvSpPr/>
          <p:nvPr/>
        </p:nvSpPr>
        <p:spPr bwMode="auto">
          <a:xfrm>
            <a:off x="0" y="9557320"/>
            <a:ext cx="13004800" cy="196280"/>
          </a:xfrm>
          <a:prstGeom prst="rect">
            <a:avLst/>
          </a:prstGeom>
          <a:solidFill>
            <a:srgbClr val="22253D"/>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solidFill>
                  <a:srgbClr val="001337"/>
                </a:solidFill>
              </a:ln>
              <a:solidFill>
                <a:srgbClr val="000000"/>
              </a:solidFill>
              <a:effectLst/>
              <a:latin typeface="Gill Sans" pitchFamily="-65" charset="0"/>
              <a:ea typeface="ヒラギノ角ゴ ProN W3" pitchFamily="-65" charset="-128"/>
              <a:cs typeface="ヒラギノ角ゴ ProN W3" pitchFamily="-65" charset="-128"/>
              <a:sym typeface="Gill Sans" pitchFamily="-65" charset="0"/>
            </a:endParaRPr>
          </a:p>
        </p:txBody>
      </p:sp>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35000" y="1780456"/>
            <a:ext cx="11628438" cy="7057157"/>
          </a:xfrm>
        </p:spPr>
        <p:txBody>
          <a:bodyPr/>
          <a:lstStyle/>
          <a:p>
            <a:pPr marL="0" indent="0">
              <a:defRPr/>
            </a:pPr>
            <a:r>
              <a:rPr lang="en-US" dirty="0">
                <a:solidFill>
                  <a:srgbClr val="001A49"/>
                </a:solidFill>
                <a:sym typeface="Georgia" panose="02040502050405020303" pitchFamily="18" charset="0"/>
              </a:rPr>
              <a:t>Five graduate level courses</a:t>
            </a:r>
          </a:p>
          <a:p>
            <a:pPr marL="588600" lvl="1" indent="-342900">
              <a:lnSpc>
                <a:spcPct val="100000"/>
              </a:lnSpc>
              <a:spcBef>
                <a:spcPts val="600"/>
              </a:spcBef>
              <a:defRPr/>
            </a:pPr>
            <a:r>
              <a:rPr lang="en-US" sz="2800" i="1" dirty="0">
                <a:solidFill>
                  <a:srgbClr val="001A49"/>
                </a:solidFill>
                <a:sym typeface="Georgia" panose="02040502050405020303" pitchFamily="18" charset="0"/>
              </a:rPr>
              <a:t>Three must be from MIE</a:t>
            </a:r>
          </a:p>
          <a:p>
            <a:pPr marL="588600" lvl="1" indent="-342900">
              <a:lnSpc>
                <a:spcPct val="100000"/>
              </a:lnSpc>
              <a:spcBef>
                <a:spcPts val="600"/>
              </a:spcBef>
              <a:defRPr/>
            </a:pPr>
            <a:r>
              <a:rPr lang="en-US" sz="2800" i="1" dirty="0">
                <a:solidFill>
                  <a:srgbClr val="001A49"/>
                </a:solidFill>
                <a:sym typeface="Georgia" panose="02040502050405020303" pitchFamily="18" charset="0"/>
              </a:rPr>
              <a:t>Only one reading course</a:t>
            </a:r>
          </a:p>
          <a:p>
            <a:pPr marL="588600" lvl="1" indent="-342900">
              <a:lnSpc>
                <a:spcPct val="100000"/>
              </a:lnSpc>
              <a:spcBef>
                <a:spcPts val="600"/>
              </a:spcBef>
              <a:defRPr/>
            </a:pPr>
            <a:r>
              <a:rPr lang="en-US" sz="2800" i="1" dirty="0">
                <a:solidFill>
                  <a:srgbClr val="001A49"/>
                </a:solidFill>
                <a:sym typeface="Georgia" panose="02040502050405020303" pitchFamily="18" charset="0"/>
              </a:rPr>
              <a:t>Only one APS course</a:t>
            </a:r>
          </a:p>
          <a:p>
            <a:pPr marL="588600" lvl="1" indent="-342900">
              <a:lnSpc>
                <a:spcPct val="100000"/>
              </a:lnSpc>
              <a:spcBef>
                <a:spcPts val="600"/>
              </a:spcBef>
              <a:defRPr/>
            </a:pPr>
            <a:r>
              <a:rPr lang="en-US" sz="2800" i="1" dirty="0">
                <a:solidFill>
                  <a:srgbClr val="001A49"/>
                </a:solidFill>
                <a:sym typeface="Georgia" panose="02040502050405020303" pitchFamily="18" charset="0"/>
              </a:rPr>
              <a:t>Only one 500-level course</a:t>
            </a:r>
          </a:p>
          <a:p>
            <a:pPr marL="0" indent="0">
              <a:defRPr/>
            </a:pPr>
            <a:r>
              <a:rPr lang="en-US" dirty="0">
                <a:solidFill>
                  <a:srgbClr val="001A49"/>
                </a:solidFill>
                <a:sym typeface="Georgia" panose="02040502050405020303" pitchFamily="18" charset="0"/>
              </a:rPr>
              <a:t>JDE1000H (Ethics in Research Seminar) in the 1</a:t>
            </a:r>
            <a:r>
              <a:rPr lang="en-US" baseline="30000" dirty="0">
                <a:solidFill>
                  <a:srgbClr val="001A49"/>
                </a:solidFill>
                <a:sym typeface="Georgia" panose="02040502050405020303" pitchFamily="18" charset="0"/>
              </a:rPr>
              <a:t>st</a:t>
            </a:r>
            <a:r>
              <a:rPr lang="en-US" dirty="0">
                <a:solidFill>
                  <a:srgbClr val="001A49"/>
                </a:solidFill>
                <a:sym typeface="Georgia" panose="02040502050405020303" pitchFamily="18" charset="0"/>
              </a:rPr>
              <a:t> or the 2</a:t>
            </a:r>
            <a:r>
              <a:rPr lang="en-US" baseline="30000" dirty="0">
                <a:solidFill>
                  <a:srgbClr val="001A49"/>
                </a:solidFill>
                <a:sym typeface="Georgia" panose="02040502050405020303" pitchFamily="18" charset="0"/>
              </a:rPr>
              <a:t>nd</a:t>
            </a:r>
            <a:r>
              <a:rPr lang="en-US" dirty="0">
                <a:solidFill>
                  <a:srgbClr val="001A49"/>
                </a:solidFill>
                <a:sym typeface="Georgia" panose="02040502050405020303" pitchFamily="18" charset="0"/>
              </a:rPr>
              <a:t> term of registration</a:t>
            </a:r>
          </a:p>
          <a:p>
            <a:pPr marL="0" indent="0">
              <a:defRPr/>
            </a:pPr>
            <a:r>
              <a:rPr lang="en-US" dirty="0">
                <a:solidFill>
                  <a:srgbClr val="001A49"/>
                </a:solidFill>
                <a:sym typeface="Georgia" panose="02040502050405020303" pitchFamily="18" charset="0"/>
              </a:rPr>
              <a:t>Distinguished MIE Seminar Series</a:t>
            </a:r>
          </a:p>
          <a:p>
            <a:pPr marL="702900">
              <a:spcBef>
                <a:spcPts val="0"/>
              </a:spcBef>
              <a:buSzPct val="150000"/>
              <a:buFont typeface="Arial" panose="020B0604020202020204" pitchFamily="34" charset="0"/>
              <a:buChar char="•"/>
              <a:defRPr/>
            </a:pPr>
            <a:r>
              <a:rPr lang="en-US" i="1" dirty="0">
                <a:solidFill>
                  <a:srgbClr val="001A49"/>
                </a:solidFill>
                <a:sym typeface="Georgia" panose="02040502050405020303" pitchFamily="18" charset="0"/>
              </a:rPr>
              <a:t>70% or more in the first two years</a:t>
            </a:r>
          </a:p>
          <a:p>
            <a:pPr marL="702900">
              <a:spcBef>
                <a:spcPts val="0"/>
              </a:spcBef>
              <a:buSzPct val="150000"/>
              <a:buFont typeface="Arial" panose="020B0604020202020204" pitchFamily="34" charset="0"/>
              <a:buChar char="•"/>
              <a:defRPr/>
            </a:pPr>
            <a:r>
              <a:rPr lang="en-US" i="1" dirty="0">
                <a:solidFill>
                  <a:srgbClr val="001A49"/>
                </a:solidFill>
                <a:sym typeface="Georgia" panose="02040502050405020303" pitchFamily="18" charset="0"/>
              </a:rPr>
              <a:t>Bring your T-Card!</a:t>
            </a:r>
          </a:p>
          <a:p>
            <a:pPr marL="720000" indent="-457200">
              <a:spcBef>
                <a:spcPts val="0"/>
              </a:spcBef>
              <a:buSzPct val="100000"/>
              <a:buFont typeface="Courier New" panose="02070309020205020404" pitchFamily="49" charset="0"/>
              <a:buChar char="o"/>
              <a:defRPr/>
            </a:pPr>
            <a:r>
              <a:rPr lang="en-US" dirty="0">
                <a:solidFill>
                  <a:srgbClr val="001A49"/>
                </a:solidFill>
                <a:sym typeface="Georgia" panose="02040502050405020303" pitchFamily="18" charset="0"/>
                <a:hlinkClick r:id="rId2"/>
              </a:rPr>
              <a:t>https://www.mie.utoronto.ca/wp-content/uploads/2016/06/MIE-Seminar-Series-Student-Guide.pdf</a:t>
            </a:r>
            <a:endParaRPr lang="en-US" dirty="0">
              <a:solidFill>
                <a:srgbClr val="001A49"/>
              </a:solidFill>
              <a:sym typeface="Georgia" panose="02040502050405020303" pitchFamily="18" charset="0"/>
            </a:endParaRPr>
          </a:p>
          <a:p>
            <a:pPr marL="720000" indent="-457200">
              <a:spcBef>
                <a:spcPts val="0"/>
              </a:spcBef>
              <a:buSzPct val="100000"/>
              <a:buFont typeface="Courier New" panose="02070309020205020404" pitchFamily="49" charset="0"/>
              <a:buChar char="o"/>
              <a:defRPr/>
            </a:pPr>
            <a:r>
              <a:rPr lang="en-US" dirty="0">
                <a:hlinkClick r:id="rId3"/>
              </a:rPr>
              <a:t>https://www.mie.utoronto.ca/events/seminars/</a:t>
            </a:r>
            <a:endParaRPr lang="en-US" dirty="0"/>
          </a:p>
          <a:p>
            <a:pPr marL="360000" indent="0">
              <a:buSzPct val="150000"/>
              <a:defRPr/>
            </a:pPr>
            <a:endParaRPr lang="en-US" sz="2400" b="1" dirty="0">
              <a:solidFill>
                <a:srgbClr val="00B0F0"/>
              </a:solidFill>
              <a:latin typeface="Arial" pitchFamily="34" charset="0"/>
              <a:cs typeface="Arial" pitchFamily="34" charset="0"/>
              <a:sym typeface="Georgia" panose="02040502050405020303" pitchFamily="18" charset="0"/>
            </a:endParaRPr>
          </a:p>
        </p:txBody>
      </p:sp>
      <p:sp>
        <p:nvSpPr>
          <p:cNvPr id="24579" name="Title 2"/>
          <p:cNvSpPr>
            <a:spLocks noGrp="1"/>
          </p:cNvSpPr>
          <p:nvPr>
            <p:ph type="title"/>
          </p:nvPr>
        </p:nvSpPr>
        <p:spPr>
          <a:ln w="9525"/>
        </p:spPr>
        <p:txBody>
          <a:bodyPr/>
          <a:lstStyle/>
          <a:p>
            <a:r>
              <a:rPr lang="en-US" altLang="en-US">
                <a:latin typeface="Arial" charset="0"/>
                <a:cs typeface="Arial" charset="0"/>
              </a:rPr>
              <a:t>PhD Requirements/Restriction</a:t>
            </a:r>
          </a:p>
        </p:txBody>
      </p:sp>
      <p:sp>
        <p:nvSpPr>
          <p:cNvPr id="4" name="Rectangle 3"/>
          <p:cNvSpPr/>
          <p:nvPr/>
        </p:nvSpPr>
        <p:spPr bwMode="auto">
          <a:xfrm>
            <a:off x="0" y="9557320"/>
            <a:ext cx="13004800" cy="196280"/>
          </a:xfrm>
          <a:prstGeom prst="rect">
            <a:avLst/>
          </a:prstGeom>
          <a:solidFill>
            <a:srgbClr val="22253D"/>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solidFill>
                  <a:srgbClr val="001337"/>
                </a:solidFill>
              </a:ln>
              <a:solidFill>
                <a:srgbClr val="000000"/>
              </a:solidFill>
              <a:effectLst/>
              <a:latin typeface="Gill Sans" pitchFamily="-65" charset="0"/>
              <a:ea typeface="ヒラギノ角ゴ ProN W3" pitchFamily="-65" charset="-128"/>
              <a:cs typeface="ヒラギノ角ゴ ProN W3" pitchFamily="-65" charset="-128"/>
              <a:sym typeface="Gill Sans" pitchFamily="-65" charset="0"/>
            </a:endParaRPr>
          </a:p>
        </p:txBody>
      </p:sp>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 Placeholder 1"/>
          <p:cNvSpPr>
            <a:spLocks noGrp="1"/>
          </p:cNvSpPr>
          <p:nvPr>
            <p:ph type="body" sz="quarter" idx="10"/>
          </p:nvPr>
        </p:nvSpPr>
        <p:spPr>
          <a:xfrm>
            <a:off x="850900" y="1420813"/>
            <a:ext cx="5867524" cy="6732587"/>
          </a:xfrm>
        </p:spPr>
        <p:txBody>
          <a:bodyPr/>
          <a:lstStyle/>
          <a:p>
            <a:pPr marL="0" indent="0">
              <a:spcBef>
                <a:spcPct val="0"/>
              </a:spcBef>
              <a:defRPr/>
            </a:pPr>
            <a:r>
              <a:rPr lang="en-US" altLang="en-US" b="1" dirty="0">
                <a:sym typeface="Georgia" panose="02040502050405020303" pitchFamily="18" charset="0"/>
              </a:rPr>
              <a:t>1. Admission</a:t>
            </a:r>
          </a:p>
          <a:p>
            <a:pPr marL="0" indent="0">
              <a:spcBef>
                <a:spcPct val="0"/>
              </a:spcBef>
              <a:defRPr/>
            </a:pPr>
            <a:endParaRPr lang="en-US" altLang="en-US" b="1" dirty="0">
              <a:sym typeface="Georgia" panose="02040502050405020303" pitchFamily="18" charset="0"/>
            </a:endParaRPr>
          </a:p>
          <a:p>
            <a:pPr lvl="2">
              <a:lnSpc>
                <a:spcPts val="3000"/>
              </a:lnSpc>
              <a:spcBef>
                <a:spcPct val="0"/>
              </a:spcBef>
              <a:buSzPct val="100000"/>
              <a:buFont typeface="Arial" panose="020B0604020202020204" pitchFamily="34" charset="0"/>
              <a:buChar char="•"/>
              <a:defRPr/>
            </a:pPr>
            <a:r>
              <a:rPr lang="en-US" altLang="en-US" i="0" dirty="0">
                <a:sym typeface="Georgia" panose="02040502050405020303" pitchFamily="18" charset="0"/>
              </a:rPr>
              <a:t>Master’s degree</a:t>
            </a:r>
          </a:p>
          <a:p>
            <a:pPr lvl="2">
              <a:lnSpc>
                <a:spcPts val="3000"/>
              </a:lnSpc>
              <a:spcBef>
                <a:spcPct val="0"/>
              </a:spcBef>
              <a:buSzPct val="100000"/>
              <a:buFont typeface="Arial" panose="020B0604020202020204" pitchFamily="34" charset="0"/>
              <a:buChar char="•"/>
              <a:defRPr/>
            </a:pPr>
            <a:r>
              <a:rPr lang="en-US" altLang="en-US" i="0" dirty="0">
                <a:sym typeface="Georgia" panose="02040502050405020303" pitchFamily="18" charset="0"/>
              </a:rPr>
              <a:t>Direct entry from Undergrad</a:t>
            </a:r>
          </a:p>
          <a:p>
            <a:pPr lvl="2">
              <a:lnSpc>
                <a:spcPts val="3000"/>
              </a:lnSpc>
              <a:spcBef>
                <a:spcPct val="0"/>
              </a:spcBef>
              <a:buSzPct val="100000"/>
              <a:buFont typeface="Arial" panose="020B0604020202020204" pitchFamily="34" charset="0"/>
              <a:buChar char="•"/>
              <a:defRPr/>
            </a:pPr>
            <a:r>
              <a:rPr lang="en-US" altLang="en-US" i="0" dirty="0">
                <a:sym typeface="Georgia" panose="02040502050405020303" pitchFamily="18" charset="0"/>
              </a:rPr>
              <a:t>Transfer from </a:t>
            </a:r>
            <a:r>
              <a:rPr lang="en-US" altLang="en-US" i="0" dirty="0" err="1">
                <a:sym typeface="Georgia" panose="02040502050405020303" pitchFamily="18" charset="0"/>
              </a:rPr>
              <a:t>MASc</a:t>
            </a:r>
            <a:endParaRPr lang="en-US" altLang="en-US" i="0" dirty="0">
              <a:sym typeface="Georgia" panose="02040502050405020303" pitchFamily="18" charset="0"/>
            </a:endParaRPr>
          </a:p>
          <a:p>
            <a:pPr marL="304800" lvl="2" indent="0">
              <a:lnSpc>
                <a:spcPct val="100000"/>
              </a:lnSpc>
              <a:spcBef>
                <a:spcPct val="0"/>
              </a:spcBef>
              <a:buFont typeface="Georgia" panose="02040502050405020303" pitchFamily="18" charset="0"/>
              <a:buNone/>
              <a:defRPr/>
            </a:pPr>
            <a:endParaRPr lang="en-US" altLang="en-US" sz="2800" i="0" dirty="0">
              <a:sym typeface="Georgia" panose="02040502050405020303" pitchFamily="18" charset="0"/>
            </a:endParaRPr>
          </a:p>
          <a:p>
            <a:pPr marL="0" indent="0">
              <a:spcBef>
                <a:spcPct val="0"/>
              </a:spcBef>
              <a:defRPr/>
            </a:pPr>
            <a:r>
              <a:rPr lang="en-US" altLang="en-US" b="1" dirty="0">
                <a:sym typeface="Georgia" panose="02040502050405020303" pitchFamily="18" charset="0"/>
              </a:rPr>
              <a:t>2. Qualifying Exam</a:t>
            </a:r>
          </a:p>
          <a:p>
            <a:pPr marL="0" indent="0">
              <a:spcBef>
                <a:spcPct val="0"/>
              </a:spcBef>
              <a:defRPr/>
            </a:pPr>
            <a:endParaRPr lang="en-US" altLang="en-US" b="1" dirty="0">
              <a:sym typeface="Georgia" panose="02040502050405020303" pitchFamily="18" charset="0"/>
            </a:endParaRPr>
          </a:p>
          <a:p>
            <a:pPr lvl="2">
              <a:lnSpc>
                <a:spcPts val="3000"/>
              </a:lnSpc>
              <a:spcBef>
                <a:spcPts val="0"/>
              </a:spcBef>
              <a:buSzPct val="100000"/>
              <a:buFont typeface="Arial" panose="020B0604020202020204" pitchFamily="34" charset="0"/>
              <a:buChar char="•"/>
              <a:defRPr/>
            </a:pPr>
            <a:r>
              <a:rPr lang="en-US" altLang="en-US" i="0" dirty="0">
                <a:sym typeface="Georgia" panose="02040502050405020303" pitchFamily="18" charset="0"/>
              </a:rPr>
              <a:t>Within 12 months of registration</a:t>
            </a:r>
          </a:p>
          <a:p>
            <a:pPr lvl="2">
              <a:lnSpc>
                <a:spcPts val="3000"/>
              </a:lnSpc>
              <a:spcBef>
                <a:spcPts val="0"/>
              </a:spcBef>
              <a:buSzPct val="100000"/>
              <a:buFont typeface="Arial" panose="020B0604020202020204" pitchFamily="34" charset="0"/>
              <a:buChar char="•"/>
              <a:defRPr/>
            </a:pPr>
            <a:r>
              <a:rPr lang="en-US" altLang="en-US" i="0" dirty="0">
                <a:sym typeface="Georgia" panose="02040502050405020303" pitchFamily="18" charset="0"/>
              </a:rPr>
              <a:t>Pre-requisites</a:t>
            </a:r>
          </a:p>
          <a:p>
            <a:pPr lvl="3">
              <a:lnSpc>
                <a:spcPts val="3000"/>
              </a:lnSpc>
              <a:spcBef>
                <a:spcPts val="0"/>
              </a:spcBef>
              <a:buSzPct val="100000"/>
              <a:buFont typeface="Arial" panose="020B0604020202020204" pitchFamily="34" charset="0"/>
              <a:buChar char="•"/>
              <a:defRPr/>
            </a:pPr>
            <a:r>
              <a:rPr lang="en-US" altLang="en-US" sz="2400" i="0" dirty="0">
                <a:sym typeface="Georgia" panose="02040502050405020303" pitchFamily="18" charset="0"/>
              </a:rPr>
              <a:t>Four courses or more with at least an A- average</a:t>
            </a:r>
          </a:p>
          <a:p>
            <a:pPr lvl="3">
              <a:lnSpc>
                <a:spcPts val="3000"/>
              </a:lnSpc>
              <a:spcBef>
                <a:spcPts val="0"/>
              </a:spcBef>
              <a:buSzPct val="100000"/>
              <a:buFont typeface="Arial" panose="020B0604020202020204" pitchFamily="34" charset="0"/>
              <a:buChar char="•"/>
              <a:defRPr/>
            </a:pPr>
            <a:r>
              <a:rPr lang="en-US" altLang="en-US" sz="2400" i="0" dirty="0">
                <a:sym typeface="Georgia" panose="02040502050405020303" pitchFamily="18" charset="0"/>
              </a:rPr>
              <a:t>Failure </a:t>
            </a:r>
            <a:r>
              <a:rPr lang="en-US" altLang="en-US" sz="2400" i="0" dirty="0">
                <a:solidFill>
                  <a:srgbClr val="001A49"/>
                </a:solidFill>
                <a:sym typeface="Georgia" panose="02040502050405020303" pitchFamily="18" charset="0"/>
              </a:rPr>
              <a:t>to meet the pre-requisites may lead to termination</a:t>
            </a:r>
          </a:p>
          <a:p>
            <a:pPr lvl="2">
              <a:lnSpc>
                <a:spcPts val="3000"/>
              </a:lnSpc>
              <a:spcBef>
                <a:spcPts val="0"/>
              </a:spcBef>
              <a:buSzPct val="100000"/>
              <a:buFont typeface="Arial" panose="020B0604020202020204" pitchFamily="34" charset="0"/>
              <a:buChar char="•"/>
              <a:defRPr/>
            </a:pPr>
            <a:r>
              <a:rPr lang="en-US" altLang="en-US" i="0" dirty="0">
                <a:solidFill>
                  <a:srgbClr val="001A49"/>
                </a:solidFill>
                <a:sym typeface="Georgia" panose="02040502050405020303" pitchFamily="18" charset="0"/>
              </a:rPr>
              <a:t>Outcome may be termination</a:t>
            </a:r>
          </a:p>
        </p:txBody>
      </p:sp>
      <p:sp>
        <p:nvSpPr>
          <p:cNvPr id="25603" name="Title 2"/>
          <p:cNvSpPr>
            <a:spLocks noGrp="1"/>
          </p:cNvSpPr>
          <p:nvPr>
            <p:ph type="title"/>
          </p:nvPr>
        </p:nvSpPr>
        <p:spPr>
          <a:ln w="9525"/>
        </p:spPr>
        <p:txBody>
          <a:bodyPr/>
          <a:lstStyle/>
          <a:p>
            <a:r>
              <a:rPr lang="en-US" altLang="en-US" dirty="0">
                <a:latin typeface="Arial" charset="0"/>
                <a:cs typeface="Arial" charset="0"/>
              </a:rPr>
              <a:t>PhD: Beginning to End</a:t>
            </a:r>
          </a:p>
        </p:txBody>
      </p:sp>
      <p:sp>
        <p:nvSpPr>
          <p:cNvPr id="4" name="Text Placeholder 1"/>
          <p:cNvSpPr txBox="1">
            <a:spLocks/>
          </p:cNvSpPr>
          <p:nvPr/>
        </p:nvSpPr>
        <p:spPr bwMode="auto">
          <a:xfrm>
            <a:off x="7156450" y="1528763"/>
            <a:ext cx="5322888" cy="673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marL="342900" indent="-342900" algn="l" rtl="0" eaLnBrk="0" fontAlgn="base" hangingPunct="0">
              <a:spcBef>
                <a:spcPts val="1200"/>
              </a:spcBef>
              <a:spcAft>
                <a:spcPct val="0"/>
              </a:spcAft>
              <a:defRPr sz="2800">
                <a:solidFill>
                  <a:srgbClr val="001337"/>
                </a:solidFill>
                <a:latin typeface="+mn-lt"/>
                <a:ea typeface="+mn-ea"/>
                <a:cs typeface="+mn-cs"/>
                <a:sym typeface="Georgia" charset="0"/>
              </a:defRPr>
            </a:lvl1pPr>
            <a:lvl2pPr marL="228600" indent="-228600" algn="l" rtl="0" eaLnBrk="0" fontAlgn="base" hangingPunct="0">
              <a:lnSpc>
                <a:spcPct val="120000"/>
              </a:lnSpc>
              <a:spcBef>
                <a:spcPts val="1200"/>
              </a:spcBef>
              <a:spcAft>
                <a:spcPct val="0"/>
              </a:spcAft>
              <a:buClr>
                <a:srgbClr val="001E3F"/>
              </a:buClr>
              <a:buSzPct val="150000"/>
              <a:buFont typeface="Georgia" charset="0"/>
              <a:buChar char="•"/>
              <a:defRPr sz="2400">
                <a:solidFill>
                  <a:srgbClr val="001337"/>
                </a:solidFill>
                <a:latin typeface="+mn-lt"/>
                <a:ea typeface="+mn-ea"/>
                <a:cs typeface="+mn-cs"/>
                <a:sym typeface="Georgia" charset="0"/>
              </a:defRPr>
            </a:lvl2pPr>
            <a:lvl3pPr marL="533400" indent="-228600" algn="l" rtl="0" eaLnBrk="0" fontAlgn="base" hangingPunct="0">
              <a:lnSpc>
                <a:spcPct val="120000"/>
              </a:lnSpc>
              <a:spcBef>
                <a:spcPts val="1200"/>
              </a:spcBef>
              <a:spcAft>
                <a:spcPct val="0"/>
              </a:spcAft>
              <a:buClr>
                <a:srgbClr val="001E3F"/>
              </a:buClr>
              <a:buSzPct val="150000"/>
              <a:buFont typeface="Georgia" charset="0"/>
              <a:buChar char="•"/>
              <a:defRPr sz="2400" i="1">
                <a:solidFill>
                  <a:srgbClr val="001337"/>
                </a:solidFill>
                <a:latin typeface="+mn-lt"/>
                <a:ea typeface="+mn-ea"/>
                <a:cs typeface="+mn-cs"/>
                <a:sym typeface="Georgia" charset="0"/>
              </a:defRPr>
            </a:lvl3pPr>
            <a:lvl4pPr marL="838200" indent="-228600" algn="l" rtl="0" eaLnBrk="0" fontAlgn="base" hangingPunct="0">
              <a:lnSpc>
                <a:spcPct val="120000"/>
              </a:lnSpc>
              <a:spcBef>
                <a:spcPts val="1200"/>
              </a:spcBef>
              <a:spcAft>
                <a:spcPct val="0"/>
              </a:spcAft>
              <a:buClr>
                <a:srgbClr val="001E3F"/>
              </a:buClr>
              <a:buSzPct val="150000"/>
              <a:buFont typeface="Georgia" charset="0"/>
              <a:buChar char="•"/>
              <a:defRPr sz="1500" i="1">
                <a:solidFill>
                  <a:srgbClr val="001337"/>
                </a:solidFill>
                <a:latin typeface="+mn-lt"/>
                <a:ea typeface="+mn-ea"/>
                <a:cs typeface="+mn-cs"/>
                <a:sym typeface="Georgia" charset="0"/>
              </a:defRPr>
            </a:lvl4pPr>
            <a:lvl5pPr marL="1143000" indent="-228600" algn="l" rtl="0" eaLnBrk="0" fontAlgn="base" hangingPunct="0">
              <a:lnSpc>
                <a:spcPct val="120000"/>
              </a:lnSpc>
              <a:spcBef>
                <a:spcPts val="1200"/>
              </a:spcBef>
              <a:spcAft>
                <a:spcPct val="0"/>
              </a:spcAft>
              <a:buClr>
                <a:srgbClr val="001E3F"/>
              </a:buClr>
              <a:buSzPct val="150000"/>
              <a:buFont typeface="Georgia" charset="0"/>
              <a:buChar char="•"/>
              <a:defRPr sz="1500" i="1">
                <a:solidFill>
                  <a:srgbClr val="001337"/>
                </a:solidFill>
                <a:latin typeface="+mn-lt"/>
                <a:ea typeface="+mn-ea"/>
                <a:cs typeface="+mn-cs"/>
                <a:sym typeface="Georgia" charset="0"/>
              </a:defRPr>
            </a:lvl5pPr>
            <a:lvl6pPr marL="1600200" indent="-228600" algn="l" rtl="0" fontAlgn="base">
              <a:lnSpc>
                <a:spcPts val="3600"/>
              </a:lnSpc>
              <a:spcBef>
                <a:spcPts val="1200"/>
              </a:spcBef>
              <a:spcAft>
                <a:spcPct val="0"/>
              </a:spcAft>
              <a:buClr>
                <a:srgbClr val="FFFFFF"/>
              </a:buClr>
              <a:buSzPct val="171000"/>
              <a:buFont typeface="Georgia" pitchFamily="-65" charset="0"/>
              <a:buChar char="•"/>
              <a:defRPr i="1">
                <a:solidFill>
                  <a:srgbClr val="FFFFFF"/>
                </a:solidFill>
                <a:latin typeface="+mn-lt"/>
                <a:ea typeface="+mn-ea"/>
                <a:cs typeface="+mn-cs"/>
                <a:sym typeface="Georgia" pitchFamily="-65" charset="0"/>
              </a:defRPr>
            </a:lvl6pPr>
            <a:lvl7pPr marL="2057400" indent="-228600" algn="l" rtl="0" fontAlgn="base">
              <a:lnSpc>
                <a:spcPts val="3600"/>
              </a:lnSpc>
              <a:spcBef>
                <a:spcPts val="1200"/>
              </a:spcBef>
              <a:spcAft>
                <a:spcPct val="0"/>
              </a:spcAft>
              <a:buClr>
                <a:srgbClr val="FFFFFF"/>
              </a:buClr>
              <a:buSzPct val="171000"/>
              <a:buFont typeface="Georgia" pitchFamily="-65" charset="0"/>
              <a:buChar char="•"/>
              <a:defRPr i="1">
                <a:solidFill>
                  <a:srgbClr val="FFFFFF"/>
                </a:solidFill>
                <a:latin typeface="+mn-lt"/>
                <a:ea typeface="+mn-ea"/>
                <a:cs typeface="+mn-cs"/>
                <a:sym typeface="Georgia" pitchFamily="-65" charset="0"/>
              </a:defRPr>
            </a:lvl7pPr>
            <a:lvl8pPr marL="2514600" indent="-228600" algn="l" rtl="0" fontAlgn="base">
              <a:lnSpc>
                <a:spcPts val="3600"/>
              </a:lnSpc>
              <a:spcBef>
                <a:spcPts val="1200"/>
              </a:spcBef>
              <a:spcAft>
                <a:spcPct val="0"/>
              </a:spcAft>
              <a:buClr>
                <a:srgbClr val="FFFFFF"/>
              </a:buClr>
              <a:buSzPct val="171000"/>
              <a:buFont typeface="Georgia" pitchFamily="-65" charset="0"/>
              <a:buChar char="•"/>
              <a:defRPr i="1">
                <a:solidFill>
                  <a:srgbClr val="FFFFFF"/>
                </a:solidFill>
                <a:latin typeface="+mn-lt"/>
                <a:ea typeface="+mn-ea"/>
                <a:cs typeface="+mn-cs"/>
                <a:sym typeface="Georgia" pitchFamily="-65" charset="0"/>
              </a:defRPr>
            </a:lvl8pPr>
            <a:lvl9pPr marL="2971800" indent="-228600" algn="l" rtl="0" fontAlgn="base">
              <a:lnSpc>
                <a:spcPts val="3600"/>
              </a:lnSpc>
              <a:spcBef>
                <a:spcPts val="1200"/>
              </a:spcBef>
              <a:spcAft>
                <a:spcPct val="0"/>
              </a:spcAft>
              <a:buClr>
                <a:srgbClr val="FFFFFF"/>
              </a:buClr>
              <a:buSzPct val="171000"/>
              <a:buFont typeface="Georgia" pitchFamily="-65" charset="0"/>
              <a:buChar char="•"/>
              <a:defRPr i="1">
                <a:solidFill>
                  <a:srgbClr val="FFFFFF"/>
                </a:solidFill>
                <a:latin typeface="+mn-lt"/>
                <a:ea typeface="+mn-ea"/>
                <a:cs typeface="+mn-cs"/>
                <a:sym typeface="Georgia" pitchFamily="-65" charset="0"/>
              </a:defRPr>
            </a:lvl9pPr>
          </a:lstStyle>
          <a:p>
            <a:pPr marL="0" indent="0">
              <a:spcBef>
                <a:spcPts val="0"/>
              </a:spcBef>
              <a:defRPr/>
            </a:pPr>
            <a:r>
              <a:rPr lang="en-US" b="1" kern="0" dirty="0"/>
              <a:t>3. Progress Meetings</a:t>
            </a:r>
          </a:p>
          <a:p>
            <a:pPr marL="304800" lvl="2" indent="0">
              <a:lnSpc>
                <a:spcPct val="100000"/>
              </a:lnSpc>
              <a:spcBef>
                <a:spcPts val="0"/>
              </a:spcBef>
              <a:buFont typeface="Georgia" charset="0"/>
              <a:buNone/>
              <a:defRPr/>
            </a:pPr>
            <a:endParaRPr lang="en-US" sz="2800" i="0" kern="0" dirty="0"/>
          </a:p>
          <a:p>
            <a:pPr lvl="2">
              <a:lnSpc>
                <a:spcPts val="3000"/>
              </a:lnSpc>
              <a:spcBef>
                <a:spcPts val="0"/>
              </a:spcBef>
              <a:buSzPct val="100000"/>
              <a:buFont typeface="Arial" panose="020B0604020202020204" pitchFamily="34" charset="0"/>
              <a:buChar char="•"/>
              <a:defRPr/>
            </a:pPr>
            <a:r>
              <a:rPr lang="en-US" i="0" kern="0" dirty="0"/>
              <a:t>Every 12 months from registration</a:t>
            </a:r>
          </a:p>
          <a:p>
            <a:pPr lvl="2">
              <a:lnSpc>
                <a:spcPts val="3000"/>
              </a:lnSpc>
              <a:spcBef>
                <a:spcPts val="0"/>
              </a:spcBef>
              <a:buSzPct val="100000"/>
              <a:buFont typeface="Arial" panose="020B0604020202020204" pitchFamily="34" charset="0"/>
              <a:buChar char="•"/>
              <a:defRPr/>
            </a:pPr>
            <a:r>
              <a:rPr lang="en-US" i="0" kern="0" dirty="0"/>
              <a:t>Outcome </a:t>
            </a:r>
            <a:r>
              <a:rPr lang="en-US" i="0" kern="0" dirty="0">
                <a:solidFill>
                  <a:srgbClr val="001A49"/>
                </a:solidFill>
              </a:rPr>
              <a:t>may be termination</a:t>
            </a:r>
          </a:p>
          <a:p>
            <a:pPr marL="0" indent="0">
              <a:spcBef>
                <a:spcPts val="0"/>
              </a:spcBef>
              <a:defRPr/>
            </a:pPr>
            <a:endParaRPr lang="en-US" kern="0" dirty="0"/>
          </a:p>
          <a:p>
            <a:pPr marL="0" indent="0">
              <a:spcBef>
                <a:spcPts val="0"/>
              </a:spcBef>
              <a:defRPr/>
            </a:pPr>
            <a:r>
              <a:rPr lang="en-US" b="1" kern="0" dirty="0"/>
              <a:t>4. (MIE oral) and SGS oral</a:t>
            </a:r>
          </a:p>
          <a:p>
            <a:pPr marL="0" indent="0">
              <a:spcBef>
                <a:spcPts val="0"/>
              </a:spcBef>
              <a:defRPr/>
            </a:pPr>
            <a:endParaRPr lang="en-US" kern="0" dirty="0"/>
          </a:p>
          <a:p>
            <a:pPr marL="0" indent="0">
              <a:spcBef>
                <a:spcPts val="0"/>
              </a:spcBef>
              <a:defRPr/>
            </a:pPr>
            <a:r>
              <a:rPr lang="en-US" b="1" kern="0" dirty="0"/>
              <a:t>5. Completion</a:t>
            </a:r>
          </a:p>
          <a:p>
            <a:pPr marL="0" indent="0">
              <a:spcBef>
                <a:spcPts val="0"/>
              </a:spcBef>
              <a:defRPr/>
            </a:pPr>
            <a:endParaRPr lang="en-US" kern="0" dirty="0"/>
          </a:p>
          <a:p>
            <a:pPr lvl="2">
              <a:lnSpc>
                <a:spcPts val="3000"/>
              </a:lnSpc>
              <a:spcBef>
                <a:spcPts val="0"/>
              </a:spcBef>
              <a:buSzPct val="100000"/>
              <a:buFont typeface="Arial" panose="020B0604020202020204" pitchFamily="34" charset="0"/>
              <a:buChar char="•"/>
              <a:defRPr/>
            </a:pPr>
            <a:r>
              <a:rPr lang="en-US" i="0" kern="0" dirty="0"/>
              <a:t>With degree</a:t>
            </a:r>
          </a:p>
          <a:p>
            <a:pPr lvl="3">
              <a:lnSpc>
                <a:spcPts val="3000"/>
              </a:lnSpc>
              <a:spcBef>
                <a:spcPts val="0"/>
              </a:spcBef>
              <a:buSzPct val="100000"/>
              <a:buFont typeface="Arial" panose="020B0604020202020204" pitchFamily="34" charset="0"/>
              <a:buChar char="•"/>
              <a:defRPr/>
            </a:pPr>
            <a:r>
              <a:rPr lang="en-US" sz="2400" i="0" kern="0" dirty="0"/>
              <a:t>Convocation</a:t>
            </a:r>
          </a:p>
          <a:p>
            <a:pPr lvl="2">
              <a:lnSpc>
                <a:spcPts val="3000"/>
              </a:lnSpc>
              <a:spcBef>
                <a:spcPts val="0"/>
              </a:spcBef>
              <a:buSzPct val="100000"/>
              <a:buFont typeface="Arial" panose="020B0604020202020204" pitchFamily="34" charset="0"/>
              <a:buChar char="•"/>
              <a:defRPr/>
            </a:pPr>
            <a:r>
              <a:rPr lang="en-US" i="0" kern="0" dirty="0">
                <a:solidFill>
                  <a:srgbClr val="001A49"/>
                </a:solidFill>
              </a:rPr>
              <a:t>Without degree</a:t>
            </a:r>
          </a:p>
          <a:p>
            <a:pPr lvl="3">
              <a:lnSpc>
                <a:spcPts val="3000"/>
              </a:lnSpc>
              <a:spcBef>
                <a:spcPts val="0"/>
              </a:spcBef>
              <a:buSzPct val="100000"/>
              <a:buFont typeface="Arial" panose="020B0604020202020204" pitchFamily="34" charset="0"/>
              <a:buChar char="•"/>
              <a:defRPr/>
            </a:pPr>
            <a:r>
              <a:rPr lang="en-US" sz="2400" i="0" kern="0" dirty="0">
                <a:solidFill>
                  <a:srgbClr val="001A49"/>
                </a:solidFill>
              </a:rPr>
              <a:t>Termination </a:t>
            </a:r>
          </a:p>
          <a:p>
            <a:pPr lvl="3">
              <a:lnSpc>
                <a:spcPts val="3000"/>
              </a:lnSpc>
              <a:spcBef>
                <a:spcPts val="0"/>
              </a:spcBef>
              <a:buSzPct val="100000"/>
              <a:buFont typeface="Arial" panose="020B0604020202020204" pitchFamily="34" charset="0"/>
              <a:buChar char="•"/>
              <a:defRPr/>
            </a:pPr>
            <a:r>
              <a:rPr lang="en-US" sz="2400" i="0" kern="0" dirty="0"/>
              <a:t>Withdrawal</a:t>
            </a:r>
          </a:p>
          <a:p>
            <a:pPr marL="0" indent="0">
              <a:spcBef>
                <a:spcPts val="0"/>
              </a:spcBef>
              <a:defRPr/>
            </a:pPr>
            <a:endParaRPr lang="en-US" kern="0" dirty="0"/>
          </a:p>
        </p:txBody>
      </p:sp>
      <p:sp>
        <p:nvSpPr>
          <p:cNvPr id="5" name="Rectangle 4"/>
          <p:cNvSpPr/>
          <p:nvPr/>
        </p:nvSpPr>
        <p:spPr bwMode="auto">
          <a:xfrm>
            <a:off x="0" y="9557320"/>
            <a:ext cx="13004800" cy="196280"/>
          </a:xfrm>
          <a:prstGeom prst="rect">
            <a:avLst/>
          </a:prstGeom>
          <a:solidFill>
            <a:srgbClr val="22253D"/>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solidFill>
                  <a:srgbClr val="001337"/>
                </a:solidFill>
              </a:ln>
              <a:solidFill>
                <a:srgbClr val="000000"/>
              </a:solidFill>
              <a:effectLst/>
              <a:latin typeface="Gill Sans" pitchFamily="-65" charset="0"/>
              <a:ea typeface="ヒラギノ角ゴ ProN W3" pitchFamily="-65" charset="-128"/>
              <a:cs typeface="ヒラギノ角ゴ ProN W3" pitchFamily="-65" charset="-128"/>
              <a:sym typeface="Gill Sans" pitchFamily="-65" charset="0"/>
            </a:endParaRPr>
          </a:p>
        </p:txBody>
      </p:sp>
    </p:spTree>
    <p:extLst>
      <p:ext uri="{BB962C8B-B14F-4D97-AF65-F5344CB8AC3E}">
        <p14:creationId xmlns:p14="http://schemas.microsoft.com/office/powerpoint/2010/main" val="220593386"/>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2"/>
          <p:cNvSpPr>
            <a:spLocks noGrp="1"/>
          </p:cNvSpPr>
          <p:nvPr>
            <p:ph type="title"/>
          </p:nvPr>
        </p:nvSpPr>
        <p:spPr>
          <a:ln w="9525"/>
        </p:spPr>
        <p:txBody>
          <a:bodyPr/>
          <a:lstStyle/>
          <a:p>
            <a:r>
              <a:rPr lang="en-US" altLang="en-US">
                <a:latin typeface="Arial" charset="0"/>
                <a:cs typeface="Arial" charset="0"/>
              </a:rPr>
              <a:t>Good Academic Standing</a:t>
            </a:r>
          </a:p>
        </p:txBody>
      </p:sp>
      <p:sp>
        <p:nvSpPr>
          <p:cNvPr id="2" name="TextBox 3"/>
          <p:cNvSpPr txBox="1">
            <a:spLocks noChangeArrowheads="1"/>
          </p:cNvSpPr>
          <p:nvPr/>
        </p:nvSpPr>
        <p:spPr bwMode="auto">
          <a:xfrm>
            <a:off x="630238" y="1347788"/>
            <a:ext cx="11610975" cy="151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200">
                <a:solidFill>
                  <a:srgbClr val="000000"/>
                </a:solidFill>
                <a:latin typeface="Gill Sans" charset="0"/>
                <a:ea typeface="ヒラギノ明朝 ProN W3" charset="-128"/>
                <a:sym typeface="Gill Sans" charset="0"/>
              </a:defRPr>
            </a:lvl1pPr>
            <a:lvl2pPr marL="742950" indent="-285750">
              <a:defRPr sz="4200">
                <a:solidFill>
                  <a:srgbClr val="000000"/>
                </a:solidFill>
                <a:latin typeface="Gill Sans" charset="0"/>
                <a:ea typeface="ヒラギノ明朝 ProN W3" charset="-128"/>
                <a:sym typeface="Gill Sans" charset="0"/>
              </a:defRPr>
            </a:lvl2pPr>
            <a:lvl3pPr marL="1143000" indent="-228600">
              <a:defRPr sz="4200">
                <a:solidFill>
                  <a:srgbClr val="000000"/>
                </a:solidFill>
                <a:latin typeface="Gill Sans" charset="0"/>
                <a:ea typeface="ヒラギノ明朝 ProN W3" charset="-128"/>
                <a:sym typeface="Gill Sans" charset="0"/>
              </a:defRPr>
            </a:lvl3pPr>
            <a:lvl4pPr marL="1600200" indent="-228600">
              <a:defRPr sz="4200">
                <a:solidFill>
                  <a:srgbClr val="000000"/>
                </a:solidFill>
                <a:latin typeface="Gill Sans" charset="0"/>
                <a:ea typeface="ヒラギノ明朝 ProN W3" charset="-128"/>
                <a:sym typeface="Gill Sans" charset="0"/>
              </a:defRPr>
            </a:lvl4pPr>
            <a:lvl5pPr marL="2057400" indent="-228600">
              <a:defRPr sz="4200">
                <a:solidFill>
                  <a:srgbClr val="000000"/>
                </a:solidFill>
                <a:latin typeface="Gill Sans" charset="0"/>
                <a:ea typeface="ヒラギノ明朝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明朝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明朝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明朝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明朝 ProN W3" charset="-128"/>
                <a:sym typeface="Gill Sans" charset="0"/>
              </a:defRPr>
            </a:lvl9pPr>
          </a:lstStyle>
          <a:p>
            <a:pPr>
              <a:lnSpc>
                <a:spcPts val="3800"/>
              </a:lnSpc>
              <a:defRPr/>
            </a:pPr>
            <a:r>
              <a:rPr lang="en-CA" altLang="en-US" sz="2800" dirty="0">
                <a:latin typeface="+mn-lt"/>
              </a:rPr>
              <a:t>Failure to maintain </a:t>
            </a:r>
            <a:r>
              <a:rPr lang="en-CA" altLang="en-US" sz="2800" dirty="0">
                <a:solidFill>
                  <a:srgbClr val="FF0000"/>
                </a:solidFill>
                <a:latin typeface="+mn-lt"/>
              </a:rPr>
              <a:t>good academic standing </a:t>
            </a:r>
            <a:r>
              <a:rPr lang="en-CA" altLang="en-US" sz="2800" dirty="0">
                <a:latin typeface="+mn-lt"/>
              </a:rPr>
              <a:t>may result in various sanctions, including </a:t>
            </a:r>
            <a:r>
              <a:rPr lang="en-CA" altLang="en-US" sz="2800" dirty="0">
                <a:solidFill>
                  <a:srgbClr val="FF0000"/>
                </a:solidFill>
                <a:latin typeface="+mn-lt"/>
              </a:rPr>
              <a:t>ineligibility for financial assistance</a:t>
            </a:r>
            <a:r>
              <a:rPr lang="en-CA" altLang="en-US" sz="2800" dirty="0">
                <a:latin typeface="+mn-lt"/>
              </a:rPr>
              <a:t>, lowest priority for bursaries and assistantships, and even termination.</a:t>
            </a:r>
          </a:p>
        </p:txBody>
      </p:sp>
      <p:sp>
        <p:nvSpPr>
          <p:cNvPr id="6" name="Content Placeholder 1"/>
          <p:cNvSpPr txBox="1">
            <a:spLocks/>
          </p:cNvSpPr>
          <p:nvPr/>
        </p:nvSpPr>
        <p:spPr>
          <a:xfrm>
            <a:off x="1535236" y="3292624"/>
            <a:ext cx="9575676" cy="4608512"/>
          </a:xfrm>
          <a:prstGeom prst="rect">
            <a:avLst/>
          </a:prstGeom>
        </p:spPr>
        <p:txBody>
          <a:bodyPr/>
          <a:lstStyle>
            <a:lvl1pPr marL="342900" indent="-342900" algn="l" rtl="0" eaLnBrk="0" fontAlgn="base" hangingPunct="0">
              <a:spcBef>
                <a:spcPts val="1200"/>
              </a:spcBef>
              <a:spcAft>
                <a:spcPct val="0"/>
              </a:spcAft>
              <a:defRPr sz="2800">
                <a:solidFill>
                  <a:srgbClr val="001337"/>
                </a:solidFill>
                <a:latin typeface="+mn-lt"/>
                <a:ea typeface="+mn-ea"/>
                <a:cs typeface="+mn-cs"/>
                <a:sym typeface="Georgia" charset="0"/>
              </a:defRPr>
            </a:lvl1pPr>
            <a:lvl2pPr marL="228600" indent="-228600" algn="l" rtl="0" eaLnBrk="0" fontAlgn="base" hangingPunct="0">
              <a:lnSpc>
                <a:spcPct val="120000"/>
              </a:lnSpc>
              <a:spcBef>
                <a:spcPts val="1200"/>
              </a:spcBef>
              <a:spcAft>
                <a:spcPct val="0"/>
              </a:spcAft>
              <a:buClr>
                <a:srgbClr val="001E3F"/>
              </a:buClr>
              <a:buSzPct val="150000"/>
              <a:buFont typeface="Georgia" charset="0"/>
              <a:buChar char="•"/>
              <a:defRPr sz="2400">
                <a:solidFill>
                  <a:srgbClr val="001337"/>
                </a:solidFill>
                <a:latin typeface="+mn-lt"/>
                <a:ea typeface="+mn-ea"/>
                <a:cs typeface="+mn-cs"/>
                <a:sym typeface="Georgia" charset="0"/>
              </a:defRPr>
            </a:lvl2pPr>
            <a:lvl3pPr marL="533400" indent="-228600" algn="l" rtl="0" eaLnBrk="0" fontAlgn="base" hangingPunct="0">
              <a:lnSpc>
                <a:spcPct val="120000"/>
              </a:lnSpc>
              <a:spcBef>
                <a:spcPts val="1200"/>
              </a:spcBef>
              <a:spcAft>
                <a:spcPct val="0"/>
              </a:spcAft>
              <a:buClr>
                <a:srgbClr val="001E3F"/>
              </a:buClr>
              <a:buSzPct val="150000"/>
              <a:buFont typeface="Georgia" charset="0"/>
              <a:buChar char="•"/>
              <a:defRPr sz="2400" i="1">
                <a:solidFill>
                  <a:srgbClr val="001337"/>
                </a:solidFill>
                <a:latin typeface="+mn-lt"/>
                <a:ea typeface="+mn-ea"/>
                <a:cs typeface="+mn-cs"/>
                <a:sym typeface="Georgia" charset="0"/>
              </a:defRPr>
            </a:lvl3pPr>
            <a:lvl4pPr marL="838200" indent="-228600" algn="l" rtl="0" eaLnBrk="0" fontAlgn="base" hangingPunct="0">
              <a:lnSpc>
                <a:spcPct val="120000"/>
              </a:lnSpc>
              <a:spcBef>
                <a:spcPts val="1200"/>
              </a:spcBef>
              <a:spcAft>
                <a:spcPct val="0"/>
              </a:spcAft>
              <a:buClr>
                <a:srgbClr val="001E3F"/>
              </a:buClr>
              <a:buSzPct val="150000"/>
              <a:buFont typeface="Georgia" charset="0"/>
              <a:buChar char="•"/>
              <a:defRPr sz="1500" i="1">
                <a:solidFill>
                  <a:srgbClr val="001337"/>
                </a:solidFill>
                <a:latin typeface="+mn-lt"/>
                <a:ea typeface="+mn-ea"/>
                <a:cs typeface="+mn-cs"/>
                <a:sym typeface="Georgia" charset="0"/>
              </a:defRPr>
            </a:lvl4pPr>
            <a:lvl5pPr marL="1143000" indent="-228600" algn="l" rtl="0" eaLnBrk="0" fontAlgn="base" hangingPunct="0">
              <a:lnSpc>
                <a:spcPct val="120000"/>
              </a:lnSpc>
              <a:spcBef>
                <a:spcPts val="1200"/>
              </a:spcBef>
              <a:spcAft>
                <a:spcPct val="0"/>
              </a:spcAft>
              <a:buClr>
                <a:srgbClr val="001E3F"/>
              </a:buClr>
              <a:buSzPct val="150000"/>
              <a:buFont typeface="Georgia" charset="0"/>
              <a:buChar char="•"/>
              <a:defRPr sz="1500" i="1">
                <a:solidFill>
                  <a:srgbClr val="001337"/>
                </a:solidFill>
                <a:latin typeface="+mn-lt"/>
                <a:ea typeface="+mn-ea"/>
                <a:cs typeface="+mn-cs"/>
                <a:sym typeface="Georgia" charset="0"/>
              </a:defRPr>
            </a:lvl5pPr>
            <a:lvl6pPr marL="1600200" indent="-228600" algn="l" rtl="0" fontAlgn="base">
              <a:lnSpc>
                <a:spcPts val="3600"/>
              </a:lnSpc>
              <a:spcBef>
                <a:spcPts val="1200"/>
              </a:spcBef>
              <a:spcAft>
                <a:spcPct val="0"/>
              </a:spcAft>
              <a:buClr>
                <a:srgbClr val="FFFFFF"/>
              </a:buClr>
              <a:buSzPct val="171000"/>
              <a:buFont typeface="Georgia" pitchFamily="-65" charset="0"/>
              <a:buChar char="•"/>
              <a:defRPr i="1">
                <a:solidFill>
                  <a:srgbClr val="FFFFFF"/>
                </a:solidFill>
                <a:latin typeface="+mn-lt"/>
                <a:ea typeface="+mn-ea"/>
                <a:cs typeface="+mn-cs"/>
                <a:sym typeface="Georgia" pitchFamily="-65" charset="0"/>
              </a:defRPr>
            </a:lvl6pPr>
            <a:lvl7pPr marL="2057400" indent="-228600" algn="l" rtl="0" fontAlgn="base">
              <a:lnSpc>
                <a:spcPts val="3600"/>
              </a:lnSpc>
              <a:spcBef>
                <a:spcPts val="1200"/>
              </a:spcBef>
              <a:spcAft>
                <a:spcPct val="0"/>
              </a:spcAft>
              <a:buClr>
                <a:srgbClr val="FFFFFF"/>
              </a:buClr>
              <a:buSzPct val="171000"/>
              <a:buFont typeface="Georgia" pitchFamily="-65" charset="0"/>
              <a:buChar char="•"/>
              <a:defRPr i="1">
                <a:solidFill>
                  <a:srgbClr val="FFFFFF"/>
                </a:solidFill>
                <a:latin typeface="+mn-lt"/>
                <a:ea typeface="+mn-ea"/>
                <a:cs typeface="+mn-cs"/>
                <a:sym typeface="Georgia" pitchFamily="-65" charset="0"/>
              </a:defRPr>
            </a:lvl7pPr>
            <a:lvl8pPr marL="2514600" indent="-228600" algn="l" rtl="0" fontAlgn="base">
              <a:lnSpc>
                <a:spcPts val="3600"/>
              </a:lnSpc>
              <a:spcBef>
                <a:spcPts val="1200"/>
              </a:spcBef>
              <a:spcAft>
                <a:spcPct val="0"/>
              </a:spcAft>
              <a:buClr>
                <a:srgbClr val="FFFFFF"/>
              </a:buClr>
              <a:buSzPct val="171000"/>
              <a:buFont typeface="Georgia" pitchFamily="-65" charset="0"/>
              <a:buChar char="•"/>
              <a:defRPr i="1">
                <a:solidFill>
                  <a:srgbClr val="FFFFFF"/>
                </a:solidFill>
                <a:latin typeface="+mn-lt"/>
                <a:ea typeface="+mn-ea"/>
                <a:cs typeface="+mn-cs"/>
                <a:sym typeface="Georgia" pitchFamily="-65" charset="0"/>
              </a:defRPr>
            </a:lvl8pPr>
            <a:lvl9pPr marL="2971800" indent="-228600" algn="l" rtl="0" fontAlgn="base">
              <a:lnSpc>
                <a:spcPts val="3600"/>
              </a:lnSpc>
              <a:spcBef>
                <a:spcPts val="1200"/>
              </a:spcBef>
              <a:spcAft>
                <a:spcPct val="0"/>
              </a:spcAft>
              <a:buClr>
                <a:srgbClr val="FFFFFF"/>
              </a:buClr>
              <a:buSzPct val="171000"/>
              <a:buFont typeface="Georgia" pitchFamily="-65" charset="0"/>
              <a:buChar char="•"/>
              <a:defRPr i="1">
                <a:solidFill>
                  <a:srgbClr val="FFFFFF"/>
                </a:solidFill>
                <a:latin typeface="+mn-lt"/>
                <a:ea typeface="+mn-ea"/>
                <a:cs typeface="+mn-cs"/>
                <a:sym typeface="Georgia" pitchFamily="-65" charset="0"/>
              </a:defRPr>
            </a:lvl9pPr>
          </a:lstStyle>
          <a:p>
            <a:pPr marL="0" indent="0">
              <a:defRPr/>
            </a:pPr>
            <a:r>
              <a:rPr lang="en-US" sz="3200" b="1" kern="0" dirty="0"/>
              <a:t>Good Academic Standing in MIE</a:t>
            </a:r>
            <a:endParaRPr lang="en-US" sz="3600" b="1" kern="0" dirty="0"/>
          </a:p>
          <a:p>
            <a:pPr marL="647700" lvl="2" indent="-457200">
              <a:lnSpc>
                <a:spcPts val="2800"/>
              </a:lnSpc>
              <a:buSzPct val="100000"/>
              <a:buFont typeface="Arial" charset="0"/>
              <a:buChar char="•"/>
              <a:defRPr/>
            </a:pPr>
            <a:r>
              <a:rPr lang="en-US" sz="2800" i="0" kern="0" dirty="0"/>
              <a:t>Attend Orientation Session</a:t>
            </a:r>
          </a:p>
          <a:p>
            <a:pPr marL="647700" lvl="2" indent="-457200">
              <a:lnSpc>
                <a:spcPts val="2800"/>
              </a:lnSpc>
              <a:buSzPct val="100000"/>
              <a:buFont typeface="Arial" charset="0"/>
              <a:buChar char="•"/>
              <a:defRPr/>
            </a:pPr>
            <a:r>
              <a:rPr lang="en-US" sz="2800" b="1" i="0" kern="0" dirty="0">
                <a:solidFill>
                  <a:srgbClr val="FF0000"/>
                </a:solidFill>
              </a:rPr>
              <a:t>No</a:t>
            </a:r>
            <a:r>
              <a:rPr lang="en-US" sz="2800" i="0" kern="0" dirty="0"/>
              <a:t> FZ </a:t>
            </a:r>
          </a:p>
          <a:p>
            <a:pPr marL="647700" lvl="2" indent="-457200">
              <a:lnSpc>
                <a:spcPts val="2800"/>
              </a:lnSpc>
              <a:buSzPct val="100000"/>
              <a:buFont typeface="Arial" charset="0"/>
              <a:buChar char="•"/>
              <a:defRPr/>
            </a:pPr>
            <a:r>
              <a:rPr lang="en-US" sz="2800" i="0" kern="0" dirty="0"/>
              <a:t>Average grade </a:t>
            </a:r>
            <a:r>
              <a:rPr lang="en-US" sz="2800" b="1" i="0" kern="0" dirty="0">
                <a:solidFill>
                  <a:srgbClr val="FF0000"/>
                </a:solidFill>
              </a:rPr>
              <a:t>A-</a:t>
            </a:r>
            <a:r>
              <a:rPr lang="en-US" sz="2800" i="0" kern="0" dirty="0">
                <a:solidFill>
                  <a:srgbClr val="FF0000"/>
                </a:solidFill>
              </a:rPr>
              <a:t> </a:t>
            </a:r>
            <a:r>
              <a:rPr lang="en-US" sz="2800" i="0" kern="0" dirty="0"/>
              <a:t>or above.</a:t>
            </a:r>
          </a:p>
          <a:p>
            <a:pPr marL="647700" lvl="2" indent="-457200">
              <a:lnSpc>
                <a:spcPts val="2800"/>
              </a:lnSpc>
              <a:buSzPct val="100000"/>
              <a:buFont typeface="Arial" charset="0"/>
              <a:buChar char="•"/>
              <a:defRPr/>
            </a:pPr>
            <a:r>
              <a:rPr lang="en-US" sz="2800" i="0" kern="0" dirty="0"/>
              <a:t>Qualifying Exam within 12 months of registration</a:t>
            </a:r>
            <a:r>
              <a:rPr lang="en-US" sz="2800" i="0" kern="0" baseline="30000" dirty="0"/>
              <a:t> </a:t>
            </a:r>
            <a:endParaRPr lang="en-US" sz="2800" i="0" kern="0" dirty="0"/>
          </a:p>
          <a:p>
            <a:pPr lvl="3">
              <a:lnSpc>
                <a:spcPts val="2800"/>
              </a:lnSpc>
              <a:buSzPct val="100000"/>
              <a:defRPr/>
            </a:pPr>
            <a:r>
              <a:rPr lang="en-US" sz="2800" i="0" kern="0" dirty="0"/>
              <a:t>At least four courses to be completed </a:t>
            </a:r>
          </a:p>
          <a:p>
            <a:pPr lvl="3">
              <a:lnSpc>
                <a:spcPts val="2800"/>
              </a:lnSpc>
              <a:buSzPct val="100000"/>
              <a:defRPr/>
            </a:pPr>
            <a:r>
              <a:rPr lang="en-US" sz="2800" i="0" kern="0" dirty="0"/>
              <a:t>JDE/Ethics</a:t>
            </a:r>
          </a:p>
          <a:p>
            <a:pPr lvl="3">
              <a:lnSpc>
                <a:spcPts val="2800"/>
              </a:lnSpc>
              <a:buSzPct val="100000"/>
              <a:defRPr/>
            </a:pPr>
            <a:r>
              <a:rPr lang="en-US" sz="2800" i="0" kern="0" dirty="0"/>
              <a:t>MIE Seminar credits</a:t>
            </a:r>
          </a:p>
          <a:p>
            <a:pPr marL="647700" lvl="2" indent="-457200">
              <a:lnSpc>
                <a:spcPts val="2800"/>
              </a:lnSpc>
              <a:buSzPct val="100000"/>
              <a:buFont typeface="Arial" charset="0"/>
              <a:buChar char="•"/>
              <a:defRPr/>
            </a:pPr>
            <a:r>
              <a:rPr lang="en-US" sz="2800" i="0" kern="0" dirty="0"/>
              <a:t>Annual </a:t>
            </a:r>
            <a:r>
              <a:rPr lang="en-US" sz="2800" i="0" kern="0" dirty="0" err="1"/>
              <a:t>Phd</a:t>
            </a:r>
            <a:r>
              <a:rPr lang="en-US" sz="2800" i="0" kern="0" dirty="0"/>
              <a:t> Progress Meetings</a:t>
            </a:r>
            <a:endParaRPr lang="en-US" sz="2800" i="0" kern="0" baseline="30000" dirty="0"/>
          </a:p>
          <a:p>
            <a:pPr lvl="1">
              <a:lnSpc>
                <a:spcPct val="150000"/>
              </a:lnSpc>
              <a:defRPr/>
            </a:pPr>
            <a:endParaRPr lang="en-US" sz="3200" kern="0" dirty="0"/>
          </a:p>
          <a:p>
            <a:pPr lvl="1">
              <a:lnSpc>
                <a:spcPct val="150000"/>
              </a:lnSpc>
              <a:defRPr/>
            </a:pPr>
            <a:endParaRPr lang="en-US" sz="3200" kern="0" dirty="0"/>
          </a:p>
        </p:txBody>
      </p:sp>
      <p:sp>
        <p:nvSpPr>
          <p:cNvPr id="28677" name="Rectangle 1"/>
          <p:cNvSpPr>
            <a:spLocks noChangeArrowheads="1"/>
          </p:cNvSpPr>
          <p:nvPr/>
        </p:nvSpPr>
        <p:spPr bwMode="auto">
          <a:xfrm>
            <a:off x="1389063" y="3292475"/>
            <a:ext cx="9793287" cy="4608513"/>
          </a:xfrm>
          <a:prstGeom prst="rect">
            <a:avLst/>
          </a:pr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4200">
                <a:solidFill>
                  <a:srgbClr val="000000"/>
                </a:solidFill>
                <a:latin typeface="Gill Sans" charset="0"/>
                <a:ea typeface="ヒラギノ明朝 ProN W3" charset="-128"/>
                <a:sym typeface="Gill Sans" charset="0"/>
              </a:defRPr>
            </a:lvl1pPr>
            <a:lvl2pPr marL="742950" indent="-285750">
              <a:defRPr sz="4200">
                <a:solidFill>
                  <a:srgbClr val="000000"/>
                </a:solidFill>
                <a:latin typeface="Gill Sans" charset="0"/>
                <a:ea typeface="ヒラギノ明朝 ProN W3" charset="-128"/>
                <a:sym typeface="Gill Sans" charset="0"/>
              </a:defRPr>
            </a:lvl2pPr>
            <a:lvl3pPr marL="1143000" indent="-228600">
              <a:defRPr sz="4200">
                <a:solidFill>
                  <a:srgbClr val="000000"/>
                </a:solidFill>
                <a:latin typeface="Gill Sans" charset="0"/>
                <a:ea typeface="ヒラギノ明朝 ProN W3" charset="-128"/>
                <a:sym typeface="Gill Sans" charset="0"/>
              </a:defRPr>
            </a:lvl3pPr>
            <a:lvl4pPr marL="1600200" indent="-228600">
              <a:defRPr sz="4200">
                <a:solidFill>
                  <a:srgbClr val="000000"/>
                </a:solidFill>
                <a:latin typeface="Gill Sans" charset="0"/>
                <a:ea typeface="ヒラギノ明朝 ProN W3" charset="-128"/>
                <a:sym typeface="Gill Sans" charset="0"/>
              </a:defRPr>
            </a:lvl4pPr>
            <a:lvl5pPr marL="2057400" indent="-228600">
              <a:defRPr sz="4200">
                <a:solidFill>
                  <a:srgbClr val="000000"/>
                </a:solidFill>
                <a:latin typeface="Gill Sans" charset="0"/>
                <a:ea typeface="ヒラギノ明朝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明朝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明朝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明朝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明朝 ProN W3" charset="-128"/>
                <a:sym typeface="Gill Sans" charset="0"/>
              </a:defRPr>
            </a:lvl9pPr>
          </a:lstStyle>
          <a:p>
            <a:pPr algn="ctr" eaLnBrk="1" hangingPunct="1"/>
            <a:endParaRPr lang="en-CA" altLang="en-US">
              <a:ea typeface="ヒラギノ角ゴ ProN W3" charset="0"/>
            </a:endParaRPr>
          </a:p>
        </p:txBody>
      </p:sp>
      <p:sp>
        <p:nvSpPr>
          <p:cNvPr id="7" name="Rectangle 6"/>
          <p:cNvSpPr/>
          <p:nvPr/>
        </p:nvSpPr>
        <p:spPr bwMode="auto">
          <a:xfrm>
            <a:off x="0" y="9557320"/>
            <a:ext cx="13004800" cy="196280"/>
          </a:xfrm>
          <a:prstGeom prst="rect">
            <a:avLst/>
          </a:prstGeom>
          <a:solidFill>
            <a:srgbClr val="22253D"/>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solidFill>
                  <a:srgbClr val="001337"/>
                </a:solidFill>
              </a:ln>
              <a:solidFill>
                <a:srgbClr val="000000"/>
              </a:solidFill>
              <a:effectLst/>
              <a:latin typeface="Gill Sans" pitchFamily="-65" charset="0"/>
              <a:ea typeface="ヒラギノ角ゴ ProN W3" pitchFamily="-65" charset="-128"/>
              <a:cs typeface="ヒラギノ角ゴ ProN W3" pitchFamily="-65" charset="-128"/>
              <a:sym typeface="Gill Sans" pitchFamily="-65" charset="0"/>
            </a:endParaRPr>
          </a:p>
        </p:txBody>
      </p:sp>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50875" y="2068513"/>
            <a:ext cx="11703050" cy="6461125"/>
          </a:xfrm>
        </p:spPr>
        <p:txBody>
          <a:bodyPr/>
          <a:lstStyle/>
          <a:p>
            <a:pPr>
              <a:defRPr/>
            </a:pPr>
            <a:r>
              <a:rPr lang="en-US" dirty="0"/>
              <a:t>Distribution of </a:t>
            </a:r>
            <a:r>
              <a:rPr lang="en-US" dirty="0" err="1"/>
              <a:t>Phd</a:t>
            </a:r>
            <a:r>
              <a:rPr lang="en-US" dirty="0"/>
              <a:t> Time-to-Completion in MIE since 2014</a:t>
            </a:r>
          </a:p>
          <a:p>
            <a:pPr lvl="1">
              <a:defRPr/>
            </a:pPr>
            <a:endParaRPr lang="en-US" dirty="0"/>
          </a:p>
        </p:txBody>
      </p:sp>
      <p:sp>
        <p:nvSpPr>
          <p:cNvPr id="20483" name="Title 2"/>
          <p:cNvSpPr>
            <a:spLocks noGrp="1"/>
          </p:cNvSpPr>
          <p:nvPr>
            <p:ph type="title"/>
          </p:nvPr>
        </p:nvSpPr>
        <p:spPr>
          <a:xfrm>
            <a:off x="650875" y="481013"/>
            <a:ext cx="11703050" cy="931862"/>
          </a:xfrm>
        </p:spPr>
        <p:txBody>
          <a:bodyPr/>
          <a:lstStyle/>
          <a:p>
            <a:r>
              <a:rPr lang="en-US" altLang="en-US" dirty="0">
                <a:latin typeface="Arial" charset="0"/>
                <a:cs typeface="Arial" charset="0"/>
              </a:rPr>
              <a:t>5. Time-to-Completion</a:t>
            </a:r>
          </a:p>
        </p:txBody>
      </p:sp>
      <p:graphicFrame>
        <p:nvGraphicFramePr>
          <p:cNvPr id="5" name="Chart 4"/>
          <p:cNvGraphicFramePr>
            <a:graphicFrameLocks/>
          </p:cNvGraphicFramePr>
          <p:nvPr/>
        </p:nvGraphicFramePr>
        <p:xfrm>
          <a:off x="2037904" y="2788568"/>
          <a:ext cx="9217023" cy="6619539"/>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p:cNvSpPr/>
          <p:nvPr/>
        </p:nvSpPr>
        <p:spPr bwMode="auto">
          <a:xfrm>
            <a:off x="0" y="9557320"/>
            <a:ext cx="13004800" cy="196280"/>
          </a:xfrm>
          <a:prstGeom prst="rect">
            <a:avLst/>
          </a:prstGeom>
          <a:solidFill>
            <a:srgbClr val="22253D"/>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solidFill>
                  <a:srgbClr val="001337"/>
                </a:solidFill>
              </a:ln>
              <a:solidFill>
                <a:srgbClr val="000000"/>
              </a:solidFill>
              <a:effectLst/>
              <a:latin typeface="Gill Sans" pitchFamily="-65" charset="0"/>
              <a:ea typeface="ヒラギノ角ゴ ProN W3" pitchFamily="-65" charset="-128"/>
              <a:cs typeface="ヒラギノ角ゴ ProN W3" pitchFamily="-65" charset="-128"/>
              <a:sym typeface="Gill Sans" pitchFamily="-65" charset="0"/>
            </a:endParaRPr>
          </a:p>
        </p:txBody>
      </p:sp>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34E2DC-EB20-414C-8142-834E27C53938}"/>
              </a:ext>
            </a:extLst>
          </p:cNvPr>
          <p:cNvSpPr>
            <a:spLocks noGrp="1"/>
          </p:cNvSpPr>
          <p:nvPr>
            <p:ph type="body" sz="quarter" idx="10"/>
          </p:nvPr>
        </p:nvSpPr>
        <p:spPr>
          <a:xfrm>
            <a:off x="635000" y="1600200"/>
            <a:ext cx="5003304" cy="6553200"/>
          </a:xfrm>
        </p:spPr>
        <p:txBody>
          <a:bodyPr/>
          <a:lstStyle/>
          <a:p>
            <a:r>
              <a:rPr lang="en-CA" dirty="0"/>
              <a:t>See </a:t>
            </a:r>
            <a:r>
              <a:rPr lang="en-CA" u="sng" dirty="0">
                <a:hlinkClick r:id="rId2"/>
              </a:rPr>
              <a:t>https://www.mie.utoronto.ca/graduate/graduate-programs/phd/doctor-of-philosophy/</a:t>
            </a:r>
            <a:endParaRPr lang="en-CA" dirty="0"/>
          </a:p>
        </p:txBody>
      </p:sp>
      <p:sp>
        <p:nvSpPr>
          <p:cNvPr id="3" name="Title 2">
            <a:extLst>
              <a:ext uri="{FF2B5EF4-FFF2-40B4-BE49-F238E27FC236}">
                <a16:creationId xmlns:a16="http://schemas.microsoft.com/office/drawing/2014/main" id="{EBB72B8E-D28B-4BAF-8087-EDC1067B8FF9}"/>
              </a:ext>
            </a:extLst>
          </p:cNvPr>
          <p:cNvSpPr>
            <a:spLocks noGrp="1"/>
          </p:cNvSpPr>
          <p:nvPr>
            <p:ph type="title"/>
          </p:nvPr>
        </p:nvSpPr>
        <p:spPr/>
        <p:txBody>
          <a:bodyPr/>
          <a:lstStyle/>
          <a:p>
            <a:r>
              <a:rPr lang="en-CA" dirty="0"/>
              <a:t>MIE PROGRAM REQUIREMENTS - Guide</a:t>
            </a:r>
          </a:p>
        </p:txBody>
      </p:sp>
      <p:sp>
        <p:nvSpPr>
          <p:cNvPr id="5" name="Rectangle 4"/>
          <p:cNvSpPr/>
          <p:nvPr/>
        </p:nvSpPr>
        <p:spPr bwMode="auto">
          <a:xfrm>
            <a:off x="0" y="9557320"/>
            <a:ext cx="13004800" cy="196280"/>
          </a:xfrm>
          <a:prstGeom prst="rect">
            <a:avLst/>
          </a:prstGeom>
          <a:solidFill>
            <a:srgbClr val="22253D"/>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solidFill>
                  <a:srgbClr val="001337"/>
                </a:solidFill>
              </a:ln>
              <a:solidFill>
                <a:srgbClr val="000000"/>
              </a:solidFill>
              <a:effectLst/>
              <a:latin typeface="Gill Sans" pitchFamily="-65" charset="0"/>
              <a:ea typeface="ヒラギノ角ゴ ProN W3" pitchFamily="-65" charset="-128"/>
              <a:cs typeface="ヒラギノ角ゴ ProN W3" pitchFamily="-65" charset="-128"/>
              <a:sym typeface="Gill Sans" pitchFamily="-65" charset="0"/>
            </a:endParaRPr>
          </a:p>
        </p:txBody>
      </p:sp>
      <p:pic>
        <p:nvPicPr>
          <p:cNvPr id="6" name="Picture 5"/>
          <p:cNvPicPr/>
          <p:nvPr/>
        </p:nvPicPr>
        <p:blipFill>
          <a:blip r:embed="rId3"/>
          <a:srcRect l="31836" t="7634" r="30288" b="4843"/>
          <a:stretch>
            <a:fillRect/>
          </a:stretch>
        </p:blipFill>
        <p:spPr bwMode="auto">
          <a:xfrm>
            <a:off x="6142360" y="1204392"/>
            <a:ext cx="6408712" cy="8136904"/>
          </a:xfrm>
          <a:prstGeom prst="rect">
            <a:avLst/>
          </a:prstGeom>
          <a:noFill/>
          <a:ln w="9525">
            <a:noFill/>
            <a:miter lim="800000"/>
            <a:headEnd/>
            <a:tailEnd/>
          </a:ln>
        </p:spPr>
      </p:pic>
    </p:spTree>
    <p:extLst>
      <p:ext uri="{BB962C8B-B14F-4D97-AF65-F5344CB8AC3E}">
        <p14:creationId xmlns:p14="http://schemas.microsoft.com/office/powerpoint/2010/main" val="3913288730"/>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757F8BD-90D6-4B2B-AFC9-75FCA6153273}"/>
              </a:ext>
            </a:extLst>
          </p:cNvPr>
          <p:cNvSpPr>
            <a:spLocks noGrp="1"/>
          </p:cNvSpPr>
          <p:nvPr>
            <p:ph idx="1"/>
          </p:nvPr>
        </p:nvSpPr>
        <p:spPr/>
        <p:txBody>
          <a:bodyPr/>
          <a:lstStyle/>
          <a:p>
            <a:pPr>
              <a:buSzPct val="150000"/>
            </a:pPr>
            <a:r>
              <a:rPr lang="en-CA" sz="2800" dirty="0"/>
              <a:t>Mandatory for arranging Qualifying and Committee meetings</a:t>
            </a:r>
          </a:p>
          <a:p>
            <a:pPr lvl="1"/>
            <a:r>
              <a:rPr lang="en-CA" sz="2800" dirty="0">
                <a:hlinkClick r:id="rId2"/>
              </a:rPr>
              <a:t>https://grad.mie.utoronto.ca/</a:t>
            </a:r>
            <a:endParaRPr lang="en-CA" sz="2800" dirty="0"/>
          </a:p>
          <a:p>
            <a:endParaRPr lang="en-CA" sz="2800" dirty="0"/>
          </a:p>
          <a:p>
            <a:pPr>
              <a:buSzPct val="150000"/>
            </a:pPr>
            <a:r>
              <a:rPr lang="en-CA" sz="2800" dirty="0"/>
              <a:t> </a:t>
            </a:r>
            <a:r>
              <a:rPr lang="en-CA" sz="2800" dirty="0">
                <a:solidFill>
                  <a:srgbClr val="FF0000"/>
                </a:solidFill>
              </a:rPr>
              <a:t>New</a:t>
            </a:r>
            <a:r>
              <a:rPr lang="en-CA" sz="2800" dirty="0"/>
              <a:t>: Funding letter on </a:t>
            </a:r>
            <a:r>
              <a:rPr lang="en-CA" sz="2800" b="1" dirty="0"/>
              <a:t>GMS</a:t>
            </a:r>
          </a:p>
          <a:p>
            <a:pPr lvl="1"/>
            <a:r>
              <a:rPr lang="en-CA" sz="2800" dirty="0"/>
              <a:t>Review and sign</a:t>
            </a:r>
          </a:p>
          <a:p>
            <a:pPr marL="0" indent="0">
              <a:buSzPct val="150000"/>
              <a:buNone/>
            </a:pPr>
            <a:endParaRPr lang="en-CA" dirty="0"/>
          </a:p>
          <a:p>
            <a:endParaRPr lang="en-CA" dirty="0"/>
          </a:p>
        </p:txBody>
      </p:sp>
      <p:sp>
        <p:nvSpPr>
          <p:cNvPr id="3" name="Title 2">
            <a:extLst>
              <a:ext uri="{FF2B5EF4-FFF2-40B4-BE49-F238E27FC236}">
                <a16:creationId xmlns:a16="http://schemas.microsoft.com/office/drawing/2014/main" id="{42D25752-3DF5-48C4-9419-EF375D13AE5E}"/>
              </a:ext>
            </a:extLst>
          </p:cNvPr>
          <p:cNvSpPr>
            <a:spLocks noGrp="1"/>
          </p:cNvSpPr>
          <p:nvPr>
            <p:ph type="title"/>
          </p:nvPr>
        </p:nvSpPr>
        <p:spPr/>
        <p:txBody>
          <a:bodyPr/>
          <a:lstStyle/>
          <a:p>
            <a:r>
              <a:rPr lang="en-CA" dirty="0"/>
              <a:t>MIE Graduate Student Management System </a:t>
            </a:r>
          </a:p>
        </p:txBody>
      </p:sp>
      <p:sp>
        <p:nvSpPr>
          <p:cNvPr id="4" name="Slide Number Placeholder 3">
            <a:extLst>
              <a:ext uri="{FF2B5EF4-FFF2-40B4-BE49-F238E27FC236}">
                <a16:creationId xmlns:a16="http://schemas.microsoft.com/office/drawing/2014/main" id="{9B6E5287-4AC7-478B-9BD5-F3A727B8C039}"/>
              </a:ext>
            </a:extLst>
          </p:cNvPr>
          <p:cNvSpPr>
            <a:spLocks noGrp="1"/>
          </p:cNvSpPr>
          <p:nvPr>
            <p:ph type="sldNum" sz="quarter" idx="12"/>
          </p:nvPr>
        </p:nvSpPr>
        <p:spPr>
          <a:xfrm>
            <a:off x="5998344" y="9083587"/>
            <a:ext cx="1401564" cy="571873"/>
          </a:xfrm>
        </p:spPr>
        <p:txBody>
          <a:bodyPr/>
          <a:lstStyle/>
          <a:p>
            <a:pPr>
              <a:defRPr/>
            </a:pPr>
            <a:fld id="{67E163F2-5D82-954A-8FB6-869DD1BB27D8}" type="slidenum">
              <a:rPr lang="en-US" sz="1800" smtClean="0"/>
              <a:pPr>
                <a:defRPr/>
              </a:pPr>
              <a:t>16</a:t>
            </a:fld>
            <a:endParaRPr lang="en-US" sz="1800" dirty="0"/>
          </a:p>
        </p:txBody>
      </p:sp>
      <p:sp>
        <p:nvSpPr>
          <p:cNvPr id="5" name="Rectangle 4"/>
          <p:cNvSpPr/>
          <p:nvPr/>
        </p:nvSpPr>
        <p:spPr bwMode="auto">
          <a:xfrm>
            <a:off x="0" y="9557320"/>
            <a:ext cx="13004800" cy="196280"/>
          </a:xfrm>
          <a:prstGeom prst="rect">
            <a:avLst/>
          </a:prstGeom>
          <a:solidFill>
            <a:srgbClr val="22253D"/>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solidFill>
                  <a:srgbClr val="001337"/>
                </a:solidFill>
              </a:ln>
              <a:solidFill>
                <a:srgbClr val="000000"/>
              </a:solidFill>
              <a:effectLst/>
              <a:latin typeface="Gill Sans" pitchFamily="-65" charset="0"/>
              <a:ea typeface="ヒラギノ角ゴ ProN W3" pitchFamily="-65" charset="-128"/>
              <a:cs typeface="ヒラギノ角ゴ ProN W3" pitchFamily="-65" charset="-128"/>
              <a:sym typeface="Gill Sans" pitchFamily="-65" charset="0"/>
            </a:endParaRPr>
          </a:p>
        </p:txBody>
      </p:sp>
    </p:spTree>
    <p:extLst>
      <p:ext uri="{BB962C8B-B14F-4D97-AF65-F5344CB8AC3E}">
        <p14:creationId xmlns:p14="http://schemas.microsoft.com/office/powerpoint/2010/main" val="16666576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30AA88-CB0A-413B-AC02-8B7C4EDA27A5}"/>
              </a:ext>
            </a:extLst>
          </p:cNvPr>
          <p:cNvSpPr>
            <a:spLocks noGrp="1"/>
          </p:cNvSpPr>
          <p:nvPr>
            <p:ph type="body" sz="quarter" idx="10"/>
          </p:nvPr>
        </p:nvSpPr>
        <p:spPr>
          <a:xfrm>
            <a:off x="635000" y="1708150"/>
            <a:ext cx="11628438" cy="6445250"/>
          </a:xfrm>
        </p:spPr>
        <p:txBody>
          <a:bodyPr/>
          <a:lstStyle/>
          <a:p>
            <a:pPr marL="0" indent="0">
              <a:lnSpc>
                <a:spcPts val="2800"/>
              </a:lnSpc>
              <a:spcBef>
                <a:spcPts val="600"/>
              </a:spcBef>
              <a:defRPr/>
            </a:pPr>
            <a:r>
              <a:rPr lang="en-US" b="1" dirty="0">
                <a:solidFill>
                  <a:srgbClr val="00B0F0"/>
                </a:solidFill>
                <a:latin typeface="Arial" pitchFamily="34" charset="0"/>
                <a:cs typeface="Arial" pitchFamily="34" charset="0"/>
              </a:rPr>
              <a:t>Obtaining T-Card </a:t>
            </a:r>
          </a:p>
          <a:p>
            <a:pPr lvl="2">
              <a:lnSpc>
                <a:spcPts val="2800"/>
              </a:lnSpc>
              <a:spcBef>
                <a:spcPts val="600"/>
              </a:spcBef>
              <a:buSzPct val="100000"/>
              <a:buFont typeface="Arial" pitchFamily="34" charset="0"/>
              <a:buChar char="•"/>
              <a:defRPr/>
            </a:pPr>
            <a:r>
              <a:rPr lang="en-US" i="0" dirty="0">
                <a:solidFill>
                  <a:schemeClr val="tx1"/>
                </a:solidFill>
                <a:cs typeface="Arial" pitchFamily="34" charset="0"/>
              </a:rPr>
              <a:t>Instructions: </a:t>
            </a:r>
            <a:r>
              <a:rPr lang="en-US" i="0" dirty="0">
                <a:solidFill>
                  <a:schemeClr val="tx1"/>
                </a:solidFill>
                <a:cs typeface="Arial" pitchFamily="34" charset="0"/>
                <a:hlinkClick r:id="rId3"/>
              </a:rPr>
              <a:t>http://tcard.utoronto.ca</a:t>
            </a:r>
            <a:endParaRPr lang="en-US" i="0" dirty="0">
              <a:solidFill>
                <a:schemeClr val="tx1"/>
              </a:solidFill>
              <a:cs typeface="Arial" pitchFamily="34" charset="0"/>
            </a:endParaRPr>
          </a:p>
          <a:p>
            <a:pPr lvl="2">
              <a:lnSpc>
                <a:spcPts val="2800"/>
              </a:lnSpc>
              <a:spcBef>
                <a:spcPts val="600"/>
              </a:spcBef>
              <a:buSzPct val="100000"/>
              <a:buFont typeface="Arial" pitchFamily="34" charset="0"/>
              <a:buChar char="•"/>
              <a:defRPr/>
            </a:pPr>
            <a:r>
              <a:rPr lang="en-US" i="0" dirty="0">
                <a:solidFill>
                  <a:schemeClr val="tx1"/>
                </a:solidFill>
                <a:cs typeface="Arial" pitchFamily="34" charset="0"/>
              </a:rPr>
              <a:t>Need T-Card in order to obtain </a:t>
            </a:r>
            <a:r>
              <a:rPr lang="en-US" i="0" dirty="0" err="1">
                <a:solidFill>
                  <a:schemeClr val="tx1"/>
                </a:solidFill>
                <a:cs typeface="Arial" pitchFamily="34" charset="0"/>
              </a:rPr>
              <a:t>UofT</a:t>
            </a:r>
            <a:r>
              <a:rPr lang="en-US" i="0" dirty="0">
                <a:solidFill>
                  <a:schemeClr val="tx1"/>
                </a:solidFill>
                <a:cs typeface="Arial" pitchFamily="34" charset="0"/>
              </a:rPr>
              <a:t> email address</a:t>
            </a:r>
          </a:p>
          <a:p>
            <a:pPr>
              <a:lnSpc>
                <a:spcPts val="2800"/>
              </a:lnSpc>
              <a:spcBef>
                <a:spcPts val="600"/>
              </a:spcBef>
              <a:buFont typeface="Arial" pitchFamily="34" charset="0"/>
              <a:buChar char="•"/>
              <a:defRPr/>
            </a:pPr>
            <a:endParaRPr lang="en-US" sz="2400" dirty="0">
              <a:solidFill>
                <a:schemeClr val="tx1"/>
              </a:solidFill>
              <a:cs typeface="Arial" pitchFamily="34" charset="0"/>
            </a:endParaRPr>
          </a:p>
          <a:p>
            <a:pPr marL="0" indent="0">
              <a:lnSpc>
                <a:spcPts val="2800"/>
              </a:lnSpc>
              <a:spcBef>
                <a:spcPts val="600"/>
              </a:spcBef>
              <a:defRPr/>
            </a:pPr>
            <a:r>
              <a:rPr lang="en-US" b="1" dirty="0">
                <a:solidFill>
                  <a:srgbClr val="00B0F0"/>
                </a:solidFill>
                <a:latin typeface="Arial" pitchFamily="34" charset="0"/>
                <a:cs typeface="Arial" pitchFamily="34" charset="0"/>
              </a:rPr>
              <a:t>Updating Mailing Address and Email</a:t>
            </a:r>
          </a:p>
          <a:p>
            <a:pPr lvl="2">
              <a:lnSpc>
                <a:spcPts val="2800"/>
              </a:lnSpc>
              <a:spcBef>
                <a:spcPts val="600"/>
              </a:spcBef>
              <a:buSzPct val="100000"/>
              <a:buFont typeface="Arial" pitchFamily="34" charset="0"/>
              <a:buChar char="•"/>
              <a:defRPr/>
            </a:pPr>
            <a:r>
              <a:rPr lang="en-US" i="0" dirty="0"/>
              <a:t>The "</a:t>
            </a:r>
            <a:r>
              <a:rPr lang="en-US" i="0" dirty="0" err="1"/>
              <a:t>utoronto</a:t>
            </a:r>
            <a:r>
              <a:rPr lang="en-US" i="0" dirty="0"/>
              <a:t>" email account </a:t>
            </a:r>
            <a:r>
              <a:rPr lang="en-US" i="0" u="sng" dirty="0"/>
              <a:t>required</a:t>
            </a:r>
            <a:r>
              <a:rPr lang="en-US" i="0" dirty="0"/>
              <a:t> to communicate with the Graduate Office.</a:t>
            </a:r>
          </a:p>
          <a:p>
            <a:pPr lvl="2">
              <a:lnSpc>
                <a:spcPts val="2800"/>
              </a:lnSpc>
              <a:spcBef>
                <a:spcPts val="600"/>
              </a:spcBef>
              <a:buSzPct val="100000"/>
              <a:buFont typeface="Arial" pitchFamily="34" charset="0"/>
              <a:buChar char="•"/>
              <a:defRPr/>
            </a:pPr>
            <a:r>
              <a:rPr lang="en-US" i="0" dirty="0"/>
              <a:t>A current and valid local mailing address on ROSI/ACORN</a:t>
            </a:r>
          </a:p>
          <a:p>
            <a:pPr>
              <a:lnSpc>
                <a:spcPts val="2800"/>
              </a:lnSpc>
              <a:spcBef>
                <a:spcPts val="600"/>
              </a:spcBef>
              <a:buFont typeface="Arial" pitchFamily="34" charset="0"/>
              <a:buChar char="•"/>
              <a:defRPr/>
            </a:pPr>
            <a:endParaRPr lang="en-US" dirty="0">
              <a:solidFill>
                <a:schemeClr val="tx1"/>
              </a:solidFill>
              <a:cs typeface="Arial" pitchFamily="34" charset="0"/>
            </a:endParaRPr>
          </a:p>
          <a:p>
            <a:pPr marL="0" indent="0">
              <a:lnSpc>
                <a:spcPts val="2800"/>
              </a:lnSpc>
              <a:spcBef>
                <a:spcPts val="600"/>
              </a:spcBef>
              <a:defRPr/>
            </a:pPr>
            <a:r>
              <a:rPr lang="en-US" b="1" dirty="0">
                <a:solidFill>
                  <a:srgbClr val="00B0F0"/>
                </a:solidFill>
                <a:latin typeface="Arial" pitchFamily="34" charset="0"/>
                <a:cs typeface="Arial" pitchFamily="34" charset="0"/>
              </a:rPr>
              <a:t>Graduate Office Hours</a:t>
            </a:r>
          </a:p>
          <a:p>
            <a:pPr lvl="2">
              <a:lnSpc>
                <a:spcPts val="2800"/>
              </a:lnSpc>
              <a:spcBef>
                <a:spcPts val="600"/>
              </a:spcBef>
              <a:buSzPct val="100000"/>
              <a:buFont typeface="Arial" pitchFamily="34" charset="0"/>
              <a:buChar char="•"/>
              <a:defRPr/>
            </a:pPr>
            <a:r>
              <a:rPr lang="en-US" i="0" dirty="0"/>
              <a:t>9:00 am - 4:00 pm on every weekdays but Thursday</a:t>
            </a:r>
          </a:p>
          <a:p>
            <a:pPr lvl="2">
              <a:lnSpc>
                <a:spcPts val="2800"/>
              </a:lnSpc>
              <a:spcBef>
                <a:spcPts val="600"/>
              </a:spcBef>
              <a:buSzPct val="100000"/>
              <a:buFont typeface="Arial" pitchFamily="34" charset="0"/>
              <a:buChar char="•"/>
              <a:defRPr/>
            </a:pPr>
            <a:r>
              <a:rPr lang="en-US" i="0" dirty="0"/>
              <a:t>10:00 am - 4:00 pm on Thursday</a:t>
            </a:r>
          </a:p>
          <a:p>
            <a:pPr marL="0" indent="0">
              <a:lnSpc>
                <a:spcPts val="2800"/>
              </a:lnSpc>
              <a:spcBef>
                <a:spcPts val="600"/>
              </a:spcBef>
              <a:defRPr/>
            </a:pPr>
            <a:endParaRPr lang="en-US" sz="2400" b="1" dirty="0">
              <a:solidFill>
                <a:srgbClr val="00B0F0"/>
              </a:solidFill>
              <a:latin typeface="Arial" pitchFamily="34" charset="0"/>
              <a:cs typeface="Arial" pitchFamily="34" charset="0"/>
            </a:endParaRPr>
          </a:p>
          <a:p>
            <a:pPr marL="0" indent="0">
              <a:lnSpc>
                <a:spcPts val="2800"/>
              </a:lnSpc>
              <a:spcBef>
                <a:spcPts val="600"/>
              </a:spcBef>
              <a:defRPr/>
            </a:pPr>
            <a:r>
              <a:rPr lang="en-US" b="1" dirty="0">
                <a:solidFill>
                  <a:srgbClr val="00B0F0"/>
                </a:solidFill>
                <a:latin typeface="Arial" pitchFamily="34" charset="0"/>
                <a:cs typeface="Arial" pitchFamily="34" charset="0"/>
              </a:rPr>
              <a:t>Student Requests </a:t>
            </a:r>
          </a:p>
          <a:p>
            <a:pPr lvl="2">
              <a:lnSpc>
                <a:spcPts val="2800"/>
              </a:lnSpc>
              <a:spcBef>
                <a:spcPts val="600"/>
              </a:spcBef>
              <a:buSzPct val="100000"/>
              <a:buFont typeface="Arial" pitchFamily="34" charset="0"/>
              <a:buChar char="•"/>
              <a:defRPr/>
            </a:pPr>
            <a:r>
              <a:rPr lang="en-US" i="0" dirty="0"/>
              <a:t>Student requests will be reviewed weekly, on Thursdays.</a:t>
            </a:r>
          </a:p>
          <a:p>
            <a:pPr>
              <a:lnSpc>
                <a:spcPts val="2800"/>
              </a:lnSpc>
              <a:spcBef>
                <a:spcPts val="600"/>
              </a:spcBef>
              <a:buFont typeface="Arial" pitchFamily="34" charset="0"/>
              <a:buChar char="•"/>
              <a:defRPr/>
            </a:pPr>
            <a:endParaRPr lang="en-US" sz="2400" dirty="0">
              <a:solidFill>
                <a:schemeClr val="tx1"/>
              </a:solidFill>
              <a:cs typeface="Arial" pitchFamily="34" charset="0"/>
            </a:endParaRPr>
          </a:p>
        </p:txBody>
      </p:sp>
      <p:sp>
        <p:nvSpPr>
          <p:cNvPr id="25602" name="Title 2">
            <a:extLst>
              <a:ext uri="{FF2B5EF4-FFF2-40B4-BE49-F238E27FC236}">
                <a16:creationId xmlns:a16="http://schemas.microsoft.com/office/drawing/2014/main" id="{57A81F2F-4274-4AE8-8AC4-281ACA2ED85E}"/>
              </a:ext>
            </a:extLst>
          </p:cNvPr>
          <p:cNvSpPr>
            <a:spLocks noGrp="1"/>
          </p:cNvSpPr>
          <p:nvPr>
            <p:ph type="title"/>
          </p:nvPr>
        </p:nvSpPr>
        <p:spPr>
          <a:ln w="9525"/>
        </p:spPr>
        <p:txBody>
          <a:bodyPr/>
          <a:lstStyle/>
          <a:p>
            <a:r>
              <a:rPr lang="en-US" altLang="en-US"/>
              <a:t>Useful Information</a:t>
            </a:r>
          </a:p>
        </p:txBody>
      </p:sp>
      <p:sp>
        <p:nvSpPr>
          <p:cNvPr id="4" name="Rectangle 3"/>
          <p:cNvSpPr/>
          <p:nvPr/>
        </p:nvSpPr>
        <p:spPr bwMode="auto">
          <a:xfrm>
            <a:off x="0" y="9557320"/>
            <a:ext cx="13004800" cy="196280"/>
          </a:xfrm>
          <a:prstGeom prst="rect">
            <a:avLst/>
          </a:prstGeom>
          <a:solidFill>
            <a:srgbClr val="22253D"/>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solidFill>
                  <a:srgbClr val="001337"/>
                </a:solidFill>
              </a:ln>
              <a:solidFill>
                <a:srgbClr val="000000"/>
              </a:solidFill>
              <a:effectLst/>
              <a:latin typeface="Gill Sans" pitchFamily="-65" charset="0"/>
              <a:ea typeface="ヒラギノ角ゴ ProN W3" pitchFamily="-65" charset="-128"/>
              <a:cs typeface="ヒラギノ角ゴ ProN W3" pitchFamily="-65" charset="-128"/>
              <a:sym typeface="Gill Sans" pitchFamily="-65" charset="0"/>
            </a:endParaRPr>
          </a:p>
        </p:txBody>
      </p:sp>
    </p:spTree>
    <p:extLst>
      <p:ext uri="{BB962C8B-B14F-4D97-AF65-F5344CB8AC3E}">
        <p14:creationId xmlns:p14="http://schemas.microsoft.com/office/powerpoint/2010/main" val="3505115752"/>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 Placeholder 1"/>
          <p:cNvSpPr>
            <a:spLocks noGrp="1"/>
          </p:cNvSpPr>
          <p:nvPr>
            <p:ph type="body" sz="quarter" idx="10"/>
          </p:nvPr>
        </p:nvSpPr>
        <p:spPr>
          <a:xfrm>
            <a:off x="635000" y="1781175"/>
            <a:ext cx="11811000" cy="6372225"/>
          </a:xfrm>
        </p:spPr>
        <p:txBody>
          <a:bodyPr/>
          <a:lstStyle/>
          <a:p>
            <a:pPr marL="457200" indent="-457200">
              <a:lnSpc>
                <a:spcPts val="4000"/>
              </a:lnSpc>
              <a:buFont typeface="Arial" charset="0"/>
              <a:buChar char="•"/>
              <a:defRPr/>
            </a:pPr>
            <a:r>
              <a:rPr lang="en-US" dirty="0"/>
              <a:t>Frequency and modes contact</a:t>
            </a:r>
          </a:p>
          <a:p>
            <a:pPr marL="457200" indent="-457200">
              <a:lnSpc>
                <a:spcPts val="4000"/>
              </a:lnSpc>
              <a:buFont typeface="Arial" charset="0"/>
              <a:buChar char="•"/>
              <a:defRPr/>
            </a:pPr>
            <a:r>
              <a:rPr lang="en-US" dirty="0"/>
              <a:t>How should non-scheduled communication be handled?</a:t>
            </a:r>
          </a:p>
          <a:p>
            <a:pPr marL="457200" indent="-457200">
              <a:lnSpc>
                <a:spcPts val="4000"/>
              </a:lnSpc>
              <a:buFont typeface="Arial" charset="0"/>
              <a:buChar char="•"/>
              <a:defRPr/>
            </a:pPr>
            <a:r>
              <a:rPr lang="en-US" dirty="0"/>
              <a:t>Where and when most of the work to be carried out?</a:t>
            </a:r>
          </a:p>
          <a:p>
            <a:pPr marL="457200" indent="-457200">
              <a:lnSpc>
                <a:spcPts val="4000"/>
              </a:lnSpc>
              <a:buFont typeface="Arial" charset="0"/>
              <a:buChar char="•"/>
              <a:defRPr/>
            </a:pPr>
            <a:r>
              <a:rPr lang="en-US" dirty="0"/>
              <a:t>Timing of major milestones: courses, paper submission, drafts of thesis, etc.</a:t>
            </a:r>
          </a:p>
          <a:p>
            <a:pPr marL="457200" indent="-457200">
              <a:lnSpc>
                <a:spcPts val="4000"/>
              </a:lnSpc>
              <a:buFont typeface="Arial" charset="0"/>
              <a:buChar char="•"/>
              <a:defRPr/>
            </a:pPr>
            <a:r>
              <a:rPr lang="en-US" dirty="0"/>
              <a:t>How and when will the thesis topic be decided upon?</a:t>
            </a:r>
          </a:p>
          <a:p>
            <a:pPr marL="457200" indent="-457200">
              <a:lnSpc>
                <a:spcPts val="4000"/>
              </a:lnSpc>
              <a:buFont typeface="Arial" charset="0"/>
              <a:buChar char="•"/>
              <a:defRPr/>
            </a:pPr>
            <a:r>
              <a:rPr lang="en-US" dirty="0"/>
              <a:t>The expected “turnaround time” on drafts of written materials?</a:t>
            </a:r>
          </a:p>
          <a:p>
            <a:pPr marL="457200" indent="-457200">
              <a:lnSpc>
                <a:spcPts val="4000"/>
              </a:lnSpc>
              <a:buFont typeface="Arial" charset="0"/>
              <a:buChar char="•"/>
              <a:defRPr/>
            </a:pPr>
            <a:r>
              <a:rPr lang="en-US" dirty="0"/>
              <a:t>If most research is to be done in a lab, what is the lab “etiquette? </a:t>
            </a:r>
          </a:p>
          <a:p>
            <a:pPr marL="457200" indent="-457200">
              <a:lnSpc>
                <a:spcPts val="4000"/>
              </a:lnSpc>
              <a:buFont typeface="Arial" charset="0"/>
              <a:buChar char="•"/>
              <a:defRPr/>
            </a:pPr>
            <a:r>
              <a:rPr lang="en-US" dirty="0"/>
              <a:t>Expectations concerning publications &amp; conference presentations?</a:t>
            </a:r>
          </a:p>
          <a:p>
            <a:pPr marL="0" indent="0">
              <a:lnSpc>
                <a:spcPts val="4000"/>
              </a:lnSpc>
              <a:defRPr/>
            </a:pPr>
            <a:endParaRPr lang="en-US" dirty="0"/>
          </a:p>
          <a:p>
            <a:pPr marL="0" indent="0">
              <a:lnSpc>
                <a:spcPts val="4000"/>
              </a:lnSpc>
              <a:defRPr/>
            </a:pPr>
            <a:endParaRPr lang="en-US" altLang="en-US" sz="3600" dirty="0"/>
          </a:p>
        </p:txBody>
      </p:sp>
      <p:sp>
        <p:nvSpPr>
          <p:cNvPr id="32771" name="Title 2"/>
          <p:cNvSpPr>
            <a:spLocks noGrp="1"/>
          </p:cNvSpPr>
          <p:nvPr>
            <p:ph type="title"/>
          </p:nvPr>
        </p:nvSpPr>
        <p:spPr>
          <a:ln w="9525"/>
        </p:spPr>
        <p:txBody>
          <a:bodyPr/>
          <a:lstStyle/>
          <a:p>
            <a:r>
              <a:rPr lang="en-US" altLang="en-US" dirty="0">
                <a:latin typeface="Arial" charset="0"/>
                <a:cs typeface="Arial" charset="0"/>
              </a:rPr>
              <a:t>Clarifying Professor’s Expectations</a:t>
            </a:r>
          </a:p>
        </p:txBody>
      </p:sp>
      <p:sp>
        <p:nvSpPr>
          <p:cNvPr id="4" name="Rectangle 3"/>
          <p:cNvSpPr/>
          <p:nvPr/>
        </p:nvSpPr>
        <p:spPr bwMode="auto">
          <a:xfrm>
            <a:off x="0" y="9557320"/>
            <a:ext cx="13004800" cy="196280"/>
          </a:xfrm>
          <a:prstGeom prst="rect">
            <a:avLst/>
          </a:prstGeom>
          <a:solidFill>
            <a:srgbClr val="22253D"/>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solidFill>
                  <a:srgbClr val="001337"/>
                </a:solidFill>
              </a:ln>
              <a:solidFill>
                <a:srgbClr val="000000"/>
              </a:solidFill>
              <a:effectLst/>
              <a:latin typeface="Gill Sans" pitchFamily="-65" charset="0"/>
              <a:ea typeface="ヒラギノ角ゴ ProN W3" pitchFamily="-65" charset="-128"/>
              <a:cs typeface="ヒラギノ角ゴ ProN W3" pitchFamily="-65" charset="-128"/>
              <a:sym typeface="Gill Sans" pitchFamily="-65" charset="0"/>
            </a:endParaRPr>
          </a:p>
        </p:txBody>
      </p:sp>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marL="457200" indent="-457200">
              <a:lnSpc>
                <a:spcPts val="3800"/>
              </a:lnSpc>
              <a:spcBef>
                <a:spcPts val="600"/>
              </a:spcBef>
              <a:spcAft>
                <a:spcPts val="600"/>
              </a:spcAft>
              <a:buFont typeface="Arial" charset="0"/>
              <a:buChar char="•"/>
              <a:defRPr/>
            </a:pPr>
            <a:r>
              <a:rPr lang="en-US" dirty="0"/>
              <a:t>As a </a:t>
            </a:r>
            <a:r>
              <a:rPr lang="en-US" b="1" dirty="0"/>
              <a:t>full-time student</a:t>
            </a:r>
            <a:r>
              <a:rPr lang="en-US" dirty="0"/>
              <a:t>, you are required to spend a significant number of hours on academic works such as courses and research.</a:t>
            </a:r>
          </a:p>
          <a:p>
            <a:pPr marL="457200" indent="-457200">
              <a:lnSpc>
                <a:spcPts val="3800"/>
              </a:lnSpc>
              <a:spcBef>
                <a:spcPts val="600"/>
              </a:spcBef>
              <a:spcAft>
                <a:spcPts val="600"/>
              </a:spcAft>
              <a:buFont typeface="Arial" charset="0"/>
              <a:buChar char="•"/>
              <a:defRPr/>
            </a:pPr>
            <a:r>
              <a:rPr lang="en-US" dirty="0"/>
              <a:t>Since your supervisor is providing Research Assistantship, you are recommended to consult with your supervisor before accepting </a:t>
            </a:r>
            <a:r>
              <a:rPr lang="en-US" b="1" dirty="0"/>
              <a:t>TA positions.</a:t>
            </a:r>
          </a:p>
          <a:p>
            <a:pPr marL="457200" indent="-457200">
              <a:lnSpc>
                <a:spcPts val="3800"/>
              </a:lnSpc>
              <a:spcBef>
                <a:spcPts val="600"/>
              </a:spcBef>
              <a:spcAft>
                <a:spcPts val="0"/>
              </a:spcAft>
              <a:buFont typeface="Arial" charset="0"/>
              <a:buChar char="•"/>
              <a:defRPr/>
            </a:pPr>
            <a:r>
              <a:rPr lang="en-US" dirty="0"/>
              <a:t>If you will have to be </a:t>
            </a:r>
            <a:r>
              <a:rPr lang="en-US" b="1" dirty="0"/>
              <a:t>away</a:t>
            </a:r>
            <a:r>
              <a:rPr lang="en-US" dirty="0"/>
              <a:t>, you will have to consult with your supervisor prior to your away to avoid any disruption to the research project you are engaged. This is especially important when you travel </a:t>
            </a:r>
            <a:r>
              <a:rPr lang="en-US" b="1" dirty="0"/>
              <a:t>internationally</a:t>
            </a:r>
            <a:r>
              <a:rPr lang="en-US" dirty="0"/>
              <a:t>.</a:t>
            </a:r>
          </a:p>
          <a:p>
            <a:pPr marL="457200" indent="-457200">
              <a:lnSpc>
                <a:spcPts val="3800"/>
              </a:lnSpc>
              <a:spcBef>
                <a:spcPts val="600"/>
              </a:spcBef>
              <a:spcAft>
                <a:spcPts val="600"/>
              </a:spcAft>
              <a:buFont typeface="Arial" charset="0"/>
              <a:buChar char="•"/>
              <a:defRPr/>
            </a:pPr>
            <a:r>
              <a:rPr lang="en-US" dirty="0"/>
              <a:t>Failure to maintain </a:t>
            </a:r>
            <a:r>
              <a:rPr lang="en-US" b="1" dirty="0"/>
              <a:t>good academic standing </a:t>
            </a:r>
            <a:r>
              <a:rPr lang="en-US" dirty="0"/>
              <a:t>may result in various sanctions, including ineligibility for financial assistance, lowest priority for bursaries and assistantships, and even termination</a:t>
            </a:r>
          </a:p>
          <a:p>
            <a:pPr>
              <a:defRPr/>
            </a:pPr>
            <a:endParaRPr lang="en-US" dirty="0"/>
          </a:p>
        </p:txBody>
      </p:sp>
      <p:sp>
        <p:nvSpPr>
          <p:cNvPr id="35843" name="Title 2"/>
          <p:cNvSpPr>
            <a:spLocks noGrp="1"/>
          </p:cNvSpPr>
          <p:nvPr>
            <p:ph type="title"/>
          </p:nvPr>
        </p:nvSpPr>
        <p:spPr>
          <a:ln w="9525"/>
        </p:spPr>
        <p:txBody>
          <a:bodyPr/>
          <a:lstStyle/>
          <a:p>
            <a:r>
              <a:rPr lang="en-US" altLang="en-US" dirty="0">
                <a:latin typeface="Arial" charset="0"/>
                <a:cs typeface="Arial" charset="0"/>
              </a:rPr>
              <a:t>Common Expectations from Supervisor</a:t>
            </a:r>
          </a:p>
        </p:txBody>
      </p:sp>
      <p:sp>
        <p:nvSpPr>
          <p:cNvPr id="4" name="Rectangle 3"/>
          <p:cNvSpPr/>
          <p:nvPr/>
        </p:nvSpPr>
        <p:spPr bwMode="auto">
          <a:xfrm>
            <a:off x="0" y="9557320"/>
            <a:ext cx="13004800" cy="196280"/>
          </a:xfrm>
          <a:prstGeom prst="rect">
            <a:avLst/>
          </a:prstGeom>
          <a:solidFill>
            <a:srgbClr val="22253D"/>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solidFill>
                  <a:srgbClr val="001337"/>
                </a:solidFill>
              </a:ln>
              <a:solidFill>
                <a:srgbClr val="000000"/>
              </a:solidFill>
              <a:effectLst/>
              <a:latin typeface="Gill Sans" pitchFamily="-65" charset="0"/>
              <a:ea typeface="ヒラギノ角ゴ ProN W3" pitchFamily="-65" charset="-128"/>
              <a:cs typeface="ヒラギノ角ゴ ProN W3" pitchFamily="-65" charset="-128"/>
              <a:sym typeface="Gill Sans" pitchFamily="-65" charset="0"/>
            </a:endParaRPr>
          </a:p>
        </p:txBody>
      </p:sp>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ctrTitle"/>
          </p:nvPr>
        </p:nvSpPr>
        <p:spPr>
          <a:xfrm>
            <a:off x="635000" y="5003800"/>
            <a:ext cx="11734800" cy="1016000"/>
          </a:xfrm>
        </p:spPr>
        <p:txBody>
          <a:bodyPr/>
          <a:lstStyle/>
          <a:p>
            <a:pPr algn="ctr"/>
            <a:r>
              <a:rPr lang="en-US" altLang="en-US" sz="6600" dirty="0">
                <a:latin typeface="Arial" charset="0"/>
                <a:cs typeface="Arial" charset="0"/>
              </a:rPr>
              <a:t>Welcome!</a:t>
            </a:r>
          </a:p>
        </p:txBody>
      </p:sp>
      <p:sp>
        <p:nvSpPr>
          <p:cNvPr id="2" name="Rectangle 1"/>
          <p:cNvSpPr/>
          <p:nvPr/>
        </p:nvSpPr>
        <p:spPr bwMode="auto">
          <a:xfrm>
            <a:off x="0" y="9557320"/>
            <a:ext cx="13004800" cy="196280"/>
          </a:xfrm>
          <a:prstGeom prst="rect">
            <a:avLst/>
          </a:prstGeom>
          <a:solidFill>
            <a:srgbClr val="22253D"/>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solidFill>
                  <a:srgbClr val="001337"/>
                </a:solidFill>
              </a:ln>
              <a:solidFill>
                <a:srgbClr val="000000"/>
              </a:solidFill>
              <a:effectLst/>
              <a:latin typeface="Gill Sans" pitchFamily="-65" charset="0"/>
              <a:ea typeface="ヒラギノ角ゴ ProN W3" pitchFamily="-65" charset="-128"/>
              <a:cs typeface="ヒラギノ角ゴ ProN W3" pitchFamily="-65" charset="-128"/>
              <a:sym typeface="Gill Sans" pitchFamily="-65" charset="0"/>
            </a:endParaRPr>
          </a:p>
        </p:txBody>
      </p:sp>
    </p:spTree>
    <p:extLst>
      <p:ext uri="{BB962C8B-B14F-4D97-AF65-F5344CB8AC3E}">
        <p14:creationId xmlns:p14="http://schemas.microsoft.com/office/powerpoint/2010/main" val="3416540931"/>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35000" y="2428528"/>
            <a:ext cx="11811000" cy="6229350"/>
          </a:xfrm>
        </p:spPr>
        <p:txBody>
          <a:bodyPr/>
          <a:lstStyle/>
          <a:p>
            <a:pPr marL="457200" indent="-457200">
              <a:spcAft>
                <a:spcPts val="2400"/>
              </a:spcAft>
              <a:buFont typeface="Arial" panose="020B0604020202020204" pitchFamily="34" charset="0"/>
              <a:buChar char="•"/>
              <a:defRPr/>
            </a:pPr>
            <a:r>
              <a:rPr lang="en-US" dirty="0">
                <a:sym typeface="Georgia" panose="02040502050405020303" pitchFamily="18" charset="0"/>
              </a:rPr>
              <a:t>You will have to consult with the supervisor before applying for any TA positions.</a:t>
            </a:r>
          </a:p>
          <a:p>
            <a:pPr marL="457200" indent="-457200">
              <a:spcAft>
                <a:spcPts val="2400"/>
              </a:spcAft>
              <a:buFont typeface="Arial" panose="020B0604020202020204" pitchFamily="34" charset="0"/>
              <a:buChar char="•"/>
              <a:defRPr/>
            </a:pPr>
            <a:r>
              <a:rPr lang="en-US" dirty="0">
                <a:sym typeface="Georgia" panose="02040502050405020303" pitchFamily="18" charset="0"/>
              </a:rPr>
              <a:t>You are required to be in the lab physically. </a:t>
            </a:r>
          </a:p>
          <a:p>
            <a:pPr marL="457200" indent="-457200">
              <a:spcAft>
                <a:spcPts val="2400"/>
              </a:spcAft>
              <a:buFont typeface="Arial" panose="020B0604020202020204" pitchFamily="34" charset="0"/>
              <a:buChar char="•"/>
              <a:defRPr/>
            </a:pPr>
            <a:r>
              <a:rPr lang="en-US" dirty="0">
                <a:sym typeface="Georgia" panose="02040502050405020303" pitchFamily="18" charset="0"/>
              </a:rPr>
              <a:t>You will have to bring a written document, summarizing the progress since last meeting, to every research meeting.</a:t>
            </a:r>
          </a:p>
          <a:p>
            <a:pPr marL="457200" indent="-457200">
              <a:spcAft>
                <a:spcPts val="2400"/>
              </a:spcAft>
              <a:buFont typeface="Arial" panose="020B0604020202020204" pitchFamily="34" charset="0"/>
              <a:buChar char="•"/>
              <a:defRPr/>
            </a:pPr>
            <a:r>
              <a:rPr lang="en-US" dirty="0">
                <a:sym typeface="Georgia" panose="02040502050405020303" pitchFamily="18" charset="0"/>
              </a:rPr>
              <a:t>You are entitled to have two weeks (or 10 business days) off without sacrificing stipend. However, you will have to consult with the supervisor about the timing at least two weeks in advance.</a:t>
            </a:r>
          </a:p>
          <a:p>
            <a:pPr>
              <a:spcAft>
                <a:spcPts val="2400"/>
              </a:spcAft>
              <a:defRPr/>
            </a:pPr>
            <a:endParaRPr lang="en-CA" dirty="0">
              <a:sym typeface="Georgia" panose="02040502050405020303" pitchFamily="18" charset="0"/>
            </a:endParaRPr>
          </a:p>
        </p:txBody>
      </p:sp>
      <p:sp>
        <p:nvSpPr>
          <p:cNvPr id="36867" name="Title 2"/>
          <p:cNvSpPr>
            <a:spLocks noGrp="1"/>
          </p:cNvSpPr>
          <p:nvPr>
            <p:ph type="title"/>
          </p:nvPr>
        </p:nvSpPr>
        <p:spPr>
          <a:ln w="9525"/>
        </p:spPr>
        <p:txBody>
          <a:bodyPr/>
          <a:lstStyle/>
          <a:p>
            <a:r>
              <a:rPr lang="en-US" altLang="en-US" dirty="0">
                <a:latin typeface="Arial" charset="0"/>
                <a:cs typeface="Arial" charset="0"/>
              </a:rPr>
              <a:t>Some Supervisor May Expect….</a:t>
            </a:r>
            <a:endParaRPr lang="en-CA" altLang="en-US" dirty="0">
              <a:latin typeface="Arial" charset="0"/>
              <a:cs typeface="Arial" charset="0"/>
            </a:endParaRPr>
          </a:p>
        </p:txBody>
      </p:sp>
      <p:sp>
        <p:nvSpPr>
          <p:cNvPr id="4" name="Rectangle 3"/>
          <p:cNvSpPr/>
          <p:nvPr/>
        </p:nvSpPr>
        <p:spPr bwMode="auto">
          <a:xfrm>
            <a:off x="0" y="9557320"/>
            <a:ext cx="13004800" cy="196280"/>
          </a:xfrm>
          <a:prstGeom prst="rect">
            <a:avLst/>
          </a:prstGeom>
          <a:solidFill>
            <a:srgbClr val="22253D"/>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solidFill>
                  <a:srgbClr val="001337"/>
                </a:solidFill>
              </a:ln>
              <a:solidFill>
                <a:srgbClr val="000000"/>
              </a:solidFill>
              <a:effectLst/>
              <a:latin typeface="Gill Sans" pitchFamily="-65" charset="0"/>
              <a:ea typeface="ヒラギノ角ゴ ProN W3" pitchFamily="-65" charset="-128"/>
              <a:cs typeface="ヒラギノ角ゴ ProN W3" pitchFamily="-65" charset="-128"/>
              <a:sym typeface="Gill Sans" pitchFamily="-65" charset="0"/>
            </a:endParaRPr>
          </a:p>
        </p:txBody>
      </p:sp>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638304" y="1901510"/>
            <a:ext cx="6572982" cy="1239202"/>
          </a:xfrm>
        </p:spPr>
        <p:txBody>
          <a:bodyPr/>
          <a:lstStyle/>
          <a:p>
            <a:pPr marL="0" indent="0">
              <a:defRPr/>
            </a:pPr>
            <a:r>
              <a:rPr lang="en-US" sz="2000" kern="1200" dirty="0">
                <a:sym typeface="Gill Sans" charset="0"/>
                <a:hlinkClick r:id="rId2"/>
              </a:rPr>
              <a:t>https://www.sgs.utoronto.ca/resources-supports/gpd/gps/research-related-skills-offerings/</a:t>
            </a:r>
            <a:endParaRPr lang="en-US" sz="2000" kern="1200" dirty="0">
              <a:sym typeface="Gill Sans" charset="0"/>
            </a:endParaRPr>
          </a:p>
          <a:p>
            <a:pPr marL="0" indent="0">
              <a:defRPr/>
            </a:pPr>
            <a:r>
              <a:rPr lang="en-US" sz="1600" kern="1200" dirty="0">
                <a:sym typeface="Gill Sans" charset="0"/>
              </a:rPr>
              <a:t>Please note: the SGS website is currently being updated. Some resources may not be visible at this time. </a:t>
            </a:r>
          </a:p>
          <a:p>
            <a:pPr marL="0" indent="0">
              <a:defRPr/>
            </a:pPr>
            <a:endParaRPr lang="en-US" sz="2000" dirty="0">
              <a:sym typeface="Georgia" panose="02040502050405020303" pitchFamily="18" charset="0"/>
            </a:endParaRPr>
          </a:p>
        </p:txBody>
      </p:sp>
      <p:sp>
        <p:nvSpPr>
          <p:cNvPr id="34819" name="Title 2"/>
          <p:cNvSpPr>
            <a:spLocks noGrp="1"/>
          </p:cNvSpPr>
          <p:nvPr>
            <p:ph type="title"/>
          </p:nvPr>
        </p:nvSpPr>
        <p:spPr>
          <a:ln w="9525"/>
        </p:spPr>
        <p:txBody>
          <a:bodyPr/>
          <a:lstStyle/>
          <a:p>
            <a:r>
              <a:rPr lang="en-US" altLang="en-US">
                <a:latin typeface="Arial" charset="0"/>
                <a:cs typeface="Arial" charset="0"/>
                <a:sym typeface="Georgia" charset="0"/>
              </a:rPr>
              <a:t>Good Practice on Graduate Supervision</a:t>
            </a:r>
            <a:br>
              <a:rPr lang="en-US" altLang="en-US">
                <a:latin typeface="Arial" charset="0"/>
                <a:cs typeface="Arial" charset="0"/>
                <a:sym typeface="Georgia" charset="0"/>
              </a:rPr>
            </a:br>
            <a:endParaRPr lang="en-CA" altLang="en-US">
              <a:latin typeface="Arial" charset="0"/>
              <a:cs typeface="Arial"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727" y="1708448"/>
            <a:ext cx="4968553" cy="1781861"/>
          </a:xfrm>
          <a:prstGeom prst="rect">
            <a:avLst/>
          </a:prstGeom>
        </p:spPr>
      </p:pic>
      <p:sp>
        <p:nvSpPr>
          <p:cNvPr id="5" name="TextBox 4"/>
          <p:cNvSpPr txBox="1"/>
          <p:nvPr/>
        </p:nvSpPr>
        <p:spPr>
          <a:xfrm>
            <a:off x="1173808" y="4220132"/>
            <a:ext cx="6264696" cy="1015663"/>
          </a:xfrm>
          <a:prstGeom prst="rect">
            <a:avLst/>
          </a:prstGeom>
          <a:noFill/>
        </p:spPr>
        <p:txBody>
          <a:bodyPr wrap="square" rtlCol="0">
            <a:spAutoFit/>
          </a:bodyPr>
          <a:lstStyle/>
          <a:p>
            <a:pPr>
              <a:spcBef>
                <a:spcPts val="1200"/>
              </a:spcBef>
              <a:defRPr/>
            </a:pPr>
            <a:r>
              <a:rPr lang="en-US" sz="2000" dirty="0">
                <a:solidFill>
                  <a:srgbClr val="001337"/>
                </a:solidFill>
                <a:latin typeface="+mn-lt"/>
                <a:ea typeface="+mn-ea"/>
                <a:sym typeface="Georgia" charset="0"/>
                <a:hlinkClick r:id="rId4"/>
              </a:rPr>
              <a:t>https://www.sgs.utoronto.ca/wp-content/uploads/sites/253/2019/06/Graduate-Supervision-Guidelines_Students.pdf</a:t>
            </a:r>
            <a:endParaRPr lang="en-US" sz="2000" dirty="0">
              <a:solidFill>
                <a:srgbClr val="001337"/>
              </a:solidFill>
              <a:latin typeface="+mn-lt"/>
              <a:ea typeface="+mn-ea"/>
              <a:sym typeface="Georgia"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5822" y="3861788"/>
            <a:ext cx="4515464" cy="173234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3728" y="5946832"/>
            <a:ext cx="4464496" cy="2537140"/>
          </a:xfrm>
          <a:prstGeom prst="rect">
            <a:avLst/>
          </a:prstGeom>
        </p:spPr>
      </p:pic>
      <p:sp>
        <p:nvSpPr>
          <p:cNvPr id="9" name="TextBox 8"/>
          <p:cNvSpPr txBox="1"/>
          <p:nvPr/>
        </p:nvSpPr>
        <p:spPr>
          <a:xfrm>
            <a:off x="5638304" y="7054510"/>
            <a:ext cx="6264696" cy="1015663"/>
          </a:xfrm>
          <a:prstGeom prst="rect">
            <a:avLst/>
          </a:prstGeom>
          <a:noFill/>
        </p:spPr>
        <p:txBody>
          <a:bodyPr wrap="square" rtlCol="0">
            <a:spAutoFit/>
          </a:bodyPr>
          <a:lstStyle/>
          <a:p>
            <a:pPr>
              <a:spcBef>
                <a:spcPts val="1200"/>
              </a:spcBef>
              <a:defRPr/>
            </a:pPr>
            <a:r>
              <a:rPr lang="en-US" sz="2000" dirty="0">
                <a:solidFill>
                  <a:srgbClr val="001337"/>
                </a:solidFill>
                <a:latin typeface="+mn-lt"/>
                <a:ea typeface="+mn-ea"/>
                <a:hlinkClick r:id="rId7"/>
              </a:rPr>
              <a:t>https://www.sgs.utoronto.ca/wp-content/uploads/sites/253/2019/06/TTC-Best-Practices_Students_SGS.pdf</a:t>
            </a:r>
            <a:endParaRPr lang="en-US" sz="2000" dirty="0">
              <a:solidFill>
                <a:srgbClr val="001337"/>
              </a:solidFill>
              <a:latin typeface="+mn-lt"/>
              <a:ea typeface="+mn-ea"/>
            </a:endParaRPr>
          </a:p>
        </p:txBody>
      </p:sp>
      <p:sp>
        <p:nvSpPr>
          <p:cNvPr id="10" name="Rectangle 9"/>
          <p:cNvSpPr/>
          <p:nvPr/>
        </p:nvSpPr>
        <p:spPr bwMode="auto">
          <a:xfrm>
            <a:off x="0" y="9557320"/>
            <a:ext cx="13004800" cy="196280"/>
          </a:xfrm>
          <a:prstGeom prst="rect">
            <a:avLst/>
          </a:prstGeom>
          <a:solidFill>
            <a:srgbClr val="22253D"/>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solidFill>
                  <a:srgbClr val="001337"/>
                </a:solidFill>
              </a:ln>
              <a:solidFill>
                <a:srgbClr val="000000"/>
              </a:solidFill>
              <a:effectLst/>
              <a:latin typeface="Gill Sans" pitchFamily="-65" charset="0"/>
              <a:ea typeface="ヒラギノ角ゴ ProN W3" pitchFamily="-65" charset="-128"/>
              <a:cs typeface="ヒラギノ角ゴ ProN W3" pitchFamily="-65" charset="-128"/>
              <a:sym typeface="Gill Sans" pitchFamily="-65" charset="0"/>
            </a:endParaRPr>
          </a:p>
        </p:txBody>
      </p:sp>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C16179-80A5-41A4-A72F-E9718B48DFE3}"/>
              </a:ext>
            </a:extLst>
          </p:cNvPr>
          <p:cNvSpPr>
            <a:spLocks noGrp="1"/>
          </p:cNvSpPr>
          <p:nvPr>
            <p:ph type="body" sz="quarter" idx="10"/>
          </p:nvPr>
        </p:nvSpPr>
        <p:spPr/>
        <p:txBody>
          <a:bodyPr/>
          <a:lstStyle/>
          <a:p>
            <a:pPr marL="457200" indent="-457200">
              <a:buFont typeface="Wingdings" panose="05000000000000000000" pitchFamily="2" charset="2"/>
              <a:buChar char="q"/>
            </a:pPr>
            <a:r>
              <a:rPr lang="en-CA" dirty="0"/>
              <a:t>External partner = industry, government, hospital or non-profit</a:t>
            </a:r>
          </a:p>
          <a:p>
            <a:pPr marL="457200" indent="-457200">
              <a:buFont typeface="Wingdings" panose="05000000000000000000" pitchFamily="2" charset="2"/>
              <a:buChar char="q"/>
            </a:pPr>
            <a:endParaRPr lang="en-CA" dirty="0"/>
          </a:p>
          <a:p>
            <a:pPr marL="457200" indent="-457200">
              <a:buFont typeface="Wingdings" panose="05000000000000000000" pitchFamily="2" charset="2"/>
              <a:buChar char="q"/>
            </a:pPr>
            <a:r>
              <a:rPr lang="en-CA" dirty="0"/>
              <a:t>Students located at external partners should have a document signed by all parties that outlines everyone’s expectations (i.e. external partner, student and university/professor). </a:t>
            </a:r>
          </a:p>
          <a:p>
            <a:pPr marL="457200" indent="-457200">
              <a:buFont typeface="Wingdings" panose="05000000000000000000" pitchFamily="2" charset="2"/>
              <a:buChar char="q"/>
            </a:pPr>
            <a:endParaRPr lang="en-CA" dirty="0"/>
          </a:p>
          <a:p>
            <a:pPr marL="457200" indent="-457200">
              <a:buFont typeface="Wingdings" panose="05000000000000000000" pitchFamily="2" charset="2"/>
              <a:buChar char="q"/>
            </a:pPr>
            <a:r>
              <a:rPr lang="en-CA" dirty="0"/>
              <a:t>Students located at an external partner should contact the </a:t>
            </a:r>
            <a:r>
              <a:rPr lang="en-US" altLang="en-US" dirty="0"/>
              <a:t>Associate Chair of Grad Studies </a:t>
            </a:r>
            <a:r>
              <a:rPr lang="en-US" altLang="en-US"/>
              <a:t>to discuss</a:t>
            </a:r>
            <a:endParaRPr lang="en-CA" dirty="0"/>
          </a:p>
        </p:txBody>
      </p:sp>
      <p:sp>
        <p:nvSpPr>
          <p:cNvPr id="3" name="Title 2">
            <a:extLst>
              <a:ext uri="{FF2B5EF4-FFF2-40B4-BE49-F238E27FC236}">
                <a16:creationId xmlns:a16="http://schemas.microsoft.com/office/drawing/2014/main" id="{D2E6693F-C4D5-47AB-8B19-3BABC3C9C262}"/>
              </a:ext>
            </a:extLst>
          </p:cNvPr>
          <p:cNvSpPr>
            <a:spLocks noGrp="1"/>
          </p:cNvSpPr>
          <p:nvPr>
            <p:ph type="title"/>
          </p:nvPr>
        </p:nvSpPr>
        <p:spPr/>
        <p:txBody>
          <a:bodyPr/>
          <a:lstStyle/>
          <a:p>
            <a:r>
              <a:rPr lang="en-CA" dirty="0"/>
              <a:t>Research at an External Partner </a:t>
            </a:r>
          </a:p>
        </p:txBody>
      </p:sp>
      <p:sp>
        <p:nvSpPr>
          <p:cNvPr id="4" name="Rectangle 3"/>
          <p:cNvSpPr/>
          <p:nvPr/>
        </p:nvSpPr>
        <p:spPr bwMode="auto">
          <a:xfrm>
            <a:off x="0" y="9557320"/>
            <a:ext cx="13004800" cy="196280"/>
          </a:xfrm>
          <a:prstGeom prst="rect">
            <a:avLst/>
          </a:prstGeom>
          <a:solidFill>
            <a:srgbClr val="22253D"/>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solidFill>
                  <a:srgbClr val="001337"/>
                </a:solidFill>
              </a:ln>
              <a:solidFill>
                <a:srgbClr val="000000"/>
              </a:solidFill>
              <a:effectLst/>
              <a:latin typeface="Gill Sans" pitchFamily="-65" charset="0"/>
              <a:ea typeface="ヒラギノ角ゴ ProN W3" pitchFamily="-65" charset="-128"/>
              <a:cs typeface="ヒラギノ角ゴ ProN W3" pitchFamily="-65" charset="-128"/>
              <a:sym typeface="Gill Sans" pitchFamily="-65" charset="0"/>
            </a:endParaRPr>
          </a:p>
        </p:txBody>
      </p:sp>
    </p:spTree>
    <p:extLst>
      <p:ext uri="{BB962C8B-B14F-4D97-AF65-F5344CB8AC3E}">
        <p14:creationId xmlns:p14="http://schemas.microsoft.com/office/powerpoint/2010/main" val="425026901"/>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B9F341-1A39-48E8-B82C-B107391D5C83}"/>
              </a:ext>
            </a:extLst>
          </p:cNvPr>
          <p:cNvSpPr>
            <a:spLocks noGrp="1"/>
          </p:cNvSpPr>
          <p:nvPr>
            <p:ph type="body" sz="quarter" idx="10"/>
          </p:nvPr>
        </p:nvSpPr>
        <p:spPr>
          <a:xfrm>
            <a:off x="635000" y="1348408"/>
            <a:ext cx="11747500" cy="6553200"/>
          </a:xfrm>
        </p:spPr>
        <p:txBody>
          <a:bodyPr/>
          <a:lstStyle/>
          <a:p>
            <a:pPr marL="0" indent="0">
              <a:defRPr/>
            </a:pPr>
            <a:r>
              <a:rPr lang="en-US" b="1" dirty="0">
                <a:solidFill>
                  <a:srgbClr val="00B0F0"/>
                </a:solidFill>
                <a:latin typeface="Arial" pitchFamily="34" charset="0"/>
                <a:cs typeface="Arial" pitchFamily="34" charset="0"/>
              </a:rPr>
              <a:t>Deadlines</a:t>
            </a:r>
            <a:r>
              <a:rPr lang="en-US" sz="2600" b="1" dirty="0">
                <a:solidFill>
                  <a:srgbClr val="00B0F0"/>
                </a:solidFill>
                <a:latin typeface="Arial" pitchFamily="34" charset="0"/>
                <a:cs typeface="Arial" pitchFamily="34" charset="0"/>
              </a:rPr>
              <a:t> </a:t>
            </a:r>
          </a:p>
          <a:p>
            <a:pPr marL="0" indent="0">
              <a:defRPr/>
            </a:pPr>
            <a:endParaRPr lang="en-US" sz="2600" b="1" dirty="0">
              <a:solidFill>
                <a:srgbClr val="00B0F0"/>
              </a:solidFill>
              <a:latin typeface="Arial" pitchFamily="34" charset="0"/>
              <a:cs typeface="Arial" pitchFamily="34" charset="0"/>
            </a:endParaRPr>
          </a:p>
          <a:p>
            <a:pPr marL="0" indent="0">
              <a:spcAft>
                <a:spcPts val="600"/>
              </a:spcAft>
              <a:defRPr/>
            </a:pPr>
            <a:r>
              <a:rPr lang="en-US" sz="2400" b="1" dirty="0">
                <a:solidFill>
                  <a:srgbClr val="001A49"/>
                </a:solidFill>
              </a:rPr>
              <a:t>January 20 </a:t>
            </a:r>
            <a:r>
              <a:rPr lang="en-US" sz="2400" dirty="0">
                <a:solidFill>
                  <a:srgbClr val="001A49"/>
                </a:solidFill>
              </a:rPr>
              <a:t>     	Registration (</a:t>
            </a:r>
            <a:r>
              <a:rPr lang="en-US" sz="2400" i="1" dirty="0">
                <a:solidFill>
                  <a:srgbClr val="001A49"/>
                </a:solidFill>
              </a:rPr>
              <a:t>late registration fee charged after this date</a:t>
            </a:r>
            <a:r>
              <a:rPr lang="en-US" sz="2400" dirty="0">
                <a:solidFill>
                  <a:srgbClr val="001A49"/>
                </a:solidFill>
              </a:rPr>
              <a:t>)</a:t>
            </a:r>
          </a:p>
          <a:p>
            <a:pPr marL="746125" indent="-336550">
              <a:spcAft>
                <a:spcPts val="600"/>
              </a:spcAft>
              <a:defRPr/>
            </a:pPr>
            <a:r>
              <a:rPr lang="en-US" sz="2400" dirty="0">
                <a:solidFill>
                  <a:schemeClr val="accent1">
                    <a:lumMod val="75000"/>
                  </a:schemeClr>
                </a:solidFill>
              </a:rPr>
              <a:t>1. Clear outstanding admission conditions if any</a:t>
            </a:r>
          </a:p>
          <a:p>
            <a:pPr marL="746125" indent="-336550">
              <a:spcAft>
                <a:spcPts val="600"/>
              </a:spcAft>
              <a:buFontTx/>
              <a:buAutoNum type="arabicPeriod" startAt="2"/>
              <a:defRPr/>
            </a:pPr>
            <a:r>
              <a:rPr lang="en-US" sz="2400" dirty="0">
                <a:solidFill>
                  <a:schemeClr val="accent1">
                    <a:lumMod val="75000"/>
                  </a:schemeClr>
                </a:solidFill>
              </a:rPr>
              <a:t>Change the status from INVIT to REGISTER on ACORN by paying/deferring fees</a:t>
            </a:r>
          </a:p>
          <a:p>
            <a:pPr marL="746125" indent="-336550">
              <a:spcAft>
                <a:spcPts val="600"/>
              </a:spcAft>
              <a:buFontTx/>
              <a:buAutoNum type="arabicPeriod" startAt="2"/>
              <a:defRPr/>
            </a:pPr>
            <a:r>
              <a:rPr lang="en-US" sz="2400" dirty="0">
                <a:solidFill>
                  <a:schemeClr val="accent1">
                    <a:lumMod val="75000"/>
                  </a:schemeClr>
                </a:solidFill>
              </a:rPr>
              <a:t>Enroll in courses &amp; update (local) contact/bank information on ACORN</a:t>
            </a:r>
          </a:p>
          <a:p>
            <a:pPr marL="0" indent="0">
              <a:spcAft>
                <a:spcPts val="600"/>
              </a:spcAft>
              <a:defRPr/>
            </a:pPr>
            <a:r>
              <a:rPr lang="en-US" sz="2400" b="1" dirty="0">
                <a:solidFill>
                  <a:srgbClr val="001A49"/>
                </a:solidFill>
              </a:rPr>
              <a:t>January 15	</a:t>
            </a:r>
            <a:r>
              <a:rPr lang="en-US" sz="2400" dirty="0">
                <a:solidFill>
                  <a:srgbClr val="001A49"/>
                </a:solidFill>
              </a:rPr>
              <a:t>	Final Day to Add Reading Course</a:t>
            </a:r>
          </a:p>
          <a:p>
            <a:pPr marL="0" indent="0">
              <a:spcAft>
                <a:spcPts val="600"/>
              </a:spcAft>
              <a:defRPr/>
            </a:pPr>
            <a:r>
              <a:rPr lang="en-US" sz="2400" b="1" dirty="0">
                <a:solidFill>
                  <a:srgbClr val="001A49"/>
                </a:solidFill>
              </a:rPr>
              <a:t>January 20	</a:t>
            </a:r>
            <a:r>
              <a:rPr lang="en-US" sz="2400" dirty="0">
                <a:solidFill>
                  <a:srgbClr val="001A49"/>
                </a:solidFill>
              </a:rPr>
              <a:t>	Final Day to Add full-year and Fall courses</a:t>
            </a:r>
            <a:r>
              <a:rPr lang="en-US" sz="2400" b="1" dirty="0">
                <a:solidFill>
                  <a:srgbClr val="FF0000"/>
                </a:solidFill>
              </a:rPr>
              <a:t>*</a:t>
            </a:r>
            <a:endParaRPr lang="en-US" sz="2400" dirty="0">
              <a:solidFill>
                <a:srgbClr val="001A49"/>
              </a:solidFill>
            </a:endParaRPr>
          </a:p>
          <a:p>
            <a:pPr marL="746125" indent="-336550">
              <a:spcAft>
                <a:spcPts val="600"/>
              </a:spcAft>
              <a:defRPr/>
            </a:pPr>
            <a:r>
              <a:rPr lang="en-US" sz="2400" dirty="0">
                <a:solidFill>
                  <a:schemeClr val="accent1">
                    <a:lumMod val="75000"/>
                  </a:schemeClr>
                </a:solidFill>
              </a:rPr>
              <a:t>• Reading Course Add deadline </a:t>
            </a:r>
            <a:r>
              <a:rPr lang="en-US" sz="2400" u="sng" dirty="0">
                <a:solidFill>
                  <a:schemeClr val="accent1">
                    <a:lumMod val="75000"/>
                  </a:schemeClr>
                </a:solidFill>
              </a:rPr>
              <a:t>earlier</a:t>
            </a:r>
            <a:r>
              <a:rPr lang="en-US" sz="2400" dirty="0">
                <a:solidFill>
                  <a:schemeClr val="accent1">
                    <a:lumMod val="75000"/>
                  </a:schemeClr>
                </a:solidFill>
              </a:rPr>
              <a:t>: </a:t>
            </a:r>
            <a:r>
              <a:rPr lang="en-US" sz="2400" b="1" dirty="0">
                <a:solidFill>
                  <a:srgbClr val="002060"/>
                </a:solidFill>
              </a:rPr>
              <a:t>January 15</a:t>
            </a:r>
          </a:p>
          <a:p>
            <a:pPr marL="0" indent="0">
              <a:spcAft>
                <a:spcPts val="600"/>
              </a:spcAft>
              <a:defRPr/>
            </a:pPr>
            <a:r>
              <a:rPr lang="en-US" sz="2400" b="1" dirty="0">
                <a:solidFill>
                  <a:srgbClr val="001A49"/>
                </a:solidFill>
              </a:rPr>
              <a:t>February 24	</a:t>
            </a:r>
            <a:r>
              <a:rPr lang="en-US" sz="2400" dirty="0">
                <a:solidFill>
                  <a:srgbClr val="001A49"/>
                </a:solidFill>
              </a:rPr>
              <a:t>Final Day Drop courses without academic penalty</a:t>
            </a:r>
            <a:r>
              <a:rPr lang="en-US" sz="2400" b="1" dirty="0">
                <a:solidFill>
                  <a:srgbClr val="FF0000"/>
                </a:solidFill>
              </a:rPr>
              <a:t>*</a:t>
            </a:r>
          </a:p>
        </p:txBody>
      </p:sp>
      <p:sp>
        <p:nvSpPr>
          <p:cNvPr id="27650" name="Title 2">
            <a:extLst>
              <a:ext uri="{FF2B5EF4-FFF2-40B4-BE49-F238E27FC236}">
                <a16:creationId xmlns:a16="http://schemas.microsoft.com/office/drawing/2014/main" id="{D1FD6005-6CBB-47C0-8F8C-63DEC21553AC}"/>
              </a:ext>
            </a:extLst>
          </p:cNvPr>
          <p:cNvSpPr>
            <a:spLocks noGrp="1"/>
          </p:cNvSpPr>
          <p:nvPr>
            <p:ph type="title"/>
          </p:nvPr>
        </p:nvSpPr>
        <p:spPr>
          <a:ln w="9525"/>
        </p:spPr>
        <p:txBody>
          <a:bodyPr/>
          <a:lstStyle/>
          <a:p>
            <a:r>
              <a:rPr lang="en-US" altLang="en-US" dirty="0"/>
              <a:t>Useful Dates</a:t>
            </a:r>
          </a:p>
        </p:txBody>
      </p:sp>
      <p:cxnSp>
        <p:nvCxnSpPr>
          <p:cNvPr id="27651" name="Straight Connector 3">
            <a:extLst>
              <a:ext uri="{FF2B5EF4-FFF2-40B4-BE49-F238E27FC236}">
                <a16:creationId xmlns:a16="http://schemas.microsoft.com/office/drawing/2014/main" id="{AC71DB71-766B-4C78-915D-72C753F483CE}"/>
              </a:ext>
            </a:extLst>
          </p:cNvPr>
          <p:cNvCxnSpPr>
            <a:cxnSpLocks noChangeShapeType="1"/>
          </p:cNvCxnSpPr>
          <p:nvPr/>
        </p:nvCxnSpPr>
        <p:spPr bwMode="auto">
          <a:xfrm>
            <a:off x="741363" y="7829550"/>
            <a:ext cx="9793287"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cxnSp>
      <p:sp>
        <p:nvSpPr>
          <p:cNvPr id="5" name="TextBox 4">
            <a:extLst>
              <a:ext uri="{FF2B5EF4-FFF2-40B4-BE49-F238E27FC236}">
                <a16:creationId xmlns:a16="http://schemas.microsoft.com/office/drawing/2014/main" id="{DD3DB680-6BDC-4C9D-B3BF-B5DD2DFDD821}"/>
              </a:ext>
            </a:extLst>
          </p:cNvPr>
          <p:cNvSpPr txBox="1"/>
          <p:nvPr/>
        </p:nvSpPr>
        <p:spPr>
          <a:xfrm>
            <a:off x="736600" y="7853363"/>
            <a:ext cx="7974013" cy="400050"/>
          </a:xfrm>
          <a:prstGeom prst="rect">
            <a:avLst/>
          </a:prstGeom>
          <a:noFill/>
        </p:spPr>
        <p:txBody>
          <a:bodyPr wrap="none">
            <a:spAutoFit/>
          </a:bodyPr>
          <a:lstStyle/>
          <a:p>
            <a:pPr>
              <a:defRPr/>
            </a:pPr>
            <a:r>
              <a:rPr lang="en-US" sz="2000" b="1" dirty="0">
                <a:solidFill>
                  <a:srgbClr val="FF0000"/>
                </a:solidFill>
                <a:latin typeface="+mn-lt"/>
              </a:rPr>
              <a:t>*</a:t>
            </a:r>
            <a:r>
              <a:rPr lang="en-US" sz="2000" dirty="0">
                <a:latin typeface="+mn-lt"/>
              </a:rPr>
              <a:t> Research students need supervisor’s approval for add/drop courses</a:t>
            </a:r>
            <a:endParaRPr lang="en-CA" sz="2000" dirty="0">
              <a:latin typeface="+mn-lt"/>
            </a:endParaRPr>
          </a:p>
        </p:txBody>
      </p:sp>
      <p:sp>
        <p:nvSpPr>
          <p:cNvPr id="6" name="Rectangle 5"/>
          <p:cNvSpPr/>
          <p:nvPr/>
        </p:nvSpPr>
        <p:spPr bwMode="auto">
          <a:xfrm>
            <a:off x="0" y="9557320"/>
            <a:ext cx="13004800" cy="196280"/>
          </a:xfrm>
          <a:prstGeom prst="rect">
            <a:avLst/>
          </a:prstGeom>
          <a:solidFill>
            <a:srgbClr val="22253D"/>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solidFill>
                  <a:srgbClr val="001337"/>
                </a:solidFill>
              </a:ln>
              <a:solidFill>
                <a:srgbClr val="000000"/>
              </a:solidFill>
              <a:effectLst/>
              <a:latin typeface="Gill Sans" pitchFamily="-65" charset="0"/>
              <a:ea typeface="ヒラギノ角ゴ ProN W3" pitchFamily="-65" charset="-128"/>
              <a:cs typeface="ヒラギノ角ゴ ProN W3" pitchFamily="-65" charset="-128"/>
              <a:sym typeface="Gill Sans" pitchFamily="-65" charset="0"/>
            </a:endParaRPr>
          </a:p>
        </p:txBody>
      </p:sp>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 Placeholder 1">
            <a:extLst>
              <a:ext uri="{FF2B5EF4-FFF2-40B4-BE49-F238E27FC236}">
                <a16:creationId xmlns:a16="http://schemas.microsoft.com/office/drawing/2014/main" id="{4CC5EFB6-D4BA-451A-9A7F-DFE145AC2264}"/>
              </a:ext>
            </a:extLst>
          </p:cNvPr>
          <p:cNvSpPr>
            <a:spLocks noGrp="1"/>
          </p:cNvSpPr>
          <p:nvPr>
            <p:ph type="body" sz="quarter" idx="10"/>
          </p:nvPr>
        </p:nvSpPr>
        <p:spPr>
          <a:xfrm>
            <a:off x="381000" y="1600200"/>
            <a:ext cx="12890500" cy="7237413"/>
          </a:xfrm>
        </p:spPr>
        <p:txBody>
          <a:bodyPr/>
          <a:lstStyle/>
          <a:p>
            <a:pPr marL="0" indent="0">
              <a:tabLst>
                <a:tab pos="2511425" algn="l"/>
              </a:tabLst>
            </a:pPr>
            <a:r>
              <a:rPr lang="en-US" altLang="en-US" sz="2400" b="1" dirty="0">
                <a:solidFill>
                  <a:srgbClr val="00B0F0"/>
                </a:solidFill>
                <a:latin typeface="Arial" panose="020B0604020202020204" pitchFamily="34" charset="0"/>
              </a:rPr>
              <a:t>Stay in Touch</a:t>
            </a:r>
            <a:r>
              <a:rPr lang="en-US" altLang="en-US" sz="2400" dirty="0">
                <a:solidFill>
                  <a:srgbClr val="001A49"/>
                </a:solidFill>
              </a:rPr>
              <a:t>:</a:t>
            </a:r>
          </a:p>
          <a:p>
            <a:pPr marL="0" indent="0">
              <a:buFontTx/>
              <a:buChar char="•"/>
              <a:tabLst>
                <a:tab pos="2511425" algn="l"/>
              </a:tabLst>
            </a:pPr>
            <a:r>
              <a:rPr lang="en-US" altLang="en-US" sz="2000" dirty="0">
                <a:solidFill>
                  <a:srgbClr val="001A49"/>
                </a:solidFill>
              </a:rPr>
              <a:t>Grad Announcement: </a:t>
            </a:r>
            <a:r>
              <a:rPr lang="en-US" altLang="en-US" sz="2000" dirty="0">
                <a:hlinkClick r:id="rId2"/>
              </a:rPr>
              <a:t>http://board.mie.utoronto.ca/viewforum.php?f=2</a:t>
            </a:r>
            <a:r>
              <a:rPr lang="en-US" altLang="en-US" sz="2000" dirty="0"/>
              <a:t>  </a:t>
            </a:r>
            <a:endParaRPr lang="en-US" altLang="en-US" sz="2000" dirty="0">
              <a:solidFill>
                <a:srgbClr val="001A49"/>
              </a:solidFill>
            </a:endParaRPr>
          </a:p>
          <a:p>
            <a:pPr marL="0" indent="0">
              <a:buFontTx/>
              <a:buChar char="•"/>
              <a:tabLst>
                <a:tab pos="2511425" algn="l"/>
              </a:tabLst>
            </a:pPr>
            <a:r>
              <a:rPr lang="en-US" altLang="en-US" sz="2000" dirty="0">
                <a:solidFill>
                  <a:srgbClr val="001A49"/>
                </a:solidFill>
              </a:rPr>
              <a:t>MIE Grad Home: 	</a:t>
            </a:r>
            <a:r>
              <a:rPr lang="en-US" altLang="en-US" sz="2000" dirty="0">
                <a:hlinkClick r:id="rId3"/>
              </a:rPr>
              <a:t>http://www.mie.utoronto.ca/graduate/</a:t>
            </a:r>
            <a:r>
              <a:rPr lang="en-US" altLang="en-US" sz="2000" dirty="0"/>
              <a:t>  </a:t>
            </a:r>
          </a:p>
          <a:p>
            <a:pPr marL="0" indent="0">
              <a:buFontTx/>
              <a:buChar char="•"/>
              <a:tabLst>
                <a:tab pos="2511425" algn="l"/>
              </a:tabLst>
            </a:pPr>
            <a:endParaRPr lang="en-US" altLang="en-US" sz="2400" dirty="0">
              <a:solidFill>
                <a:srgbClr val="001A49"/>
              </a:solidFill>
            </a:endParaRPr>
          </a:p>
          <a:p>
            <a:pPr marL="0" indent="0">
              <a:tabLst>
                <a:tab pos="2511425" algn="l"/>
              </a:tabLst>
            </a:pPr>
            <a:r>
              <a:rPr lang="en-US" altLang="en-US" sz="2400" b="1" dirty="0">
                <a:solidFill>
                  <a:srgbClr val="00B0F0"/>
                </a:solidFill>
                <a:latin typeface="Arial" panose="020B0604020202020204" pitchFamily="34" charset="0"/>
              </a:rPr>
              <a:t>Resources</a:t>
            </a:r>
            <a:r>
              <a:rPr lang="en-US" altLang="en-US" sz="2400" dirty="0">
                <a:solidFill>
                  <a:srgbClr val="001A49"/>
                </a:solidFill>
              </a:rPr>
              <a:t> on line:</a:t>
            </a:r>
          </a:p>
          <a:p>
            <a:pPr marL="0" indent="0">
              <a:buFontTx/>
              <a:buChar char="•"/>
              <a:tabLst>
                <a:tab pos="2511425" algn="l"/>
              </a:tabLst>
            </a:pPr>
            <a:r>
              <a:rPr lang="en-US" altLang="en-US" sz="2000" dirty="0">
                <a:solidFill>
                  <a:srgbClr val="001A49"/>
                </a:solidFill>
              </a:rPr>
              <a:t>Sessional Dates:	</a:t>
            </a:r>
            <a:r>
              <a:rPr lang="en-US" altLang="en-US" sz="2000" dirty="0"/>
              <a:t> </a:t>
            </a:r>
            <a:r>
              <a:rPr lang="en-US" sz="2000" dirty="0">
                <a:hlinkClick r:id="rId4"/>
              </a:rPr>
              <a:t>https://sgs.calendar.utoronto.ca/sessional-dates</a:t>
            </a:r>
            <a:endParaRPr lang="en-US" sz="2000" dirty="0"/>
          </a:p>
          <a:p>
            <a:pPr marL="0" indent="0">
              <a:buFontTx/>
              <a:buChar char="•"/>
              <a:tabLst>
                <a:tab pos="2511425" algn="l"/>
              </a:tabLst>
            </a:pPr>
            <a:r>
              <a:rPr lang="en-US" altLang="en-US" sz="2000" dirty="0">
                <a:solidFill>
                  <a:srgbClr val="001A49"/>
                </a:solidFill>
              </a:rPr>
              <a:t>SGS Calendar          	</a:t>
            </a:r>
            <a:r>
              <a:rPr lang="en-US" sz="2000" dirty="0">
                <a:hlinkClick r:id="rId5"/>
              </a:rPr>
              <a:t>https://sgs.calendar.utoronto.ca/</a:t>
            </a:r>
            <a:endParaRPr lang="en-US" sz="2000" dirty="0"/>
          </a:p>
          <a:p>
            <a:pPr marL="0" indent="0">
              <a:buFontTx/>
              <a:buChar char="•"/>
              <a:tabLst>
                <a:tab pos="2511425" algn="l"/>
              </a:tabLst>
            </a:pPr>
            <a:r>
              <a:rPr lang="en-US" altLang="en-US" sz="2000" dirty="0">
                <a:solidFill>
                  <a:srgbClr val="001A49"/>
                </a:solidFill>
              </a:rPr>
              <a:t>Forms in MIE: 	</a:t>
            </a:r>
            <a:r>
              <a:rPr lang="en-US" altLang="en-US" sz="2000" dirty="0">
                <a:hlinkClick r:id="rId6"/>
              </a:rPr>
              <a:t>http://www.mie.utoronto.ca/graduate/forms/</a:t>
            </a:r>
            <a:r>
              <a:rPr lang="en-US" altLang="en-US" sz="2000" dirty="0"/>
              <a:t> </a:t>
            </a:r>
          </a:p>
          <a:p>
            <a:pPr marL="0" indent="0">
              <a:buFontTx/>
              <a:buChar char="•"/>
              <a:tabLst>
                <a:tab pos="2511425" algn="l"/>
              </a:tabLst>
            </a:pPr>
            <a:r>
              <a:rPr lang="en-US" altLang="en-US" sz="2000" dirty="0"/>
              <a:t>Forms in SGS:	</a:t>
            </a:r>
            <a:r>
              <a:rPr lang="en-US" altLang="en-US" sz="2000" dirty="0">
                <a:hlinkClick r:id="rId7"/>
              </a:rPr>
              <a:t>http://www.sgs.utoronto.ca/currentstudents/Pages/Student-Forms-and-Letters.aspx</a:t>
            </a:r>
            <a:r>
              <a:rPr lang="en-US" altLang="en-US" sz="2000" dirty="0"/>
              <a:t> </a:t>
            </a:r>
          </a:p>
          <a:p>
            <a:pPr marL="0" indent="0">
              <a:buFontTx/>
              <a:buChar char="•"/>
              <a:tabLst>
                <a:tab pos="2511425" algn="l"/>
              </a:tabLst>
            </a:pPr>
            <a:r>
              <a:rPr lang="en-US" altLang="en-US" sz="2000" dirty="0"/>
              <a:t>Fees: 	</a:t>
            </a:r>
            <a:r>
              <a:rPr lang="en-US" altLang="en-US" sz="2000" dirty="0">
                <a:hlinkClick r:id="rId8"/>
              </a:rPr>
              <a:t>http://www.fees.utoronto.ca/</a:t>
            </a:r>
            <a:r>
              <a:rPr lang="en-US" altLang="en-US" sz="2000" dirty="0"/>
              <a:t> </a:t>
            </a:r>
          </a:p>
          <a:p>
            <a:pPr marL="0" indent="0">
              <a:buFontTx/>
              <a:buChar char="•"/>
              <a:tabLst>
                <a:tab pos="2511425" algn="l"/>
              </a:tabLst>
            </a:pPr>
            <a:r>
              <a:rPr lang="en-US" altLang="en-US" sz="2000" dirty="0">
                <a:solidFill>
                  <a:srgbClr val="001A49"/>
                </a:solidFill>
              </a:rPr>
              <a:t>MIE Grad Courses: 	</a:t>
            </a:r>
            <a:r>
              <a:rPr lang="en-US" altLang="en-US" sz="2000" dirty="0">
                <a:hlinkClick r:id="rId9"/>
              </a:rPr>
              <a:t>http://www.mie.utoronto.ca/graduate/courses/</a:t>
            </a:r>
            <a:r>
              <a:rPr lang="en-US" altLang="en-US" sz="2000" dirty="0"/>
              <a:t> </a:t>
            </a:r>
          </a:p>
          <a:p>
            <a:pPr marL="0" indent="0">
              <a:buFontTx/>
              <a:buChar char="•"/>
              <a:tabLst>
                <a:tab pos="2511425" algn="l"/>
              </a:tabLst>
            </a:pPr>
            <a:r>
              <a:rPr lang="en-US" altLang="en-US" sz="2000" dirty="0">
                <a:solidFill>
                  <a:srgbClr val="001A49"/>
                </a:solidFill>
              </a:rPr>
              <a:t>APS Courses:	</a:t>
            </a:r>
            <a:r>
              <a:rPr lang="en-US" altLang="en-US" sz="2000" dirty="0">
                <a:solidFill>
                  <a:srgbClr val="001A49"/>
                </a:solidFill>
                <a:hlinkClick r:id="rId10"/>
              </a:rPr>
              <a:t>http://gradstudies.engineering.utoronto.ca/meng/elite-certificate/</a:t>
            </a:r>
            <a:r>
              <a:rPr lang="en-US" altLang="en-US" sz="2000" dirty="0">
                <a:solidFill>
                  <a:srgbClr val="001A49"/>
                </a:solidFill>
              </a:rPr>
              <a:t> </a:t>
            </a:r>
          </a:p>
        </p:txBody>
      </p:sp>
      <p:sp>
        <p:nvSpPr>
          <p:cNvPr id="30722" name="Title 2">
            <a:extLst>
              <a:ext uri="{FF2B5EF4-FFF2-40B4-BE49-F238E27FC236}">
                <a16:creationId xmlns:a16="http://schemas.microsoft.com/office/drawing/2014/main" id="{551CDB79-BCD0-4769-923E-F6F11317BB22}"/>
              </a:ext>
            </a:extLst>
          </p:cNvPr>
          <p:cNvSpPr>
            <a:spLocks noGrp="1"/>
          </p:cNvSpPr>
          <p:nvPr>
            <p:ph type="title"/>
          </p:nvPr>
        </p:nvSpPr>
        <p:spPr>
          <a:ln w="9525"/>
        </p:spPr>
        <p:txBody>
          <a:bodyPr/>
          <a:lstStyle/>
          <a:p>
            <a:r>
              <a:rPr lang="en-US" altLang="en-US"/>
              <a:t>Useful Links</a:t>
            </a:r>
          </a:p>
        </p:txBody>
      </p:sp>
      <p:sp>
        <p:nvSpPr>
          <p:cNvPr id="4" name="Rectangle 3"/>
          <p:cNvSpPr/>
          <p:nvPr/>
        </p:nvSpPr>
        <p:spPr bwMode="auto">
          <a:xfrm>
            <a:off x="0" y="9557320"/>
            <a:ext cx="13004800" cy="196280"/>
          </a:xfrm>
          <a:prstGeom prst="rect">
            <a:avLst/>
          </a:prstGeom>
          <a:solidFill>
            <a:srgbClr val="22253D"/>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solidFill>
                  <a:srgbClr val="001337"/>
                </a:solidFill>
              </a:ln>
              <a:solidFill>
                <a:srgbClr val="000000"/>
              </a:solidFill>
              <a:effectLst/>
              <a:latin typeface="Gill Sans" pitchFamily="-65" charset="0"/>
              <a:ea typeface="ヒラギノ角ゴ ProN W3" pitchFamily="-65" charset="-128"/>
              <a:cs typeface="ヒラギノ角ゴ ProN W3" pitchFamily="-65" charset="-128"/>
              <a:sym typeface="Gill Sans" pitchFamily="-65" charset="0"/>
            </a:endParaRPr>
          </a:p>
        </p:txBody>
      </p:sp>
    </p:spTree>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Placeholder 1">
            <a:extLst>
              <a:ext uri="{FF2B5EF4-FFF2-40B4-BE49-F238E27FC236}">
                <a16:creationId xmlns:a16="http://schemas.microsoft.com/office/drawing/2014/main" id="{003E8092-A3C2-49D8-96A9-558CC4B64EC5}"/>
              </a:ext>
            </a:extLst>
          </p:cNvPr>
          <p:cNvSpPr>
            <a:spLocks noGrp="1"/>
          </p:cNvSpPr>
          <p:nvPr>
            <p:ph type="body" sz="quarter" idx="10"/>
          </p:nvPr>
        </p:nvSpPr>
        <p:spPr>
          <a:xfrm>
            <a:off x="635000" y="1600200"/>
            <a:ext cx="11628438" cy="6553200"/>
          </a:xfrm>
        </p:spPr>
        <p:txBody>
          <a:bodyPr/>
          <a:lstStyle/>
          <a:p>
            <a:pPr marL="0" indent="0">
              <a:defRPr/>
            </a:pPr>
            <a:endParaRPr lang="en-US" altLang="en-US" b="1" dirty="0">
              <a:solidFill>
                <a:srgbClr val="00B0F0"/>
              </a:solidFill>
              <a:cs typeface="Arial" panose="020B0604020202020204" pitchFamily="34" charset="0"/>
            </a:endParaRPr>
          </a:p>
          <a:p>
            <a:pPr marL="0" indent="0">
              <a:defRPr/>
            </a:pPr>
            <a:r>
              <a:rPr lang="en-US" altLang="en-US" b="1" dirty="0">
                <a:solidFill>
                  <a:srgbClr val="00B0F0"/>
                </a:solidFill>
                <a:cs typeface="Arial" panose="020B0604020202020204" pitchFamily="34" charset="0"/>
              </a:rPr>
              <a:t>Safety Training</a:t>
            </a:r>
            <a:endParaRPr lang="en-US" altLang="en-US" sz="2400" b="1" dirty="0">
              <a:solidFill>
                <a:srgbClr val="00B0F0"/>
              </a:solidFill>
              <a:cs typeface="Arial" panose="020B0604020202020204" pitchFamily="34" charset="0"/>
            </a:endParaRPr>
          </a:p>
          <a:p>
            <a:pPr>
              <a:buFont typeface="Arial" panose="020B0604020202020204" pitchFamily="34" charset="0"/>
              <a:buChar char="•"/>
              <a:defRPr/>
            </a:pPr>
            <a:r>
              <a:rPr lang="en-US" altLang="en-US" sz="2400" dirty="0">
                <a:solidFill>
                  <a:schemeClr val="tx1"/>
                </a:solidFill>
                <a:cs typeface="Arial" panose="020B0604020202020204" pitchFamily="34" charset="0"/>
              </a:rPr>
              <a:t>Annual online safety training is </a:t>
            </a:r>
            <a:r>
              <a:rPr lang="en-US" altLang="en-US" sz="2400" b="1" u="sng" dirty="0">
                <a:solidFill>
                  <a:schemeClr val="tx1"/>
                </a:solidFill>
                <a:cs typeface="Arial" panose="020B0604020202020204" pitchFamily="34" charset="0"/>
              </a:rPr>
              <a:t>mandatory</a:t>
            </a:r>
            <a:r>
              <a:rPr lang="en-US" altLang="en-US" sz="2400" dirty="0">
                <a:solidFill>
                  <a:schemeClr val="tx1"/>
                </a:solidFill>
                <a:cs typeface="Arial" panose="020B0604020202020204" pitchFamily="34" charset="0"/>
              </a:rPr>
              <a:t> for all MIE students, faculty, researchers, and visitors. </a:t>
            </a:r>
          </a:p>
          <a:p>
            <a:pPr marL="0" indent="0">
              <a:defRPr/>
            </a:pPr>
            <a:endParaRPr lang="en-US" altLang="en-US" sz="2000" dirty="0">
              <a:solidFill>
                <a:schemeClr val="tx1"/>
              </a:solidFill>
              <a:cs typeface="Arial" panose="020B0604020202020204" pitchFamily="34" charset="0"/>
            </a:endParaRPr>
          </a:p>
          <a:p>
            <a:pPr marL="0" indent="0">
              <a:defRPr/>
            </a:pPr>
            <a:r>
              <a:rPr lang="en-US" altLang="en-US" b="1" dirty="0">
                <a:solidFill>
                  <a:srgbClr val="00B0F0"/>
                </a:solidFill>
                <a:cs typeface="Arial" panose="020B0604020202020204" pitchFamily="34" charset="0"/>
              </a:rPr>
              <a:t>Joint Health &amp; Safety Committee</a:t>
            </a:r>
          </a:p>
          <a:p>
            <a:pPr>
              <a:buFont typeface="Arial" panose="020B0604020202020204" pitchFamily="34" charset="0"/>
              <a:buChar char="•"/>
              <a:defRPr/>
            </a:pPr>
            <a:r>
              <a:rPr lang="en-US" altLang="en-US" sz="2400" dirty="0">
                <a:solidFill>
                  <a:schemeClr val="tx1"/>
                </a:solidFill>
                <a:cs typeface="Arial" panose="020B0604020202020204" pitchFamily="34" charset="0"/>
              </a:rPr>
              <a:t>Please direct any safety-related inquiries and concerns to the Joint Health &amp; Safety Committee. </a:t>
            </a:r>
          </a:p>
          <a:p>
            <a:pPr marL="0" indent="0">
              <a:defRPr/>
            </a:pPr>
            <a:endParaRPr lang="en-US" altLang="en-US" sz="2400" dirty="0">
              <a:solidFill>
                <a:schemeClr val="tx1"/>
              </a:solidFill>
              <a:cs typeface="Arial" panose="020B0604020202020204" pitchFamily="34" charset="0"/>
            </a:endParaRPr>
          </a:p>
          <a:p>
            <a:pPr>
              <a:buFont typeface="Arial" panose="020B0604020202020204" pitchFamily="34" charset="0"/>
              <a:buChar char="•"/>
              <a:defRPr/>
            </a:pPr>
            <a:r>
              <a:rPr lang="en-US" altLang="en-US" sz="2400" dirty="0">
                <a:solidFill>
                  <a:schemeClr val="tx1"/>
                </a:solidFill>
                <a:cs typeface="Arial" panose="020B0604020202020204" pitchFamily="34" charset="0"/>
              </a:rPr>
              <a:t>Contact: </a:t>
            </a:r>
            <a:r>
              <a:rPr lang="en-US" altLang="en-US" sz="2400" dirty="0">
                <a:solidFill>
                  <a:schemeClr val="tx1">
                    <a:lumMod val="75000"/>
                    <a:lumOff val="25000"/>
                  </a:schemeClr>
                </a:solidFill>
                <a:cs typeface="Arial" panose="020B0604020202020204" pitchFamily="34" charset="0"/>
                <a:hlinkClick r:id="rId2"/>
              </a:rPr>
              <a:t>safety@mie.utoronto.ca</a:t>
            </a:r>
            <a:r>
              <a:rPr lang="en-US" altLang="en-US" sz="2400" dirty="0">
                <a:solidFill>
                  <a:schemeClr val="tx1">
                    <a:lumMod val="75000"/>
                    <a:lumOff val="25000"/>
                  </a:schemeClr>
                </a:solidFill>
                <a:cs typeface="Arial" panose="020B0604020202020204" pitchFamily="34" charset="0"/>
              </a:rPr>
              <a:t> </a:t>
            </a:r>
          </a:p>
          <a:p>
            <a:pPr marL="0" indent="0">
              <a:defRPr/>
            </a:pPr>
            <a:r>
              <a:rPr lang="en-US" altLang="en-US" sz="1800" i="1" dirty="0">
                <a:solidFill>
                  <a:schemeClr val="tx1"/>
                </a:solidFill>
                <a:cs typeface="Arial" panose="020B0604020202020204" pitchFamily="34" charset="0"/>
              </a:rPr>
              <a:t>	Emergency services should be contacted in the case of immediate danger. </a:t>
            </a:r>
          </a:p>
          <a:p>
            <a:pPr marL="0" indent="0">
              <a:defRPr/>
            </a:pPr>
            <a:endParaRPr lang="en-US" altLang="en-US" sz="2400" dirty="0">
              <a:solidFill>
                <a:schemeClr val="tx1">
                  <a:lumMod val="75000"/>
                  <a:lumOff val="25000"/>
                </a:schemeClr>
              </a:solidFill>
              <a:cs typeface="Arial" panose="020B0604020202020204" pitchFamily="34" charset="0"/>
            </a:endParaRPr>
          </a:p>
          <a:p>
            <a:pPr marL="0" indent="0">
              <a:buFontTx/>
              <a:buChar char="•"/>
              <a:defRPr/>
            </a:pPr>
            <a:endParaRPr lang="en-US" altLang="en-US" sz="2400" dirty="0">
              <a:solidFill>
                <a:schemeClr val="tx1">
                  <a:lumMod val="75000"/>
                  <a:lumOff val="25000"/>
                </a:schemeClr>
              </a:solidFill>
              <a:cs typeface="Arial" panose="020B0604020202020204" pitchFamily="34" charset="0"/>
            </a:endParaRPr>
          </a:p>
          <a:p>
            <a:pPr marL="0" indent="0">
              <a:defRPr/>
            </a:pPr>
            <a:endParaRPr lang="en-US" altLang="en-US" sz="2400" b="1" dirty="0">
              <a:solidFill>
                <a:srgbClr val="001A49"/>
              </a:solidFill>
            </a:endParaRPr>
          </a:p>
          <a:p>
            <a:pPr marL="0" indent="0">
              <a:defRPr/>
            </a:pPr>
            <a:endParaRPr lang="en-US" altLang="en-US" sz="2400" dirty="0">
              <a:solidFill>
                <a:srgbClr val="001A49"/>
              </a:solidFill>
            </a:endParaRPr>
          </a:p>
        </p:txBody>
      </p:sp>
      <p:sp>
        <p:nvSpPr>
          <p:cNvPr id="24578" name="Title 2">
            <a:extLst>
              <a:ext uri="{FF2B5EF4-FFF2-40B4-BE49-F238E27FC236}">
                <a16:creationId xmlns:a16="http://schemas.microsoft.com/office/drawing/2014/main" id="{55175008-138A-4E35-8A46-0CA6ED34F545}"/>
              </a:ext>
            </a:extLst>
          </p:cNvPr>
          <p:cNvSpPr>
            <a:spLocks noGrp="1"/>
          </p:cNvSpPr>
          <p:nvPr>
            <p:ph type="title"/>
          </p:nvPr>
        </p:nvSpPr>
        <p:spPr>
          <a:ln w="9525"/>
        </p:spPr>
        <p:txBody>
          <a:bodyPr/>
          <a:lstStyle/>
          <a:p>
            <a:r>
              <a:rPr lang="en-US" altLang="en-US"/>
              <a:t>Health and Safety</a:t>
            </a:r>
          </a:p>
        </p:txBody>
      </p:sp>
      <p:sp>
        <p:nvSpPr>
          <p:cNvPr id="4" name="Rectangle 3"/>
          <p:cNvSpPr/>
          <p:nvPr/>
        </p:nvSpPr>
        <p:spPr bwMode="auto">
          <a:xfrm>
            <a:off x="0" y="9557320"/>
            <a:ext cx="13004800" cy="196280"/>
          </a:xfrm>
          <a:prstGeom prst="rect">
            <a:avLst/>
          </a:prstGeom>
          <a:solidFill>
            <a:srgbClr val="22253D"/>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solidFill>
                  <a:srgbClr val="001337"/>
                </a:solidFill>
              </a:ln>
              <a:solidFill>
                <a:srgbClr val="000000"/>
              </a:solidFill>
              <a:effectLst/>
              <a:latin typeface="Gill Sans" pitchFamily="-65" charset="0"/>
              <a:ea typeface="ヒラギノ角ゴ ProN W3" pitchFamily="-65" charset="-128"/>
              <a:cs typeface="ヒラギノ角ゴ ProN W3" pitchFamily="-65" charset="-128"/>
              <a:sym typeface="Gill Sans" pitchFamily="-65" charset="0"/>
            </a:endParaRPr>
          </a:p>
        </p:txBody>
      </p:sp>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marL="0" indent="0">
              <a:lnSpc>
                <a:spcPct val="150000"/>
              </a:lnSpc>
            </a:pPr>
            <a:r>
              <a:rPr lang="en-US" dirty="0"/>
              <a:t>Deadlines:</a:t>
            </a:r>
          </a:p>
          <a:p>
            <a:pPr marL="647700" lvl="2" indent="-457200">
              <a:lnSpc>
                <a:spcPct val="100000"/>
              </a:lnSpc>
              <a:spcBef>
                <a:spcPts val="600"/>
              </a:spcBef>
              <a:buFont typeface="Arial" panose="020B0604020202020204" pitchFamily="34" charset="0"/>
              <a:buChar char="•"/>
            </a:pPr>
            <a:r>
              <a:rPr lang="en-US" dirty="0"/>
              <a:t>See </a:t>
            </a:r>
            <a:r>
              <a:rPr lang="en-US" dirty="0">
                <a:hlinkClick r:id="rId2"/>
              </a:rPr>
              <a:t>http://www.sgs.utoronto.ca/currentstudents/Pages/Scholarships-and-Awards.aspx</a:t>
            </a:r>
            <a:endParaRPr lang="en-US" dirty="0"/>
          </a:p>
          <a:p>
            <a:pPr marL="647700" lvl="2" indent="-457200">
              <a:lnSpc>
                <a:spcPct val="100000"/>
              </a:lnSpc>
              <a:spcBef>
                <a:spcPts val="600"/>
              </a:spcBef>
              <a:buFont typeface="Arial" panose="020B0604020202020204" pitchFamily="34" charset="0"/>
              <a:buChar char="•"/>
            </a:pPr>
            <a:r>
              <a:rPr lang="en-US" dirty="0"/>
              <a:t>Fall: Vanier, NSERC, SSHRC, CIHR, named MIE</a:t>
            </a:r>
          </a:p>
          <a:p>
            <a:pPr marL="647700" lvl="2" indent="-457200">
              <a:lnSpc>
                <a:spcPct val="100000"/>
              </a:lnSpc>
              <a:spcBef>
                <a:spcPts val="600"/>
              </a:spcBef>
              <a:buFont typeface="Arial" panose="020B0604020202020204" pitchFamily="34" charset="0"/>
              <a:buChar char="•"/>
            </a:pPr>
            <a:r>
              <a:rPr lang="en-US" dirty="0"/>
              <a:t>Winter: OGS</a:t>
            </a:r>
          </a:p>
          <a:p>
            <a:pPr marL="0" indent="0">
              <a:lnSpc>
                <a:spcPct val="150000"/>
              </a:lnSpc>
            </a:pPr>
            <a:r>
              <a:rPr lang="en-US" dirty="0"/>
              <a:t>Graduate Award Information sessions </a:t>
            </a:r>
          </a:p>
          <a:p>
            <a:pPr marL="647700" lvl="2" indent="-457200">
              <a:lnSpc>
                <a:spcPct val="100000"/>
              </a:lnSpc>
              <a:spcBef>
                <a:spcPts val="0"/>
              </a:spcBef>
              <a:buFont typeface="Arial" panose="020B0604020202020204" pitchFamily="34" charset="0"/>
              <a:buChar char="•"/>
            </a:pPr>
            <a:r>
              <a:rPr lang="en-US" dirty="0"/>
              <a:t>	Federal: Vanier, NSERC PGS-D, SSHRC CGS, PDF</a:t>
            </a:r>
          </a:p>
          <a:p>
            <a:pPr marL="647700" lvl="2" indent="-457200">
              <a:lnSpc>
                <a:spcPct val="100000"/>
              </a:lnSpc>
              <a:spcBef>
                <a:spcPts val="0"/>
              </a:spcBef>
              <a:buFont typeface="Arial" panose="020B0604020202020204" pitchFamily="34" charset="0"/>
              <a:buChar char="•"/>
            </a:pPr>
            <a:r>
              <a:rPr lang="en-US" dirty="0"/>
              <a:t>	Provincial awards: OGS</a:t>
            </a:r>
          </a:p>
          <a:p>
            <a:pPr marL="647700" lvl="2" indent="-457200">
              <a:lnSpc>
                <a:spcPct val="100000"/>
              </a:lnSpc>
              <a:spcBef>
                <a:spcPts val="0"/>
              </a:spcBef>
              <a:buFont typeface="Arial" panose="020B0604020202020204" pitchFamily="34" charset="0"/>
              <a:buChar char="•"/>
            </a:pPr>
            <a:r>
              <a:rPr lang="en-US" dirty="0">
                <a:solidFill>
                  <a:schemeClr val="tx1"/>
                </a:solidFill>
              </a:rPr>
              <a:t>	Dates and times of award information sessions are posted on SGS website</a:t>
            </a:r>
          </a:p>
          <a:p>
            <a:pPr marL="1641475" lvl="2" indent="-457200">
              <a:lnSpc>
                <a:spcPct val="100000"/>
              </a:lnSpc>
              <a:spcBef>
                <a:spcPts val="0"/>
              </a:spcBef>
              <a:buFont typeface="Arial" panose="020B0604020202020204" pitchFamily="34" charset="0"/>
              <a:buChar char="•"/>
            </a:pPr>
            <a:r>
              <a:rPr lang="en-CA" dirty="0"/>
              <a:t>Dates: </a:t>
            </a:r>
            <a:r>
              <a:rPr lang="en-CA" b="1" dirty="0"/>
              <a:t>TBA</a:t>
            </a:r>
          </a:p>
          <a:p>
            <a:pPr marL="1641475" lvl="2" indent="-457200">
              <a:lnSpc>
                <a:spcPct val="100000"/>
              </a:lnSpc>
              <a:spcBef>
                <a:spcPts val="0"/>
              </a:spcBef>
              <a:buFont typeface="Arial" panose="020B0604020202020204" pitchFamily="34" charset="0"/>
              <a:buChar char="•"/>
            </a:pPr>
            <a:r>
              <a:rPr lang="en-CA" dirty="0"/>
              <a:t>Location: </a:t>
            </a:r>
            <a:r>
              <a:rPr lang="en-CA" b="1" dirty="0"/>
              <a:t>TBA</a:t>
            </a:r>
            <a:endParaRPr lang="en-CA" dirty="0"/>
          </a:p>
          <a:p>
            <a:pPr marL="1641475" lvl="2" indent="-457200">
              <a:lnSpc>
                <a:spcPct val="100000"/>
              </a:lnSpc>
              <a:spcBef>
                <a:spcPts val="0"/>
              </a:spcBef>
              <a:buFont typeface="Arial" panose="020B0604020202020204" pitchFamily="34" charset="0"/>
              <a:buChar char="•"/>
            </a:pPr>
            <a:endParaRPr lang="en-CA" dirty="0"/>
          </a:p>
          <a:p>
            <a:pPr marL="1641475" lvl="2" indent="-457200">
              <a:lnSpc>
                <a:spcPct val="100000"/>
              </a:lnSpc>
              <a:spcBef>
                <a:spcPts val="0"/>
              </a:spcBef>
              <a:buFont typeface="Arial" panose="020B0604020202020204" pitchFamily="34" charset="0"/>
              <a:buChar char="•"/>
            </a:pPr>
            <a:r>
              <a:rPr lang="en-CA" dirty="0"/>
              <a:t>Those unable to attend a workshop can view the slide presentations on the SGS website after the session.</a:t>
            </a:r>
          </a:p>
        </p:txBody>
      </p:sp>
      <p:sp>
        <p:nvSpPr>
          <p:cNvPr id="3" name="Title 2"/>
          <p:cNvSpPr>
            <a:spLocks noGrp="1"/>
          </p:cNvSpPr>
          <p:nvPr>
            <p:ph type="title"/>
          </p:nvPr>
        </p:nvSpPr>
        <p:spPr/>
        <p:txBody>
          <a:bodyPr/>
          <a:lstStyle/>
          <a:p>
            <a:r>
              <a:rPr lang="en-US" dirty="0"/>
              <a:t>Scholarship Opportunities</a:t>
            </a:r>
          </a:p>
        </p:txBody>
      </p:sp>
      <p:sp>
        <p:nvSpPr>
          <p:cNvPr id="4" name="Rectangle 1">
            <a:extLst>
              <a:ext uri="{FF2B5EF4-FFF2-40B4-BE49-F238E27FC236}">
                <a16:creationId xmlns:a16="http://schemas.microsoft.com/office/drawing/2014/main" id="{C62685C0-85E1-4DF4-B0A5-C2DFDD40675C}"/>
              </a:ext>
            </a:extLst>
          </p:cNvPr>
          <p:cNvSpPr>
            <a:spLocks noChangeArrowheads="1"/>
          </p:cNvSpPr>
          <p:nvPr/>
        </p:nvSpPr>
        <p:spPr bwMode="auto">
          <a:xfrm>
            <a:off x="0" y="0"/>
            <a:ext cx="1300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Those unable to attend a workshop can view the slide presentations on the </a:t>
            </a:r>
            <a:r>
              <a:rPr kumimoji="0" lang="en-CA" altLang="en-US" sz="1000" b="0" i="0" u="none" strike="noStrike" cap="none" normalizeH="0" baseline="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hlinkClick r:id="rId2"/>
              </a:rPr>
              <a:t>SGS website</a:t>
            </a:r>
            <a:r>
              <a:rPr kumimoji="0" lang="en-CA" altLang="en-US" sz="1000" b="0" i="0" u="none" strike="noStrike" cap="none" normalizeH="0" baseline="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after September 24.</a:t>
            </a:r>
            <a:endParaRPr kumimoji="0" lang="en-CA" altLang="en-US" sz="1800" b="0" i="0" u="none" strike="noStrike" cap="none" normalizeH="0" baseline="0">
              <a:ln>
                <a:noFill/>
              </a:ln>
              <a:solidFill>
                <a:schemeClr val="tx1"/>
              </a:solidFill>
              <a:effectLst/>
              <a:latin typeface="Arial" panose="020B0604020202020204" pitchFamily="34" charset="0"/>
            </a:endParaRPr>
          </a:p>
        </p:txBody>
      </p:sp>
      <p:sp>
        <p:nvSpPr>
          <p:cNvPr id="5" name="Rectangle 4"/>
          <p:cNvSpPr/>
          <p:nvPr/>
        </p:nvSpPr>
        <p:spPr bwMode="auto">
          <a:xfrm>
            <a:off x="0" y="9557320"/>
            <a:ext cx="13004800" cy="196280"/>
          </a:xfrm>
          <a:prstGeom prst="rect">
            <a:avLst/>
          </a:prstGeom>
          <a:solidFill>
            <a:srgbClr val="22253D"/>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solidFill>
                  <a:srgbClr val="001337"/>
                </a:solidFill>
              </a:ln>
              <a:solidFill>
                <a:srgbClr val="000000"/>
              </a:solidFill>
              <a:effectLst/>
              <a:latin typeface="Gill Sans" pitchFamily="-65" charset="0"/>
              <a:ea typeface="ヒラギノ角ゴ ProN W3" pitchFamily="-65" charset="-128"/>
              <a:cs typeface="ヒラギノ角ゴ ProN W3" pitchFamily="-65" charset="-128"/>
              <a:sym typeface="Gill Sans" pitchFamily="-65" charset="0"/>
            </a:endParaRPr>
          </a:p>
        </p:txBody>
      </p:sp>
    </p:spTree>
    <p:extLst>
      <p:ext uri="{BB962C8B-B14F-4D97-AF65-F5344CB8AC3E}">
        <p14:creationId xmlns:p14="http://schemas.microsoft.com/office/powerpoint/2010/main" val="1849317491"/>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94080" y="7665442"/>
            <a:ext cx="11216640" cy="399658"/>
          </a:xfrm>
        </p:spPr>
        <p:txBody>
          <a:bodyPr>
            <a:normAutofit lnSpcReduction="10000"/>
          </a:bodyPr>
          <a:lstStyle/>
          <a:p>
            <a:pPr marL="0" indent="0" algn="ctr">
              <a:buNone/>
            </a:pPr>
            <a:r>
              <a:rPr lang="en-US" dirty="0">
                <a:solidFill>
                  <a:srgbClr val="002060"/>
                </a:solidFill>
                <a:hlinkClick r:id="rId2"/>
              </a:rPr>
              <a:t>www.nytimes.com/2018/08/17/opinion/college-students.html</a:t>
            </a:r>
            <a:r>
              <a:rPr lang="en-US" dirty="0">
                <a:solidFill>
                  <a:srgbClr val="002060"/>
                </a:solidFill>
              </a:rPr>
              <a:t> </a:t>
            </a:r>
          </a:p>
        </p:txBody>
      </p:sp>
      <p:pic>
        <p:nvPicPr>
          <p:cNvPr id="4" name="Picture 3"/>
          <p:cNvPicPr>
            <a:picLocks noChangeAspect="1"/>
          </p:cNvPicPr>
          <p:nvPr/>
        </p:nvPicPr>
        <p:blipFill>
          <a:blip r:embed="rId3"/>
          <a:stretch>
            <a:fillRect/>
          </a:stretch>
        </p:blipFill>
        <p:spPr>
          <a:xfrm>
            <a:off x="762565" y="1535290"/>
            <a:ext cx="11998396" cy="5674645"/>
          </a:xfrm>
          <a:prstGeom prst="rect">
            <a:avLst/>
          </a:prstGeom>
        </p:spPr>
      </p:pic>
    </p:spTree>
    <p:extLst>
      <p:ext uri="{BB962C8B-B14F-4D97-AF65-F5344CB8AC3E}">
        <p14:creationId xmlns:p14="http://schemas.microsoft.com/office/powerpoint/2010/main" val="19101453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D59E53-DD29-45A2-9D6A-9894D58B8755}"/>
              </a:ext>
            </a:extLst>
          </p:cNvPr>
          <p:cNvSpPr>
            <a:spLocks noGrp="1"/>
          </p:cNvSpPr>
          <p:nvPr>
            <p:ph type="body" sz="quarter" idx="10"/>
          </p:nvPr>
        </p:nvSpPr>
        <p:spPr>
          <a:xfrm>
            <a:off x="635000" y="1600200"/>
            <a:ext cx="11628438" cy="6553200"/>
          </a:xfrm>
        </p:spPr>
        <p:txBody>
          <a:bodyPr/>
          <a:lstStyle/>
          <a:p>
            <a:pPr marL="0" indent="0">
              <a:defRPr/>
            </a:pPr>
            <a:r>
              <a:rPr lang="en-US" b="1" dirty="0">
                <a:solidFill>
                  <a:srgbClr val="00B0F0"/>
                </a:solidFill>
                <a:latin typeface="Arial" pitchFamily="34" charset="0"/>
                <a:cs typeface="Arial" pitchFamily="34" charset="0"/>
              </a:rPr>
              <a:t>MIE Graduate Resources</a:t>
            </a:r>
            <a:endParaRPr lang="en-US" sz="2400" dirty="0">
              <a:solidFill>
                <a:srgbClr val="001A49"/>
              </a:solidFill>
            </a:endParaRPr>
          </a:p>
          <a:p>
            <a:pPr>
              <a:spcBef>
                <a:spcPts val="600"/>
              </a:spcBef>
              <a:buFont typeface="Arial"/>
              <a:buChar char="•"/>
              <a:defRPr/>
            </a:pPr>
            <a:r>
              <a:rPr lang="en-US" sz="2400" dirty="0">
                <a:solidFill>
                  <a:srgbClr val="001A49"/>
                </a:solidFill>
                <a:hlinkClick r:id="rId2"/>
              </a:rPr>
              <a:t>http://www.mie.utoronto.ca/graduate/gradresources.php</a:t>
            </a:r>
            <a:endParaRPr lang="en-US" sz="2400" dirty="0">
              <a:solidFill>
                <a:srgbClr val="001A49"/>
              </a:solidFill>
            </a:endParaRPr>
          </a:p>
          <a:p>
            <a:pPr>
              <a:spcBef>
                <a:spcPts val="600"/>
              </a:spcBef>
              <a:buFont typeface="Arial"/>
              <a:buChar char="•"/>
              <a:defRPr/>
            </a:pPr>
            <a:endParaRPr lang="en-US" sz="2400" dirty="0">
              <a:solidFill>
                <a:srgbClr val="001A49"/>
              </a:solidFill>
            </a:endParaRPr>
          </a:p>
          <a:p>
            <a:pPr>
              <a:spcBef>
                <a:spcPts val="600"/>
              </a:spcBef>
              <a:buFont typeface="Arial"/>
              <a:buChar char="•"/>
              <a:defRPr/>
            </a:pPr>
            <a:r>
              <a:rPr lang="en-US" sz="2400" dirty="0">
                <a:solidFill>
                  <a:srgbClr val="001A49"/>
                </a:solidFill>
              </a:rPr>
              <a:t>Contains useful resources for MIE grad students</a:t>
            </a:r>
          </a:p>
          <a:p>
            <a:pPr>
              <a:spcBef>
                <a:spcPts val="600"/>
              </a:spcBef>
              <a:buFont typeface="Arial"/>
              <a:buChar char="•"/>
              <a:defRPr/>
            </a:pPr>
            <a:endParaRPr lang="en-US" sz="2400" dirty="0">
              <a:solidFill>
                <a:srgbClr val="001A49"/>
              </a:solidFill>
            </a:endParaRPr>
          </a:p>
          <a:p>
            <a:pPr>
              <a:spcBef>
                <a:spcPts val="600"/>
              </a:spcBef>
              <a:buFont typeface="Arial"/>
              <a:buChar char="•"/>
              <a:defRPr/>
            </a:pPr>
            <a:r>
              <a:rPr lang="en-US" sz="2400" dirty="0">
                <a:solidFill>
                  <a:srgbClr val="001A49"/>
                </a:solidFill>
              </a:rPr>
              <a:t>Getting Involved: Student organizations (MIE student groups, campus-wide) </a:t>
            </a:r>
          </a:p>
          <a:p>
            <a:pPr>
              <a:spcBef>
                <a:spcPts val="600"/>
              </a:spcBef>
              <a:buFont typeface="Arial"/>
              <a:buChar char="•"/>
              <a:defRPr/>
            </a:pPr>
            <a:endParaRPr lang="en-US" sz="2400" dirty="0">
              <a:solidFill>
                <a:srgbClr val="001A49"/>
              </a:solidFill>
            </a:endParaRPr>
          </a:p>
          <a:p>
            <a:pPr>
              <a:spcBef>
                <a:spcPts val="600"/>
              </a:spcBef>
              <a:buFont typeface="Arial"/>
              <a:buChar char="•"/>
              <a:defRPr/>
            </a:pPr>
            <a:r>
              <a:rPr lang="en-US" sz="2400" dirty="0">
                <a:solidFill>
                  <a:srgbClr val="001A49"/>
                </a:solidFill>
              </a:rPr>
              <a:t>Professional Development </a:t>
            </a:r>
          </a:p>
          <a:p>
            <a:pPr>
              <a:spcBef>
                <a:spcPts val="600"/>
              </a:spcBef>
              <a:buFont typeface="Arial"/>
              <a:buChar char="•"/>
              <a:defRPr/>
            </a:pPr>
            <a:endParaRPr lang="en-US" sz="2400" dirty="0">
              <a:solidFill>
                <a:srgbClr val="001A49"/>
              </a:solidFill>
            </a:endParaRPr>
          </a:p>
          <a:p>
            <a:pPr>
              <a:spcBef>
                <a:spcPts val="600"/>
              </a:spcBef>
              <a:buFont typeface="Arial"/>
              <a:buChar char="•"/>
              <a:defRPr/>
            </a:pPr>
            <a:r>
              <a:rPr lang="en-US" sz="2400" dirty="0">
                <a:solidFill>
                  <a:srgbClr val="001A49"/>
                </a:solidFill>
              </a:rPr>
              <a:t>Student Life: Academic Success Centre, International Student Centre</a:t>
            </a:r>
          </a:p>
          <a:p>
            <a:pPr>
              <a:spcBef>
                <a:spcPts val="600"/>
              </a:spcBef>
              <a:buFont typeface="Arial"/>
              <a:buChar char="•"/>
              <a:defRPr/>
            </a:pPr>
            <a:endParaRPr lang="en-US" sz="2400" dirty="0">
              <a:solidFill>
                <a:srgbClr val="001A49"/>
              </a:solidFill>
            </a:endParaRPr>
          </a:p>
          <a:p>
            <a:pPr>
              <a:spcBef>
                <a:spcPts val="600"/>
              </a:spcBef>
              <a:buFont typeface="Arial"/>
              <a:buChar char="•"/>
              <a:defRPr/>
            </a:pPr>
            <a:r>
              <a:rPr lang="en-US" sz="2400" dirty="0">
                <a:solidFill>
                  <a:srgbClr val="001A49"/>
                </a:solidFill>
              </a:rPr>
              <a:t>Access to Graduate Lounge: MC330 – Code is 1589 </a:t>
            </a:r>
          </a:p>
          <a:p>
            <a:pPr>
              <a:spcBef>
                <a:spcPts val="600"/>
              </a:spcBef>
              <a:buFont typeface="Arial"/>
              <a:buChar char="•"/>
              <a:defRPr/>
            </a:pPr>
            <a:endParaRPr lang="en-US" sz="2400" dirty="0">
              <a:solidFill>
                <a:srgbClr val="001A49"/>
              </a:solidFill>
            </a:endParaRPr>
          </a:p>
          <a:p>
            <a:pPr>
              <a:buFont typeface="Arial"/>
              <a:buChar char="•"/>
              <a:defRPr/>
            </a:pPr>
            <a:endParaRPr lang="en-US" sz="2400" dirty="0">
              <a:solidFill>
                <a:srgbClr val="001A49"/>
              </a:solidFill>
            </a:endParaRPr>
          </a:p>
          <a:p>
            <a:pPr>
              <a:buFont typeface="Arial"/>
              <a:buChar char="•"/>
              <a:defRPr/>
            </a:pPr>
            <a:endParaRPr lang="en-US" sz="2400" dirty="0">
              <a:solidFill>
                <a:srgbClr val="001A49"/>
              </a:solidFill>
            </a:endParaRPr>
          </a:p>
          <a:p>
            <a:pPr marL="0" indent="0">
              <a:defRPr/>
            </a:pPr>
            <a:endParaRPr lang="en-US" sz="2400" dirty="0">
              <a:solidFill>
                <a:srgbClr val="001A49"/>
              </a:solidFill>
            </a:endParaRPr>
          </a:p>
          <a:p>
            <a:pPr marL="0" indent="0">
              <a:defRPr/>
            </a:pPr>
            <a:endParaRPr lang="en-US" sz="2400" dirty="0">
              <a:solidFill>
                <a:srgbClr val="001A49"/>
              </a:solidFill>
            </a:endParaRPr>
          </a:p>
        </p:txBody>
      </p:sp>
      <p:sp>
        <p:nvSpPr>
          <p:cNvPr id="29698" name="Title 2">
            <a:extLst>
              <a:ext uri="{FF2B5EF4-FFF2-40B4-BE49-F238E27FC236}">
                <a16:creationId xmlns:a16="http://schemas.microsoft.com/office/drawing/2014/main" id="{5686A02B-832C-428D-B0EE-1D9D55920EB7}"/>
              </a:ext>
            </a:extLst>
          </p:cNvPr>
          <p:cNvSpPr>
            <a:spLocks noGrp="1"/>
          </p:cNvSpPr>
          <p:nvPr>
            <p:ph type="title"/>
          </p:nvPr>
        </p:nvSpPr>
        <p:spPr>
          <a:ln w="9525"/>
        </p:spPr>
        <p:txBody>
          <a:bodyPr/>
          <a:lstStyle/>
          <a:p>
            <a:r>
              <a:rPr lang="en-US" altLang="en-US"/>
              <a:t>Student Life &amp; Resources</a:t>
            </a:r>
          </a:p>
        </p:txBody>
      </p:sp>
      <p:sp>
        <p:nvSpPr>
          <p:cNvPr id="4" name="Rectangle 3"/>
          <p:cNvSpPr/>
          <p:nvPr/>
        </p:nvSpPr>
        <p:spPr bwMode="auto">
          <a:xfrm>
            <a:off x="0" y="9557320"/>
            <a:ext cx="13004800" cy="196280"/>
          </a:xfrm>
          <a:prstGeom prst="rect">
            <a:avLst/>
          </a:prstGeom>
          <a:solidFill>
            <a:srgbClr val="22253D"/>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solidFill>
                  <a:srgbClr val="001337"/>
                </a:solidFill>
              </a:ln>
              <a:solidFill>
                <a:srgbClr val="000000"/>
              </a:solidFill>
              <a:effectLst/>
              <a:latin typeface="Gill Sans" pitchFamily="-65" charset="0"/>
              <a:ea typeface="ヒラギノ角ゴ ProN W3" pitchFamily="-65" charset="-128"/>
              <a:cs typeface="ヒラギノ角ゴ ProN W3" pitchFamily="-65" charset="-128"/>
              <a:sym typeface="Gill Sans" pitchFamily="-65" charset="0"/>
            </a:endParaRPr>
          </a:p>
        </p:txBody>
      </p:sp>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97278A-27D9-4A43-AA52-DFE96B1A9B35}"/>
              </a:ext>
            </a:extLst>
          </p:cNvPr>
          <p:cNvSpPr>
            <a:spLocks noGrp="1"/>
          </p:cNvSpPr>
          <p:nvPr>
            <p:ph type="body" sz="quarter" idx="10"/>
          </p:nvPr>
        </p:nvSpPr>
        <p:spPr/>
        <p:txBody>
          <a:bodyPr/>
          <a:lstStyle/>
          <a:p>
            <a:pPr marL="457200" indent="-457200">
              <a:buSzPct val="150000"/>
              <a:buFont typeface="Arial" panose="020B0604020202020204" pitchFamily="34" charset="0"/>
              <a:buChar char="•"/>
            </a:pPr>
            <a:endParaRPr lang="en-CA" dirty="0"/>
          </a:p>
          <a:p>
            <a:pPr marL="457200" indent="-457200">
              <a:buSzPct val="150000"/>
              <a:buFont typeface="Arial" panose="020B0604020202020204" pitchFamily="34" charset="0"/>
              <a:buChar char="•"/>
            </a:pPr>
            <a:endParaRPr lang="en-CA" dirty="0"/>
          </a:p>
          <a:p>
            <a:pPr marL="457200" indent="-457200">
              <a:buSzPct val="150000"/>
              <a:buFont typeface="Arial" panose="020B0604020202020204" pitchFamily="34" charset="0"/>
              <a:buChar char="•"/>
            </a:pPr>
            <a:r>
              <a:rPr lang="en-CA" dirty="0"/>
              <a:t>School of Graduate Studies (SGS)</a:t>
            </a:r>
          </a:p>
          <a:p>
            <a:pPr marL="457200" indent="-457200">
              <a:buSzPct val="150000"/>
              <a:buFont typeface="Arial" panose="020B0604020202020204" pitchFamily="34" charset="0"/>
              <a:buChar char="•"/>
            </a:pPr>
            <a:r>
              <a:rPr lang="en-CA" dirty="0"/>
              <a:t>Institute for Leadership Education in Engineering (</a:t>
            </a:r>
            <a:r>
              <a:rPr lang="en-CA" dirty="0" err="1"/>
              <a:t>ILead</a:t>
            </a:r>
            <a:r>
              <a:rPr lang="en-CA" dirty="0"/>
              <a:t>)</a:t>
            </a:r>
          </a:p>
          <a:p>
            <a:pPr marL="457200" indent="-457200">
              <a:buSzPct val="150000"/>
              <a:buFont typeface="Arial" panose="020B0604020202020204" pitchFamily="34" charset="0"/>
              <a:buChar char="•"/>
            </a:pPr>
            <a:r>
              <a:rPr lang="en-CA" dirty="0"/>
              <a:t>MIE &amp; Student-Run Workshops</a:t>
            </a:r>
          </a:p>
          <a:p>
            <a:pPr marL="457200" indent="-457200">
              <a:buSzPct val="150000"/>
              <a:buFont typeface="Arial" panose="020B0604020202020204" pitchFamily="34" charset="0"/>
              <a:buChar char="•"/>
            </a:pPr>
            <a:r>
              <a:rPr lang="en-CA" dirty="0"/>
              <a:t>Preparing for Academic Careers</a:t>
            </a:r>
          </a:p>
          <a:p>
            <a:pPr marL="457200" indent="-457200">
              <a:buSzPct val="150000"/>
              <a:buFont typeface="Arial" panose="020B0604020202020204" pitchFamily="34" charset="0"/>
              <a:buChar char="•"/>
            </a:pPr>
            <a:r>
              <a:rPr lang="en-CA" dirty="0"/>
              <a:t>Preparing for Industry Careers</a:t>
            </a:r>
          </a:p>
          <a:p>
            <a:endParaRPr lang="en-CA" dirty="0"/>
          </a:p>
          <a:p>
            <a:r>
              <a:rPr lang="en-CA" dirty="0"/>
              <a:t>See </a:t>
            </a:r>
            <a:r>
              <a:rPr lang="en-CA" dirty="0">
                <a:hlinkClick r:id="rId2"/>
              </a:rPr>
              <a:t>https://www.mie.utoronto.ca/graduate/graduate-opportunities/professional-development/</a:t>
            </a:r>
            <a:endParaRPr lang="en-CA" dirty="0"/>
          </a:p>
          <a:p>
            <a:endParaRPr lang="en-CA" dirty="0"/>
          </a:p>
        </p:txBody>
      </p:sp>
      <p:sp>
        <p:nvSpPr>
          <p:cNvPr id="3" name="Title 2">
            <a:extLst>
              <a:ext uri="{FF2B5EF4-FFF2-40B4-BE49-F238E27FC236}">
                <a16:creationId xmlns:a16="http://schemas.microsoft.com/office/drawing/2014/main" id="{D287A26B-4DC0-4C26-A1D2-BC5AD54C46A1}"/>
              </a:ext>
            </a:extLst>
          </p:cNvPr>
          <p:cNvSpPr>
            <a:spLocks noGrp="1"/>
          </p:cNvSpPr>
          <p:nvPr>
            <p:ph type="title"/>
          </p:nvPr>
        </p:nvSpPr>
        <p:spPr/>
        <p:txBody>
          <a:bodyPr/>
          <a:lstStyle/>
          <a:p>
            <a:r>
              <a:rPr lang="en-CA" dirty="0"/>
              <a:t>Professional Development</a:t>
            </a:r>
          </a:p>
        </p:txBody>
      </p:sp>
      <p:sp>
        <p:nvSpPr>
          <p:cNvPr id="4" name="Rectangle 3"/>
          <p:cNvSpPr/>
          <p:nvPr/>
        </p:nvSpPr>
        <p:spPr bwMode="auto">
          <a:xfrm>
            <a:off x="0" y="9557320"/>
            <a:ext cx="13004800" cy="196280"/>
          </a:xfrm>
          <a:prstGeom prst="rect">
            <a:avLst/>
          </a:prstGeom>
          <a:solidFill>
            <a:srgbClr val="22253D"/>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solidFill>
                  <a:srgbClr val="001337"/>
                </a:solidFill>
              </a:ln>
              <a:solidFill>
                <a:srgbClr val="000000"/>
              </a:solidFill>
              <a:effectLst/>
              <a:latin typeface="Gill Sans" pitchFamily="-65" charset="0"/>
              <a:ea typeface="ヒラギノ角ゴ ProN W3" pitchFamily="-65" charset="-128"/>
              <a:cs typeface="ヒラギノ角ゴ ProN W3" pitchFamily="-65" charset="-128"/>
              <a:sym typeface="Gill Sans" pitchFamily="-65" charset="0"/>
            </a:endParaRPr>
          </a:p>
        </p:txBody>
      </p:sp>
    </p:spTree>
    <p:extLst>
      <p:ext uri="{BB962C8B-B14F-4D97-AF65-F5344CB8AC3E}">
        <p14:creationId xmlns:p14="http://schemas.microsoft.com/office/powerpoint/2010/main" val="2459359689"/>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ctrTitle"/>
          </p:nvPr>
        </p:nvSpPr>
        <p:spPr>
          <a:xfrm>
            <a:off x="635000" y="5003800"/>
            <a:ext cx="11734800" cy="1016000"/>
          </a:xfrm>
        </p:spPr>
        <p:txBody>
          <a:bodyPr/>
          <a:lstStyle/>
          <a:p>
            <a:pPr algn="ctr"/>
            <a:r>
              <a:rPr lang="en-US" altLang="en-US" sz="6600" dirty="0" err="1">
                <a:latin typeface="Arial" charset="0"/>
                <a:cs typeface="Arial" charset="0"/>
              </a:rPr>
              <a:t>MASc</a:t>
            </a:r>
            <a:r>
              <a:rPr lang="en-US" altLang="en-US" sz="6600" dirty="0">
                <a:latin typeface="Arial" charset="0"/>
                <a:cs typeface="Arial" charset="0"/>
              </a:rPr>
              <a:t>, PhD Studies in MIE</a:t>
            </a:r>
          </a:p>
        </p:txBody>
      </p:sp>
      <p:sp>
        <p:nvSpPr>
          <p:cNvPr id="13315" name="Subtitle 2"/>
          <p:cNvSpPr>
            <a:spLocks noGrp="1"/>
          </p:cNvSpPr>
          <p:nvPr>
            <p:ph type="subTitle" idx="1"/>
          </p:nvPr>
        </p:nvSpPr>
        <p:spPr>
          <a:xfrm>
            <a:off x="635000" y="6729413"/>
            <a:ext cx="11734800" cy="1384995"/>
          </a:xfrm>
        </p:spPr>
        <p:txBody>
          <a:bodyPr/>
          <a:lstStyle/>
          <a:p>
            <a:pPr algn="ctr">
              <a:spcBef>
                <a:spcPct val="0"/>
              </a:spcBef>
            </a:pPr>
            <a:r>
              <a:rPr lang="en-US" altLang="en-US" sz="3200" b="1" dirty="0">
                <a:latin typeface="Arial" charset="0"/>
              </a:rPr>
              <a:t>Prof. Murray Thomson</a:t>
            </a:r>
            <a:endParaRPr lang="en-US" altLang="en-US" sz="3200" dirty="0"/>
          </a:p>
          <a:p>
            <a:pPr algn="ctr">
              <a:spcBef>
                <a:spcPct val="0"/>
              </a:spcBef>
            </a:pPr>
            <a:r>
              <a:rPr lang="en-US" altLang="en-US" sz="3200" dirty="0"/>
              <a:t>Associate Chair of Grad Studies </a:t>
            </a:r>
          </a:p>
          <a:p>
            <a:pPr algn="ctr">
              <a:spcBef>
                <a:spcPct val="0"/>
              </a:spcBef>
            </a:pPr>
            <a:r>
              <a:rPr lang="en-US" altLang="en-US" sz="3200" dirty="0"/>
              <a:t>2020</a:t>
            </a:r>
          </a:p>
        </p:txBody>
      </p:sp>
      <p:sp>
        <p:nvSpPr>
          <p:cNvPr id="2" name="Rectangle 1"/>
          <p:cNvSpPr/>
          <p:nvPr/>
        </p:nvSpPr>
        <p:spPr bwMode="auto">
          <a:xfrm>
            <a:off x="0" y="9557320"/>
            <a:ext cx="13004800" cy="196280"/>
          </a:xfrm>
          <a:prstGeom prst="rect">
            <a:avLst/>
          </a:prstGeom>
          <a:solidFill>
            <a:srgbClr val="22253D"/>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solidFill>
                  <a:srgbClr val="001337"/>
                </a:solidFill>
              </a:ln>
              <a:solidFill>
                <a:srgbClr val="000000"/>
              </a:solidFill>
              <a:effectLst/>
              <a:latin typeface="Gill Sans" pitchFamily="-65" charset="0"/>
              <a:ea typeface="ヒラギノ角ゴ ProN W3" pitchFamily="-65" charset="-128"/>
              <a:cs typeface="ヒラギノ角ゴ ProN W3" pitchFamily="-65" charset="-128"/>
              <a:sym typeface="Gill Sans" pitchFamily="-65" charset="0"/>
            </a:endParaRPr>
          </a:p>
        </p:txBody>
      </p:sp>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32F35A-7AD7-554C-8130-3F69ECB11F19}"/>
              </a:ext>
            </a:extLst>
          </p:cNvPr>
          <p:cNvPicPr>
            <a:picLocks noChangeAspect="1"/>
          </p:cNvPicPr>
          <p:nvPr/>
        </p:nvPicPr>
        <p:blipFill>
          <a:blip r:embed="rId2"/>
          <a:stretch>
            <a:fillRect/>
          </a:stretch>
        </p:blipFill>
        <p:spPr>
          <a:xfrm>
            <a:off x="480907" y="1266614"/>
            <a:ext cx="12042987" cy="7220373"/>
          </a:xfrm>
          <a:prstGeom prst="rect">
            <a:avLst/>
          </a:prstGeom>
        </p:spPr>
      </p:pic>
    </p:spTree>
    <p:extLst>
      <p:ext uri="{BB962C8B-B14F-4D97-AF65-F5344CB8AC3E}">
        <p14:creationId xmlns:p14="http://schemas.microsoft.com/office/powerpoint/2010/main" val="26373278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D39264-E42C-D341-9FB1-EA433896D4F4}"/>
              </a:ext>
            </a:extLst>
          </p:cNvPr>
          <p:cNvPicPr>
            <a:picLocks noChangeAspect="1"/>
          </p:cNvPicPr>
          <p:nvPr/>
        </p:nvPicPr>
        <p:blipFill>
          <a:blip r:embed="rId2"/>
          <a:stretch>
            <a:fillRect/>
          </a:stretch>
        </p:blipFill>
        <p:spPr>
          <a:xfrm>
            <a:off x="0" y="1219200"/>
            <a:ext cx="13004800" cy="7315200"/>
          </a:xfrm>
          <a:prstGeom prst="rect">
            <a:avLst/>
          </a:prstGeom>
        </p:spPr>
      </p:pic>
    </p:spTree>
    <p:extLst>
      <p:ext uri="{BB962C8B-B14F-4D97-AF65-F5344CB8AC3E}">
        <p14:creationId xmlns:p14="http://schemas.microsoft.com/office/powerpoint/2010/main" val="103562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412E14-485C-354D-AF5A-4900F5CE371F}"/>
              </a:ext>
            </a:extLst>
          </p:cNvPr>
          <p:cNvPicPr>
            <a:picLocks noChangeAspect="1"/>
          </p:cNvPicPr>
          <p:nvPr/>
        </p:nvPicPr>
        <p:blipFill>
          <a:blip r:embed="rId2"/>
          <a:stretch>
            <a:fillRect/>
          </a:stretch>
        </p:blipFill>
        <p:spPr>
          <a:xfrm>
            <a:off x="0" y="1219200"/>
            <a:ext cx="13004800" cy="7315200"/>
          </a:xfrm>
          <a:prstGeom prst="rect">
            <a:avLst/>
          </a:prstGeom>
        </p:spPr>
      </p:pic>
    </p:spTree>
    <p:extLst>
      <p:ext uri="{BB962C8B-B14F-4D97-AF65-F5344CB8AC3E}">
        <p14:creationId xmlns:p14="http://schemas.microsoft.com/office/powerpoint/2010/main" val="5989892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24ED5-9E5B-714F-A14C-5909FEB78D6F}"/>
              </a:ext>
            </a:extLst>
          </p:cNvPr>
          <p:cNvSpPr>
            <a:spLocks noGrp="1"/>
          </p:cNvSpPr>
          <p:nvPr>
            <p:ph type="title"/>
          </p:nvPr>
        </p:nvSpPr>
        <p:spPr/>
        <p:txBody>
          <a:bodyPr>
            <a:normAutofit fontScale="90000"/>
          </a:bodyPr>
          <a:lstStyle/>
          <a:p>
            <a:r>
              <a:rPr lang="en-US" sz="6400" dirty="0">
                <a:latin typeface="Calibri" panose="020F0502020204030204" pitchFamily="34" charset="0"/>
                <a:cs typeface="Calibri" panose="020F0502020204030204" pitchFamily="34" charset="0"/>
              </a:rPr>
              <a:t>Learn more</a:t>
            </a:r>
          </a:p>
        </p:txBody>
      </p:sp>
      <p:sp>
        <p:nvSpPr>
          <p:cNvPr id="3" name="Content Placeholder 2">
            <a:extLst>
              <a:ext uri="{FF2B5EF4-FFF2-40B4-BE49-F238E27FC236}">
                <a16:creationId xmlns:a16="http://schemas.microsoft.com/office/drawing/2014/main" id="{85690470-8987-2045-863A-D11B9E5713A1}"/>
              </a:ext>
            </a:extLst>
          </p:cNvPr>
          <p:cNvSpPr>
            <a:spLocks noGrp="1"/>
          </p:cNvSpPr>
          <p:nvPr>
            <p:ph idx="1"/>
          </p:nvPr>
        </p:nvSpPr>
        <p:spPr/>
        <p:txBody>
          <a:bodyPr>
            <a:normAutofit/>
          </a:bodyPr>
          <a:lstStyle/>
          <a:p>
            <a:pPr marL="0" indent="0">
              <a:buNone/>
            </a:pPr>
            <a:r>
              <a:rPr lang="en-US" sz="5334" dirty="0" err="1"/>
              <a:t>uoft.me</a:t>
            </a:r>
            <a:r>
              <a:rPr lang="en-US" sz="5334" dirty="0"/>
              <a:t>/</a:t>
            </a:r>
            <a:r>
              <a:rPr lang="en-US" sz="5334" dirty="0" err="1"/>
              <a:t>optionsprogram</a:t>
            </a:r>
            <a:endParaRPr lang="en-US" sz="5334" dirty="0"/>
          </a:p>
          <a:p>
            <a:pPr marL="0" indent="0">
              <a:buNone/>
            </a:pPr>
            <a:r>
              <a:rPr lang="en-US" sz="5334" dirty="0" err="1"/>
              <a:t>uoft.me</a:t>
            </a:r>
            <a:r>
              <a:rPr lang="en-US" sz="5334" dirty="0"/>
              <a:t>/</a:t>
            </a:r>
            <a:r>
              <a:rPr lang="en-US" sz="5334" dirty="0" err="1"/>
              <a:t>gradpacs</a:t>
            </a:r>
            <a:endParaRPr lang="en-US" sz="5334" dirty="0"/>
          </a:p>
          <a:p>
            <a:pPr marL="0" indent="0">
              <a:buNone/>
            </a:pPr>
            <a:endParaRPr lang="en-US" sz="5334" dirty="0"/>
          </a:p>
          <a:p>
            <a:pPr marL="0" indent="0">
              <a:buNone/>
            </a:pPr>
            <a:r>
              <a:rPr lang="en-US" sz="5334" dirty="0"/>
              <a:t>Questions? Contact: Teresa Didiano </a:t>
            </a:r>
            <a:r>
              <a:rPr lang="en-US" sz="5334" dirty="0" err="1"/>
              <a:t>t.didiano@utoronto.ca</a:t>
            </a:r>
            <a:endParaRPr lang="en-US" sz="5334" dirty="0"/>
          </a:p>
        </p:txBody>
      </p:sp>
    </p:spTree>
    <p:extLst>
      <p:ext uri="{BB962C8B-B14F-4D97-AF65-F5344CB8AC3E}">
        <p14:creationId xmlns:p14="http://schemas.microsoft.com/office/powerpoint/2010/main" val="21162175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2">
            <a:extLst>
              <a:ext uri="{FF2B5EF4-FFF2-40B4-BE49-F238E27FC236}">
                <a16:creationId xmlns:a16="http://schemas.microsoft.com/office/drawing/2014/main" id="{90A15D40-504C-4F48-B30A-7A68226433C1}"/>
              </a:ext>
            </a:extLst>
          </p:cNvPr>
          <p:cNvSpPr>
            <a:spLocks noGrp="1"/>
          </p:cNvSpPr>
          <p:nvPr>
            <p:ph type="title"/>
          </p:nvPr>
        </p:nvSpPr>
        <p:spPr>
          <a:ln w="9525"/>
        </p:spPr>
        <p:txBody>
          <a:bodyPr/>
          <a:lstStyle/>
          <a:p>
            <a:r>
              <a:rPr lang="en-US" altLang="en-US"/>
              <a:t>Being Connected!</a:t>
            </a:r>
          </a:p>
        </p:txBody>
      </p:sp>
      <p:pic>
        <p:nvPicPr>
          <p:cNvPr id="33794" name="Picture 1">
            <a:extLst>
              <a:ext uri="{FF2B5EF4-FFF2-40B4-BE49-F238E27FC236}">
                <a16:creationId xmlns:a16="http://schemas.microsoft.com/office/drawing/2014/main" id="{4A3E64BE-9238-40CE-A891-608E44EFAE1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875" y="1131888"/>
            <a:ext cx="11557000" cy="722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bwMode="auto">
          <a:xfrm>
            <a:off x="0" y="9557320"/>
            <a:ext cx="13004800" cy="196280"/>
          </a:xfrm>
          <a:prstGeom prst="rect">
            <a:avLst/>
          </a:prstGeom>
          <a:solidFill>
            <a:srgbClr val="22253D"/>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solidFill>
                  <a:srgbClr val="001337"/>
                </a:solidFill>
              </a:ln>
              <a:solidFill>
                <a:srgbClr val="000000"/>
              </a:solidFill>
              <a:effectLst/>
              <a:latin typeface="Gill Sans" pitchFamily="-65" charset="0"/>
              <a:ea typeface="ヒラギノ角ゴ ProN W3" pitchFamily="-65" charset="-128"/>
              <a:cs typeface="ヒラギノ角ゴ ProN W3" pitchFamily="-65" charset="-128"/>
              <a:sym typeface="Gill Sans" pitchFamily="-65" charset="0"/>
            </a:endParaRPr>
          </a:p>
        </p:txBody>
      </p:sp>
    </p:spTree>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198938" y="4371975"/>
            <a:ext cx="4441825" cy="831850"/>
          </a:xfrm>
          <a:prstGeom prst="rect">
            <a:avLst/>
          </a:prstGeom>
          <a:noFill/>
        </p:spPr>
        <p:txBody>
          <a:bodyPr wrap="none">
            <a:spAutoFit/>
          </a:bodyPr>
          <a:lstStyle/>
          <a:p>
            <a:pPr>
              <a:defRPr/>
            </a:pPr>
            <a:r>
              <a:rPr lang="en-US" sz="4800" dirty="0">
                <a:latin typeface="+mn-lt"/>
              </a:rPr>
              <a:t>Any Questions?</a:t>
            </a:r>
            <a:endParaRPr lang="en-CA" sz="4800" dirty="0">
              <a:latin typeface="+mn-lt"/>
            </a:endParaRPr>
          </a:p>
        </p:txBody>
      </p:sp>
      <p:sp>
        <p:nvSpPr>
          <p:cNvPr id="3" name="Rectangle 2"/>
          <p:cNvSpPr/>
          <p:nvPr/>
        </p:nvSpPr>
        <p:spPr bwMode="auto">
          <a:xfrm>
            <a:off x="0" y="9557320"/>
            <a:ext cx="13004800" cy="196280"/>
          </a:xfrm>
          <a:prstGeom prst="rect">
            <a:avLst/>
          </a:prstGeom>
          <a:solidFill>
            <a:srgbClr val="22253D"/>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solidFill>
                  <a:srgbClr val="001337"/>
                </a:solidFill>
              </a:ln>
              <a:solidFill>
                <a:srgbClr val="000000"/>
              </a:solidFill>
              <a:effectLst/>
              <a:latin typeface="Gill Sans" pitchFamily="-65" charset="0"/>
              <a:ea typeface="ヒラギノ角ゴ ProN W3" pitchFamily="-65" charset="-128"/>
              <a:cs typeface="ヒラギノ角ゴ ProN W3" pitchFamily="-65" charset="-128"/>
              <a:sym typeface="Gill Sans" pitchFamily="-65" charset="0"/>
            </a:endParaRPr>
          </a:p>
        </p:txBody>
      </p:sp>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B0FF88-BAB1-49DE-A532-729792285006}"/>
              </a:ext>
            </a:extLst>
          </p:cNvPr>
          <p:cNvSpPr>
            <a:spLocks noGrp="1"/>
          </p:cNvSpPr>
          <p:nvPr>
            <p:ph type="body" sz="quarter" idx="10"/>
          </p:nvPr>
        </p:nvSpPr>
        <p:spPr>
          <a:xfrm>
            <a:off x="635000" y="1600200"/>
            <a:ext cx="11628438" cy="7237413"/>
          </a:xfrm>
        </p:spPr>
        <p:txBody>
          <a:bodyPr/>
          <a:lstStyle/>
          <a:p>
            <a:pPr marL="0" indent="0">
              <a:defRPr/>
            </a:pPr>
            <a:r>
              <a:rPr lang="en-US" sz="2400" b="1" dirty="0">
                <a:latin typeface="Arial" panose="020B0604020202020204" pitchFamily="34" charset="0"/>
                <a:cs typeface="Arial" panose="020B0604020202020204" pitchFamily="34" charset="0"/>
              </a:rPr>
              <a:t>Celeste Francis Esteves</a:t>
            </a:r>
            <a:r>
              <a:rPr lang="en-US" sz="2400" dirty="0"/>
              <a:t>, Graduate Program Administrator</a:t>
            </a:r>
          </a:p>
          <a:p>
            <a:pPr>
              <a:buFont typeface="Arial" panose="020B0604020202020204" pitchFamily="34" charset="0"/>
              <a:buChar char="•"/>
              <a:defRPr/>
            </a:pPr>
            <a:r>
              <a:rPr lang="en-US" sz="2400" dirty="0"/>
              <a:t>PhD/</a:t>
            </a:r>
            <a:r>
              <a:rPr lang="en-US" sz="2400" dirty="0" err="1"/>
              <a:t>MASc</a:t>
            </a:r>
            <a:r>
              <a:rPr lang="en-US" sz="2400" dirty="0"/>
              <a:t> student support</a:t>
            </a:r>
          </a:p>
          <a:p>
            <a:pPr lvl="2">
              <a:buFont typeface="Arial" panose="020B0604020202020204" pitchFamily="34" charset="0"/>
              <a:buChar char="•"/>
              <a:defRPr/>
            </a:pPr>
            <a:r>
              <a:rPr lang="en-US" sz="2000" dirty="0"/>
              <a:t>Funding related questions</a:t>
            </a:r>
          </a:p>
          <a:p>
            <a:pPr lvl="2">
              <a:buFont typeface="Arial" panose="020B0604020202020204" pitchFamily="34" charset="0"/>
              <a:buChar char="•"/>
              <a:defRPr/>
            </a:pPr>
            <a:r>
              <a:rPr lang="en-US" sz="2000" dirty="0"/>
              <a:t>Academic advising</a:t>
            </a:r>
          </a:p>
          <a:p>
            <a:pPr>
              <a:buFont typeface="Arial" panose="020B0604020202020204" pitchFamily="34" charset="0"/>
              <a:buChar char="•"/>
              <a:defRPr/>
            </a:pPr>
            <a:r>
              <a:rPr lang="en-US" sz="2400" dirty="0"/>
              <a:t>Processes graduation requirements for all Graduate Programs</a:t>
            </a:r>
          </a:p>
          <a:p>
            <a:pPr>
              <a:buFont typeface="Arial" panose="020B0604020202020204" pitchFamily="34" charset="0"/>
              <a:buChar char="•"/>
              <a:defRPr/>
            </a:pPr>
            <a:r>
              <a:rPr lang="en-US" sz="2400" dirty="0">
                <a:hlinkClick r:id="rId2"/>
              </a:rPr>
              <a:t>celeste@mie.utoronto.ca</a:t>
            </a:r>
            <a:r>
              <a:rPr lang="en-US" sz="2400" dirty="0"/>
              <a:t> </a:t>
            </a:r>
          </a:p>
          <a:p>
            <a:pPr marL="0" indent="0">
              <a:defRPr/>
            </a:pPr>
            <a:r>
              <a:rPr lang="en-US" sz="2400" b="1" dirty="0">
                <a:latin typeface="Arial" panose="020B0604020202020204" pitchFamily="34" charset="0"/>
                <a:cs typeface="Arial" panose="020B0604020202020204" pitchFamily="34" charset="0"/>
              </a:rPr>
              <a:t>Jho Nazal</a:t>
            </a:r>
            <a:r>
              <a:rPr lang="en-US" sz="2400" dirty="0"/>
              <a:t>, Graduate Program Assistant: PhD/</a:t>
            </a:r>
            <a:r>
              <a:rPr lang="en-US" sz="2400" dirty="0" err="1"/>
              <a:t>MASc</a:t>
            </a:r>
            <a:r>
              <a:rPr lang="en-US" sz="2400" dirty="0"/>
              <a:t> </a:t>
            </a:r>
          </a:p>
          <a:p>
            <a:pPr>
              <a:buFont typeface="Arial" panose="020B0604020202020204" pitchFamily="34" charset="0"/>
              <a:buChar char="•"/>
              <a:defRPr/>
            </a:pPr>
            <a:r>
              <a:rPr lang="en-US" sz="2400" dirty="0"/>
              <a:t>PhD/</a:t>
            </a:r>
            <a:r>
              <a:rPr lang="en-US" sz="2400" dirty="0" err="1"/>
              <a:t>MASc</a:t>
            </a:r>
            <a:r>
              <a:rPr lang="en-US" sz="2400" dirty="0"/>
              <a:t> admissions officer</a:t>
            </a:r>
          </a:p>
          <a:p>
            <a:pPr>
              <a:buFont typeface="Arial" panose="020B0604020202020204" pitchFamily="34" charset="0"/>
              <a:buChar char="•"/>
              <a:defRPr/>
            </a:pPr>
            <a:r>
              <a:rPr lang="en-US" sz="2400" dirty="0"/>
              <a:t>PhD/</a:t>
            </a:r>
            <a:r>
              <a:rPr lang="en-US" sz="2400" dirty="0" err="1"/>
              <a:t>MASc</a:t>
            </a:r>
            <a:r>
              <a:rPr lang="en-US" sz="2400" dirty="0"/>
              <a:t> student support &amp; adviser</a:t>
            </a:r>
          </a:p>
          <a:p>
            <a:pPr lvl="2">
              <a:buFont typeface="Arial" panose="020B0604020202020204" pitchFamily="34" charset="0"/>
              <a:buChar char="•"/>
              <a:defRPr/>
            </a:pPr>
            <a:r>
              <a:rPr lang="en-US" sz="2000" dirty="0"/>
              <a:t>Program &amp; Course related questions</a:t>
            </a:r>
          </a:p>
          <a:p>
            <a:pPr lvl="2">
              <a:buFont typeface="Arial" panose="020B0604020202020204" pitchFamily="34" charset="0"/>
              <a:buChar char="•"/>
              <a:defRPr/>
            </a:pPr>
            <a:r>
              <a:rPr lang="en-US" sz="2000" dirty="0"/>
              <a:t>PhD annual milestones/meetings</a:t>
            </a:r>
          </a:p>
          <a:p>
            <a:pPr>
              <a:buFont typeface="Arial" panose="020B0604020202020204" pitchFamily="34" charset="0"/>
              <a:buChar char="•"/>
              <a:defRPr/>
            </a:pPr>
            <a:r>
              <a:rPr lang="en-US" sz="2400" dirty="0">
                <a:hlinkClick r:id="rId3"/>
              </a:rPr>
              <a:t>jho@mie.utoronto.ca</a:t>
            </a:r>
            <a:r>
              <a:rPr lang="en-US" sz="2400" dirty="0"/>
              <a:t> </a:t>
            </a:r>
          </a:p>
          <a:p>
            <a:pPr>
              <a:buFont typeface="Arial" panose="020B0604020202020204" pitchFamily="34" charset="0"/>
              <a:buChar char="•"/>
              <a:defRPr/>
            </a:pPr>
            <a:endParaRPr lang="en-US" sz="2400" dirty="0"/>
          </a:p>
          <a:p>
            <a:pPr>
              <a:buFont typeface="Arial" panose="020B0604020202020204" pitchFamily="34" charset="0"/>
              <a:buChar char="•"/>
              <a:defRPr/>
            </a:pPr>
            <a:endParaRPr lang="en-US" sz="2400" b="1" dirty="0">
              <a:solidFill>
                <a:srgbClr val="00B0F0"/>
              </a:solidFill>
              <a:cs typeface="Arial" pitchFamily="34" charset="0"/>
            </a:endParaRPr>
          </a:p>
        </p:txBody>
      </p:sp>
      <p:sp>
        <p:nvSpPr>
          <p:cNvPr id="14339" name="Title 2">
            <a:extLst>
              <a:ext uri="{FF2B5EF4-FFF2-40B4-BE49-F238E27FC236}">
                <a16:creationId xmlns:a16="http://schemas.microsoft.com/office/drawing/2014/main" id="{AC6565ED-9FBE-44A2-BB4A-9F90BF84E83A}"/>
              </a:ext>
            </a:extLst>
          </p:cNvPr>
          <p:cNvSpPr>
            <a:spLocks noGrp="1" noChangeArrowheads="1"/>
          </p:cNvSpPr>
          <p:nvPr>
            <p:ph type="title"/>
          </p:nvPr>
        </p:nvSpPr>
        <p:spPr>
          <a:ln w="9525"/>
        </p:spPr>
        <p:txBody>
          <a:bodyPr/>
          <a:lstStyle/>
          <a:p>
            <a:r>
              <a:rPr lang="en-US" altLang="en-US"/>
              <a:t>Graduate Office Support Staff | </a:t>
            </a:r>
            <a:r>
              <a:rPr lang="en-US" altLang="en-US">
                <a:solidFill>
                  <a:srgbClr val="149FEB"/>
                </a:solidFill>
              </a:rPr>
              <a:t>MC108</a:t>
            </a:r>
          </a:p>
        </p:txBody>
      </p:sp>
      <p:pic>
        <p:nvPicPr>
          <p:cNvPr id="3074" name="Picture 2" descr="Image result for jho nazal"/>
          <p:cNvPicPr>
            <a:picLocks noChangeAspect="1" noChangeArrowheads="1"/>
          </p:cNvPicPr>
          <p:nvPr/>
        </p:nvPicPr>
        <p:blipFill>
          <a:blip r:embed="rId4"/>
          <a:srcRect/>
          <a:stretch>
            <a:fillRect/>
          </a:stretch>
        </p:blipFill>
        <p:spPr bwMode="auto">
          <a:xfrm>
            <a:off x="9886776" y="5264626"/>
            <a:ext cx="2088232" cy="2621894"/>
          </a:xfrm>
          <a:prstGeom prst="rect">
            <a:avLst/>
          </a:prstGeom>
          <a:noFill/>
        </p:spPr>
      </p:pic>
      <p:sp>
        <p:nvSpPr>
          <p:cNvPr id="8" name="Rectangle 7"/>
          <p:cNvSpPr/>
          <p:nvPr/>
        </p:nvSpPr>
        <p:spPr bwMode="auto">
          <a:xfrm>
            <a:off x="0" y="9557320"/>
            <a:ext cx="13004800" cy="196280"/>
          </a:xfrm>
          <a:prstGeom prst="rect">
            <a:avLst/>
          </a:prstGeom>
          <a:solidFill>
            <a:srgbClr val="22253D"/>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solidFill>
                  <a:srgbClr val="001337"/>
                </a:solidFill>
              </a:ln>
              <a:solidFill>
                <a:srgbClr val="000000"/>
              </a:solidFill>
              <a:effectLst/>
              <a:latin typeface="Gill Sans" pitchFamily="-65" charset="0"/>
              <a:ea typeface="ヒラギノ角ゴ ProN W3" pitchFamily="-65" charset="-128"/>
              <a:cs typeface="ヒラギノ角ゴ ProN W3" pitchFamily="-65" charset="-128"/>
              <a:sym typeface="Gill Sans" pitchFamily="-65" charset="0"/>
            </a:endParaRPr>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32754" t="9294" r="31836" b="26972"/>
          <a:stretch/>
        </p:blipFill>
        <p:spPr>
          <a:xfrm>
            <a:off x="9574742" y="1600200"/>
            <a:ext cx="2400266" cy="2880320"/>
          </a:xfrm>
          <a:prstGeom prst="rect">
            <a:avLst/>
          </a:prstGeom>
        </p:spPr>
      </p:pic>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DAE7008-DE4C-4FA4-8700-303BE2AA9050}"/>
              </a:ext>
            </a:extLst>
          </p:cNvPr>
          <p:cNvSpPr>
            <a:spLocks noGrp="1"/>
          </p:cNvSpPr>
          <p:nvPr>
            <p:ph type="body" sz="quarter" idx="10"/>
          </p:nvPr>
        </p:nvSpPr>
        <p:spPr>
          <a:xfrm>
            <a:off x="635000" y="1600200"/>
            <a:ext cx="11628438" cy="7237413"/>
          </a:xfrm>
        </p:spPr>
        <p:txBody>
          <a:bodyPr/>
          <a:lstStyle/>
          <a:p>
            <a:pPr marL="0" indent="0">
              <a:defRPr/>
            </a:pPr>
            <a:r>
              <a:rPr lang="en-US" sz="2400" b="1" dirty="0">
                <a:latin typeface="Arial" panose="020B0604020202020204" pitchFamily="34" charset="0"/>
                <a:cs typeface="Arial" panose="020B0604020202020204" pitchFamily="34" charset="0"/>
              </a:rPr>
              <a:t>Kendra Hunter</a:t>
            </a:r>
            <a:r>
              <a:rPr lang="en-US" sz="2400" dirty="0"/>
              <a:t>, Graduate Student Recruitment &amp; Liaison </a:t>
            </a:r>
          </a:p>
          <a:p>
            <a:pPr marL="0" indent="0">
              <a:defRPr/>
            </a:pPr>
            <a:r>
              <a:rPr lang="en-US" sz="2400" dirty="0"/>
              <a:t>•   </a:t>
            </a:r>
            <a:r>
              <a:rPr lang="en-US" sz="2000" dirty="0"/>
              <a:t>Recruitment/marketing for all graduate programs at MIE</a:t>
            </a:r>
          </a:p>
          <a:p>
            <a:pPr>
              <a:buFont typeface="Arial" panose="020B0604020202020204" pitchFamily="34" charset="0"/>
              <a:buChar char="•"/>
              <a:defRPr/>
            </a:pPr>
            <a:r>
              <a:rPr lang="en-US" sz="2000" dirty="0"/>
              <a:t>Scholarships</a:t>
            </a:r>
          </a:p>
          <a:p>
            <a:pPr>
              <a:buFont typeface="Arial" panose="020B0604020202020204" pitchFamily="34" charset="0"/>
              <a:buChar char="•"/>
              <a:defRPr/>
            </a:pPr>
            <a:r>
              <a:rPr lang="en-US" sz="2000" dirty="0"/>
              <a:t>Web (graduate) content management </a:t>
            </a:r>
          </a:p>
          <a:p>
            <a:pPr>
              <a:buFont typeface="Arial" panose="020B0604020202020204" pitchFamily="34" charset="0"/>
              <a:buChar char="•"/>
              <a:defRPr/>
            </a:pPr>
            <a:r>
              <a:rPr lang="en-US" sz="2000" dirty="0"/>
              <a:t>Non-degree admissions</a:t>
            </a:r>
          </a:p>
          <a:p>
            <a:pPr>
              <a:buFont typeface="Arial" panose="020B0604020202020204" pitchFamily="34" charset="0"/>
              <a:buChar char="•"/>
              <a:defRPr/>
            </a:pPr>
            <a:r>
              <a:rPr lang="en-US" sz="2000" dirty="0">
                <a:hlinkClick r:id="rId2"/>
              </a:rPr>
              <a:t>hunter@mie.utoronto.ca</a:t>
            </a:r>
            <a:endParaRPr lang="en-US" sz="700" dirty="0"/>
          </a:p>
          <a:p>
            <a:pPr marL="0" indent="0">
              <a:defRPr/>
            </a:pPr>
            <a:endParaRPr lang="en-US" sz="2000" dirty="0"/>
          </a:p>
          <a:p>
            <a:pPr marL="0" indent="0">
              <a:defRPr/>
            </a:pPr>
            <a:endParaRPr lang="en-US" sz="2000" dirty="0"/>
          </a:p>
          <a:p>
            <a:pPr marL="0" indent="0">
              <a:defRPr/>
            </a:pPr>
            <a:r>
              <a:rPr lang="en-US" sz="2400" b="1" dirty="0">
                <a:latin typeface="Arial" panose="020B0604020202020204" pitchFamily="34" charset="0"/>
                <a:cs typeface="Arial" panose="020B0604020202020204" pitchFamily="34" charset="0"/>
              </a:rPr>
              <a:t>Aisha </a:t>
            </a:r>
            <a:r>
              <a:rPr lang="en-US" sz="2400" b="1" dirty="0" err="1">
                <a:latin typeface="Arial" panose="020B0604020202020204" pitchFamily="34" charset="0"/>
                <a:cs typeface="Arial" panose="020B0604020202020204" pitchFamily="34" charset="0"/>
              </a:rPr>
              <a:t>Mirza</a:t>
            </a:r>
            <a:r>
              <a:rPr lang="en-US" sz="2400" dirty="0"/>
              <a:t>, Graduate Program Assistant: </a:t>
            </a:r>
            <a:r>
              <a:rPr lang="en-US" sz="2400" dirty="0" err="1"/>
              <a:t>MEng</a:t>
            </a:r>
            <a:endParaRPr lang="en-US" sz="2400" dirty="0"/>
          </a:p>
          <a:p>
            <a:pPr>
              <a:buFont typeface="Arial" panose="020B0604020202020204" pitchFamily="34" charset="0"/>
              <a:buChar char="•"/>
              <a:defRPr/>
            </a:pPr>
            <a:r>
              <a:rPr lang="en-US" sz="2400" dirty="0" err="1"/>
              <a:t>MEng</a:t>
            </a:r>
            <a:r>
              <a:rPr lang="en-US" sz="2400" dirty="0"/>
              <a:t> admissions officer</a:t>
            </a:r>
          </a:p>
          <a:p>
            <a:pPr>
              <a:buFont typeface="Arial" panose="020B0604020202020204" pitchFamily="34" charset="0"/>
              <a:buChar char="•"/>
              <a:defRPr/>
            </a:pPr>
            <a:r>
              <a:rPr lang="en-US" sz="2400" dirty="0"/>
              <a:t>MEng student support &amp; adviser</a:t>
            </a:r>
            <a:endParaRPr lang="en-US" sz="2000" i="0" dirty="0"/>
          </a:p>
          <a:p>
            <a:pPr>
              <a:buFont typeface="Arial" panose="020B0604020202020204" pitchFamily="34" charset="0"/>
              <a:buChar char="•"/>
              <a:defRPr/>
            </a:pPr>
            <a:r>
              <a:rPr lang="en-US" sz="2000" dirty="0">
                <a:hlinkClick r:id="rId3"/>
              </a:rPr>
              <a:t>aisha@mie.utoronto.ca</a:t>
            </a:r>
            <a:endParaRPr lang="en-US" sz="2000" dirty="0"/>
          </a:p>
          <a:p>
            <a:pPr>
              <a:buFont typeface="Arial" panose="020B0604020202020204" pitchFamily="34" charset="0"/>
              <a:buChar char="•"/>
              <a:defRPr/>
            </a:pPr>
            <a:endParaRPr lang="en-US" sz="2000" dirty="0"/>
          </a:p>
          <a:p>
            <a:pPr>
              <a:buFont typeface="Arial" panose="020B0604020202020204" pitchFamily="34" charset="0"/>
              <a:buChar char="•"/>
              <a:defRPr/>
            </a:pPr>
            <a:endParaRPr lang="en-US" sz="1100" dirty="0"/>
          </a:p>
          <a:p>
            <a:pPr>
              <a:buFont typeface="Arial" panose="020B0604020202020204" pitchFamily="34" charset="0"/>
              <a:buChar char="•"/>
              <a:defRPr/>
            </a:pPr>
            <a:endParaRPr lang="en-US" sz="2400" dirty="0"/>
          </a:p>
          <a:p>
            <a:pPr>
              <a:buFont typeface="Arial" panose="020B0604020202020204" pitchFamily="34" charset="0"/>
              <a:buChar char="•"/>
              <a:defRPr/>
            </a:pPr>
            <a:endParaRPr lang="en-US" sz="2400" b="1" dirty="0">
              <a:solidFill>
                <a:srgbClr val="00B0F0"/>
              </a:solidFill>
              <a:cs typeface="Arial" pitchFamily="34" charset="0"/>
            </a:endParaRPr>
          </a:p>
        </p:txBody>
      </p:sp>
      <p:sp>
        <p:nvSpPr>
          <p:cNvPr id="15362" name="Title 2">
            <a:extLst>
              <a:ext uri="{FF2B5EF4-FFF2-40B4-BE49-F238E27FC236}">
                <a16:creationId xmlns:a16="http://schemas.microsoft.com/office/drawing/2014/main" id="{433EE2A2-BD1A-47CB-AB62-7535E962536B}"/>
              </a:ext>
            </a:extLst>
          </p:cNvPr>
          <p:cNvSpPr>
            <a:spLocks noGrp="1"/>
          </p:cNvSpPr>
          <p:nvPr>
            <p:ph type="title"/>
          </p:nvPr>
        </p:nvSpPr>
        <p:spPr>
          <a:ln w="9525"/>
        </p:spPr>
        <p:txBody>
          <a:bodyPr/>
          <a:lstStyle/>
          <a:p>
            <a:r>
              <a:rPr lang="en-US" altLang="en-US"/>
              <a:t>Graduate Office Support Staff</a:t>
            </a:r>
          </a:p>
        </p:txBody>
      </p:sp>
      <p:pic>
        <p:nvPicPr>
          <p:cNvPr id="15364" name="Picture 2">
            <a:extLst>
              <a:ext uri="{FF2B5EF4-FFF2-40B4-BE49-F238E27FC236}">
                <a16:creationId xmlns:a16="http://schemas.microsoft.com/office/drawing/2014/main" id="{6879AF9E-6D2E-44B7-BFAC-F70365446F7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99625" y="1600200"/>
            <a:ext cx="2347913"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 name="AutoShape 2" descr="imap://jho@mie.utoronto.ca:143/fetch%3EUID%3E/INBOX%3E101019?part=1.2&amp;filename=IMG_050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028" name="AutoShape 4" descr="imap://jho@mie.utoronto.ca:143/fetch%3EUID%3E/INBOX%3E101019?part=1.2&amp;filename=IMG_050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CA"/>
          </a:p>
        </p:txBody>
      </p:sp>
      <p:pic>
        <p:nvPicPr>
          <p:cNvPr id="8" name="Picture 7" descr="IMG_0501.jpg"/>
          <p:cNvPicPr>
            <a:picLocks noChangeAspect="1"/>
          </p:cNvPicPr>
          <p:nvPr/>
        </p:nvPicPr>
        <p:blipFill>
          <a:blip r:embed="rId5"/>
          <a:srcRect l="5315" r="4329"/>
          <a:stretch>
            <a:fillRect/>
          </a:stretch>
        </p:blipFill>
        <p:spPr>
          <a:xfrm>
            <a:off x="9708240" y="5218906"/>
            <a:ext cx="2448272" cy="2808312"/>
          </a:xfrm>
          <a:prstGeom prst="rect">
            <a:avLst/>
          </a:prstGeom>
        </p:spPr>
      </p:pic>
      <p:sp>
        <p:nvSpPr>
          <p:cNvPr id="9" name="Rectangle 8"/>
          <p:cNvSpPr/>
          <p:nvPr/>
        </p:nvSpPr>
        <p:spPr bwMode="auto">
          <a:xfrm>
            <a:off x="0" y="9557320"/>
            <a:ext cx="13004800" cy="196280"/>
          </a:xfrm>
          <a:prstGeom prst="rect">
            <a:avLst/>
          </a:prstGeom>
          <a:solidFill>
            <a:srgbClr val="22253D"/>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solidFill>
                  <a:srgbClr val="001337"/>
                </a:solidFill>
              </a:ln>
              <a:solidFill>
                <a:srgbClr val="000000"/>
              </a:solidFill>
              <a:effectLst/>
              <a:latin typeface="Gill Sans" pitchFamily="-65" charset="0"/>
              <a:ea typeface="ヒラギノ角ゴ ProN W3" pitchFamily="-65" charset="-128"/>
              <a:cs typeface="ヒラギノ角ゴ ProN W3" pitchFamily="-65" charset="-128"/>
              <a:sym typeface="Gill Sans" pitchFamily="-65" charset="0"/>
            </a:endParaRPr>
          </a:p>
        </p:txBody>
      </p:sp>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283457" y="1219200"/>
            <a:ext cx="8721343" cy="1219082"/>
          </a:xfr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545" y="1328264"/>
            <a:ext cx="3686557" cy="1110018"/>
          </a:xfrm>
          <a:prstGeom prst="rect">
            <a:avLst/>
          </a:prstGeom>
        </p:spPr>
      </p:pic>
      <p:sp>
        <p:nvSpPr>
          <p:cNvPr id="7" name="TextBox 6"/>
          <p:cNvSpPr txBox="1"/>
          <p:nvPr/>
        </p:nvSpPr>
        <p:spPr>
          <a:xfrm>
            <a:off x="594083" y="3116720"/>
            <a:ext cx="12316137" cy="1832168"/>
          </a:xfrm>
          <a:prstGeom prst="rect">
            <a:avLst/>
          </a:prstGeom>
          <a:noFill/>
        </p:spPr>
        <p:txBody>
          <a:bodyPr wrap="square" rtlCol="0">
            <a:spAutoFit/>
          </a:bodyPr>
          <a:lstStyle/>
          <a:p>
            <a:r>
              <a:rPr lang="en-US" sz="3413" dirty="0">
                <a:solidFill>
                  <a:srgbClr val="002060"/>
                </a:solidFill>
                <a:latin typeface="HelveticaNeueLT Std" panose="020B0804020202020204" pitchFamily="34" charset="0"/>
              </a:rPr>
              <a:t>Graduate Office Services</a:t>
            </a:r>
          </a:p>
          <a:p>
            <a:endParaRPr lang="en-US" sz="3413" dirty="0">
              <a:solidFill>
                <a:srgbClr val="002060"/>
              </a:solidFill>
              <a:latin typeface="HelveticaNeueLT Std" panose="020B0804020202020204" pitchFamily="34" charset="0"/>
            </a:endParaRPr>
          </a:p>
          <a:p>
            <a:endParaRPr lang="en-US" sz="4480" dirty="0"/>
          </a:p>
        </p:txBody>
      </p:sp>
      <p:sp>
        <p:nvSpPr>
          <p:cNvPr id="8" name="Subtitle 4"/>
          <p:cNvSpPr txBox="1">
            <a:spLocks/>
          </p:cNvSpPr>
          <p:nvPr/>
        </p:nvSpPr>
        <p:spPr bwMode="gray">
          <a:xfrm>
            <a:off x="762555" y="4025174"/>
            <a:ext cx="11429445" cy="4019973"/>
          </a:xfrm>
          <a:prstGeom prst="rect">
            <a:avLst/>
          </a:prstGeom>
        </p:spPr>
        <p:txBody>
          <a:bodyPr>
            <a:normAutofit/>
          </a:bodyPr>
          <a:lstStyle>
            <a:lvl1pPr marL="0" indent="0" algn="l" defTabSz="685800" rtl="0" eaLnBrk="1" latinLnBrk="0" hangingPunct="1">
              <a:lnSpc>
                <a:spcPct val="90000"/>
              </a:lnSpc>
              <a:spcBef>
                <a:spcPts val="1350"/>
              </a:spcBef>
              <a:buFont typeface="Arial" panose="020B0604020202020204" pitchFamily="34" charset="0"/>
              <a:buNone/>
              <a:defRPr sz="1800" kern="1200">
                <a:solidFill>
                  <a:schemeClr val="tx2"/>
                </a:solidFill>
                <a:latin typeface="+mn-lt"/>
                <a:ea typeface="+mn-ea"/>
                <a:cs typeface="+mn-cs"/>
              </a:defRPr>
            </a:lvl1pPr>
            <a:lvl2pPr marL="342900" indent="0" algn="l" defTabSz="685800" rtl="0" eaLnBrk="1" latinLnBrk="0" hangingPunct="1">
              <a:lnSpc>
                <a:spcPct val="90000"/>
              </a:lnSpc>
              <a:spcBef>
                <a:spcPts val="375"/>
              </a:spcBef>
              <a:buSzPct val="60000"/>
              <a:buFont typeface="Courier New" panose="02070309020205020404" pitchFamily="49"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marL="365771" indent="-365771">
              <a:lnSpc>
                <a:spcPct val="150000"/>
              </a:lnSpc>
              <a:spcBef>
                <a:spcPts val="0"/>
              </a:spcBef>
              <a:buFont typeface="Arial" panose="020B0604020202020204" pitchFamily="34" charset="0"/>
              <a:buChar char="•"/>
              <a:defRPr/>
            </a:pPr>
            <a:r>
              <a:rPr lang="en-US" sz="2400" spc="-64" dirty="0">
                <a:solidFill>
                  <a:srgbClr val="002060"/>
                </a:solidFill>
                <a:latin typeface="Arial" panose="020B0604020202020204" pitchFamily="34" charset="0"/>
                <a:cs typeface="Arial" panose="020B0604020202020204" pitchFamily="34" charset="0"/>
              </a:rPr>
              <a:t>Academic Advice</a:t>
            </a:r>
          </a:p>
          <a:p>
            <a:pPr marL="365771" indent="-365771">
              <a:lnSpc>
                <a:spcPct val="150000"/>
              </a:lnSpc>
              <a:spcBef>
                <a:spcPts val="0"/>
              </a:spcBef>
              <a:buFont typeface="Arial" panose="020B0604020202020204" pitchFamily="34" charset="0"/>
              <a:buChar char="•"/>
              <a:defRPr/>
            </a:pPr>
            <a:r>
              <a:rPr lang="en-US" sz="2400" kern="1100" spc="-64" dirty="0">
                <a:solidFill>
                  <a:srgbClr val="002060"/>
                </a:solidFill>
                <a:latin typeface="Arial" panose="020B0604020202020204" pitchFamily="34" charset="0"/>
                <a:cs typeface="Arial" panose="020B0604020202020204" pitchFamily="34" charset="0"/>
              </a:rPr>
              <a:t>Course enrollment &amp; course selection support</a:t>
            </a:r>
          </a:p>
          <a:p>
            <a:pPr marL="365771" indent="-365771">
              <a:lnSpc>
                <a:spcPct val="150000"/>
              </a:lnSpc>
              <a:spcBef>
                <a:spcPts val="0"/>
              </a:spcBef>
              <a:buFont typeface="Arial" panose="020B0604020202020204" pitchFamily="34" charset="0"/>
              <a:buChar char="•"/>
              <a:defRPr/>
            </a:pPr>
            <a:r>
              <a:rPr lang="en-US" sz="2400" kern="1100" spc="-64" dirty="0">
                <a:solidFill>
                  <a:srgbClr val="002060"/>
                </a:solidFill>
                <a:latin typeface="Arial" panose="020B0604020202020204" pitchFamily="34" charset="0"/>
                <a:cs typeface="Arial" panose="020B0604020202020204" pitchFamily="34" charset="0"/>
              </a:rPr>
              <a:t>Graduation &amp; degree checks</a:t>
            </a:r>
          </a:p>
          <a:p>
            <a:pPr marL="365771" indent="-365771">
              <a:lnSpc>
                <a:spcPct val="150000"/>
              </a:lnSpc>
              <a:spcBef>
                <a:spcPts val="0"/>
              </a:spcBef>
              <a:buFont typeface="Arial" panose="020B0604020202020204" pitchFamily="34" charset="0"/>
              <a:buChar char="•"/>
              <a:defRPr/>
            </a:pPr>
            <a:r>
              <a:rPr lang="en-US" sz="2400" kern="1100" spc="-64" dirty="0">
                <a:solidFill>
                  <a:srgbClr val="002060"/>
                </a:solidFill>
                <a:latin typeface="Arial" panose="020B0604020202020204" pitchFamily="34" charset="0"/>
                <a:cs typeface="Arial" panose="020B0604020202020204" pitchFamily="34" charset="0"/>
              </a:rPr>
              <a:t>Funding information</a:t>
            </a:r>
          </a:p>
          <a:p>
            <a:pPr marL="365771" indent="-365771">
              <a:lnSpc>
                <a:spcPct val="150000"/>
              </a:lnSpc>
              <a:spcBef>
                <a:spcPts val="0"/>
              </a:spcBef>
              <a:buFont typeface="Arial" panose="020B0604020202020204" pitchFamily="34" charset="0"/>
              <a:buChar char="•"/>
              <a:defRPr/>
            </a:pPr>
            <a:r>
              <a:rPr lang="en-US" sz="2400" kern="1100" spc="-64" dirty="0">
                <a:solidFill>
                  <a:srgbClr val="002060"/>
                </a:solidFill>
                <a:latin typeface="Arial" panose="020B0604020202020204" pitchFamily="34" charset="0"/>
                <a:cs typeface="Arial" panose="020B0604020202020204" pitchFamily="34" charset="0"/>
              </a:rPr>
              <a:t>PhD Program Requirements &amp; timeline</a:t>
            </a:r>
          </a:p>
        </p:txBody>
      </p:sp>
    </p:spTree>
    <p:extLst>
      <p:ext uri="{BB962C8B-B14F-4D97-AF65-F5344CB8AC3E}">
        <p14:creationId xmlns:p14="http://schemas.microsoft.com/office/powerpoint/2010/main" val="30379629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283457" y="1219200"/>
            <a:ext cx="8721343" cy="1219082"/>
          </a:xfr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545" y="1328264"/>
            <a:ext cx="3686557" cy="1110018"/>
          </a:xfrm>
          <a:prstGeom prst="rect">
            <a:avLst/>
          </a:prstGeom>
        </p:spPr>
      </p:pic>
      <p:sp>
        <p:nvSpPr>
          <p:cNvPr id="7" name="TextBox 6"/>
          <p:cNvSpPr txBox="1"/>
          <p:nvPr/>
        </p:nvSpPr>
        <p:spPr>
          <a:xfrm>
            <a:off x="540882" y="3116720"/>
            <a:ext cx="12316137" cy="1832168"/>
          </a:xfrm>
          <a:prstGeom prst="rect">
            <a:avLst/>
          </a:prstGeom>
          <a:noFill/>
        </p:spPr>
        <p:txBody>
          <a:bodyPr wrap="square" rtlCol="0">
            <a:spAutoFit/>
          </a:bodyPr>
          <a:lstStyle/>
          <a:p>
            <a:r>
              <a:rPr lang="en-US" sz="3413" dirty="0">
                <a:solidFill>
                  <a:srgbClr val="002060"/>
                </a:solidFill>
                <a:latin typeface="HelveticaNeueLT Std" panose="020B0804020202020204" pitchFamily="34" charset="0"/>
              </a:rPr>
              <a:t>Graduate Office Resources &amp; Referrals </a:t>
            </a:r>
          </a:p>
          <a:p>
            <a:endParaRPr lang="en-US" sz="3413" dirty="0">
              <a:solidFill>
                <a:srgbClr val="002060"/>
              </a:solidFill>
              <a:latin typeface="HelveticaNeueLT Std" panose="020B0804020202020204" pitchFamily="34" charset="0"/>
            </a:endParaRPr>
          </a:p>
          <a:p>
            <a:endParaRPr lang="en-US" sz="4480" dirty="0"/>
          </a:p>
        </p:txBody>
      </p:sp>
      <p:sp>
        <p:nvSpPr>
          <p:cNvPr id="8" name="Subtitle 4"/>
          <p:cNvSpPr txBox="1">
            <a:spLocks/>
          </p:cNvSpPr>
          <p:nvPr/>
        </p:nvSpPr>
        <p:spPr bwMode="gray">
          <a:xfrm>
            <a:off x="762555" y="4025174"/>
            <a:ext cx="11429445" cy="4019973"/>
          </a:xfrm>
          <a:prstGeom prst="rect">
            <a:avLst/>
          </a:prstGeom>
        </p:spPr>
        <p:txBody>
          <a:bodyPr>
            <a:normAutofit/>
          </a:bodyPr>
          <a:lstStyle>
            <a:lvl1pPr marL="0" indent="0" algn="l" defTabSz="685800" rtl="0" eaLnBrk="1" latinLnBrk="0" hangingPunct="1">
              <a:lnSpc>
                <a:spcPct val="90000"/>
              </a:lnSpc>
              <a:spcBef>
                <a:spcPts val="1350"/>
              </a:spcBef>
              <a:buFont typeface="Arial" panose="020B0604020202020204" pitchFamily="34" charset="0"/>
              <a:buNone/>
              <a:defRPr sz="1800" kern="1200">
                <a:solidFill>
                  <a:schemeClr val="tx2"/>
                </a:solidFill>
                <a:latin typeface="+mn-lt"/>
                <a:ea typeface="+mn-ea"/>
                <a:cs typeface="+mn-cs"/>
              </a:defRPr>
            </a:lvl1pPr>
            <a:lvl2pPr marL="342900" indent="0" algn="l" defTabSz="685800" rtl="0" eaLnBrk="1" latinLnBrk="0" hangingPunct="1">
              <a:lnSpc>
                <a:spcPct val="90000"/>
              </a:lnSpc>
              <a:spcBef>
                <a:spcPts val="375"/>
              </a:spcBef>
              <a:buSzPct val="60000"/>
              <a:buFont typeface="Courier New" panose="02070309020205020404" pitchFamily="49"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marL="365771" indent="-365771">
              <a:lnSpc>
                <a:spcPct val="150000"/>
              </a:lnSpc>
              <a:spcBef>
                <a:spcPts val="0"/>
              </a:spcBef>
              <a:buFont typeface="Arial" panose="020B0604020202020204" pitchFamily="34" charset="0"/>
              <a:buChar char="•"/>
              <a:defRPr/>
            </a:pPr>
            <a:r>
              <a:rPr lang="en-US" sz="2400" spc="-64" dirty="0">
                <a:solidFill>
                  <a:srgbClr val="002060"/>
                </a:solidFill>
                <a:latin typeface="Arial" panose="020B0604020202020204" pitchFamily="34" charset="0"/>
                <a:cs typeface="Arial" panose="020B0604020202020204" pitchFamily="34" charset="0"/>
              </a:rPr>
              <a:t>Health &amp; Wellness </a:t>
            </a:r>
          </a:p>
          <a:p>
            <a:pPr marL="365771" indent="-365771">
              <a:lnSpc>
                <a:spcPct val="150000"/>
              </a:lnSpc>
              <a:spcBef>
                <a:spcPts val="0"/>
              </a:spcBef>
              <a:buFont typeface="Arial" panose="020B0604020202020204" pitchFamily="34" charset="0"/>
              <a:buChar char="•"/>
              <a:defRPr/>
            </a:pPr>
            <a:r>
              <a:rPr lang="en-US" sz="2400" kern="1100" spc="-64" dirty="0">
                <a:solidFill>
                  <a:srgbClr val="002060"/>
                </a:solidFill>
                <a:latin typeface="Arial" panose="020B0604020202020204" pitchFamily="34" charset="0"/>
                <a:cs typeface="Arial" panose="020B0604020202020204" pitchFamily="34" charset="0"/>
              </a:rPr>
              <a:t>Learning Strategists</a:t>
            </a:r>
          </a:p>
          <a:p>
            <a:pPr marL="365771" indent="-365771">
              <a:lnSpc>
                <a:spcPct val="150000"/>
              </a:lnSpc>
              <a:spcBef>
                <a:spcPts val="0"/>
              </a:spcBef>
              <a:buFont typeface="Arial" panose="020B0604020202020204" pitchFamily="34" charset="0"/>
              <a:buChar char="•"/>
              <a:defRPr/>
            </a:pPr>
            <a:r>
              <a:rPr lang="en-US" sz="2400" kern="1100" spc="-64" dirty="0">
                <a:solidFill>
                  <a:srgbClr val="002060"/>
                </a:solidFill>
                <a:latin typeface="Arial" panose="020B0604020202020204" pitchFamily="34" charset="0"/>
                <a:cs typeface="Arial" panose="020B0604020202020204" pitchFamily="34" charset="0"/>
              </a:rPr>
              <a:t>Math Aid &amp; Writing Centre</a:t>
            </a:r>
          </a:p>
          <a:p>
            <a:pPr marL="365771" indent="-365771">
              <a:lnSpc>
                <a:spcPct val="150000"/>
              </a:lnSpc>
              <a:spcBef>
                <a:spcPts val="0"/>
              </a:spcBef>
              <a:buFont typeface="Arial" panose="020B0604020202020204" pitchFamily="34" charset="0"/>
              <a:buChar char="•"/>
              <a:defRPr/>
            </a:pPr>
            <a:r>
              <a:rPr lang="en-US" sz="2400" kern="1100" spc="-64" dirty="0">
                <a:solidFill>
                  <a:srgbClr val="002060"/>
                </a:solidFill>
                <a:latin typeface="Arial" panose="020B0604020202020204" pitchFamily="34" charset="0"/>
                <a:cs typeface="Arial" panose="020B0604020202020204" pitchFamily="34" charset="0"/>
              </a:rPr>
              <a:t>International Transition Advisor</a:t>
            </a:r>
          </a:p>
          <a:p>
            <a:pPr marL="365771" indent="-365771">
              <a:lnSpc>
                <a:spcPct val="150000"/>
              </a:lnSpc>
              <a:spcBef>
                <a:spcPts val="0"/>
              </a:spcBef>
              <a:buFont typeface="Arial" panose="020B0604020202020204" pitchFamily="34" charset="0"/>
              <a:buChar char="•"/>
              <a:defRPr/>
            </a:pPr>
            <a:endParaRPr lang="en-US" sz="1493" kern="1100" spc="-64"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29630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Placeholder 3">
            <a:extLst>
              <a:ext uri="{FF2B5EF4-FFF2-40B4-BE49-F238E27FC236}">
                <a16:creationId xmlns:a16="http://schemas.microsoft.com/office/drawing/2014/main" id="{519438A2-8776-40E9-9850-C781BAC49BE0}"/>
              </a:ext>
            </a:extLst>
          </p:cNvPr>
          <p:cNvSpPr>
            <a:spLocks noGrp="1"/>
          </p:cNvSpPr>
          <p:nvPr>
            <p:ph type="body" sz="quarter" idx="12"/>
          </p:nvPr>
        </p:nvSpPr>
        <p:spPr>
          <a:xfrm>
            <a:off x="7007225" y="1524000"/>
            <a:ext cx="5362575" cy="6705600"/>
          </a:xfrm>
        </p:spPr>
        <p:txBody>
          <a:bodyPr/>
          <a:lstStyle/>
          <a:p>
            <a:pPr marL="115888" indent="-115888"/>
            <a:r>
              <a:rPr lang="en-US" altLang="en-US" sz="2400" b="1" dirty="0">
                <a:solidFill>
                  <a:srgbClr val="00B0F0"/>
                </a:solidFill>
                <a:latin typeface="Arial" panose="020B0604020202020204" pitchFamily="34" charset="0"/>
              </a:rPr>
              <a:t>PhD</a:t>
            </a:r>
            <a:r>
              <a:rPr lang="en-US" altLang="en-US" sz="2400" b="1" dirty="0">
                <a:latin typeface="Arial" panose="020B0604020202020204" pitchFamily="34" charset="0"/>
              </a:rPr>
              <a:t> – Doctor of Philosophy  </a:t>
            </a:r>
          </a:p>
          <a:p>
            <a:pPr marL="115888" indent="-115888">
              <a:buFontTx/>
              <a:buChar char="•"/>
            </a:pPr>
            <a:r>
              <a:rPr lang="en-US" altLang="en-US" sz="2000" dirty="0"/>
              <a:t> 5 courses </a:t>
            </a:r>
          </a:p>
          <a:p>
            <a:pPr marL="115888" indent="-115888">
              <a:buFontTx/>
              <a:buChar char="•"/>
            </a:pPr>
            <a:r>
              <a:rPr lang="en-US" altLang="en-US" sz="2000" dirty="0"/>
              <a:t> Dissertation</a:t>
            </a:r>
          </a:p>
          <a:p>
            <a:pPr marL="115888" indent="-115888">
              <a:buFontTx/>
              <a:buChar char="•"/>
            </a:pPr>
            <a:endParaRPr lang="en-US" altLang="en-US" sz="2000" dirty="0"/>
          </a:p>
          <a:p>
            <a:pPr marL="115888" indent="-115888"/>
            <a:endParaRPr lang="en-US" altLang="en-US" sz="2000" dirty="0"/>
          </a:p>
          <a:p>
            <a:pPr marL="115888" indent="-115888"/>
            <a:endParaRPr lang="en-US" altLang="en-US" sz="2000" dirty="0"/>
          </a:p>
          <a:p>
            <a:pPr marL="115888" indent="-115888"/>
            <a:endParaRPr lang="en-US" altLang="en-US" sz="2000" dirty="0"/>
          </a:p>
        </p:txBody>
      </p:sp>
      <p:sp>
        <p:nvSpPr>
          <p:cNvPr id="16386" name="Title 4">
            <a:extLst>
              <a:ext uri="{FF2B5EF4-FFF2-40B4-BE49-F238E27FC236}">
                <a16:creationId xmlns:a16="http://schemas.microsoft.com/office/drawing/2014/main" id="{5F9A5D30-0361-46AB-A488-3543810B9921}"/>
              </a:ext>
            </a:extLst>
          </p:cNvPr>
          <p:cNvSpPr>
            <a:spLocks noGrp="1"/>
          </p:cNvSpPr>
          <p:nvPr>
            <p:ph type="title"/>
          </p:nvPr>
        </p:nvSpPr>
        <p:spPr>
          <a:ln w="9525"/>
        </p:spPr>
        <p:txBody>
          <a:bodyPr/>
          <a:lstStyle/>
          <a:p>
            <a:r>
              <a:rPr lang="en-US" altLang="en-US"/>
              <a:t>Degree Programs</a:t>
            </a:r>
          </a:p>
        </p:txBody>
      </p:sp>
      <p:sp>
        <p:nvSpPr>
          <p:cNvPr id="16387" name="Text Placeholder 3">
            <a:extLst>
              <a:ext uri="{FF2B5EF4-FFF2-40B4-BE49-F238E27FC236}">
                <a16:creationId xmlns:a16="http://schemas.microsoft.com/office/drawing/2014/main" id="{7D9F6FE4-D07A-424C-84ED-9925E134044E}"/>
              </a:ext>
            </a:extLst>
          </p:cNvPr>
          <p:cNvSpPr txBox="1">
            <a:spLocks/>
          </p:cNvSpPr>
          <p:nvPr/>
        </p:nvSpPr>
        <p:spPr bwMode="auto">
          <a:xfrm>
            <a:off x="669925" y="1563688"/>
            <a:ext cx="5545138"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marL="180975" indent="-180975">
              <a:spcBef>
                <a:spcPts val="1200"/>
              </a:spcBef>
              <a:defRPr sz="2800">
                <a:solidFill>
                  <a:srgbClr val="001337"/>
                </a:solidFill>
                <a:latin typeface="Georgia" panose="02040502050405020303" pitchFamily="18" charset="0"/>
                <a:ea typeface="ヒラギノ明朝 ProN W3" charset="-128"/>
                <a:sym typeface="Georgia" panose="02040502050405020303" pitchFamily="18" charset="0"/>
              </a:defRPr>
            </a:lvl1pPr>
            <a:lvl2pPr marL="742950" indent="-285750">
              <a:lnSpc>
                <a:spcPct val="120000"/>
              </a:lnSpc>
              <a:spcBef>
                <a:spcPts val="1200"/>
              </a:spcBef>
              <a:buClr>
                <a:srgbClr val="001E3F"/>
              </a:buClr>
              <a:buSzPct val="150000"/>
              <a:buFont typeface="Georgia" panose="02040502050405020303" pitchFamily="18" charset="0"/>
              <a:buChar char="•"/>
              <a:defRPr sz="2400">
                <a:solidFill>
                  <a:srgbClr val="001337"/>
                </a:solidFill>
                <a:latin typeface="Georgia" panose="02040502050405020303" pitchFamily="18" charset="0"/>
                <a:ea typeface="ヒラギノ明朝 ProN W3" charset="-128"/>
                <a:sym typeface="Georgia" panose="02040502050405020303" pitchFamily="18" charset="0"/>
              </a:defRPr>
            </a:lvl2pPr>
            <a:lvl3pPr marL="1143000" indent="-228600">
              <a:lnSpc>
                <a:spcPct val="120000"/>
              </a:lnSpc>
              <a:spcBef>
                <a:spcPts val="1200"/>
              </a:spcBef>
              <a:buClr>
                <a:srgbClr val="001E3F"/>
              </a:buClr>
              <a:buSzPct val="150000"/>
              <a:buFont typeface="Georgia" panose="02040502050405020303" pitchFamily="18" charset="0"/>
              <a:buChar char="•"/>
              <a:defRPr sz="2400" i="1">
                <a:solidFill>
                  <a:srgbClr val="001337"/>
                </a:solidFill>
                <a:latin typeface="Georgia" panose="02040502050405020303" pitchFamily="18" charset="0"/>
                <a:ea typeface="ヒラギノ明朝 ProN W3" charset="-128"/>
                <a:sym typeface="Georgia" panose="02040502050405020303" pitchFamily="18" charset="0"/>
              </a:defRPr>
            </a:lvl3pPr>
            <a:lvl4pPr marL="1600200" indent="-228600">
              <a:lnSpc>
                <a:spcPct val="120000"/>
              </a:lnSpc>
              <a:spcBef>
                <a:spcPts val="1200"/>
              </a:spcBef>
              <a:buClr>
                <a:srgbClr val="001E3F"/>
              </a:buClr>
              <a:buSzPct val="150000"/>
              <a:buFont typeface="Georgia" panose="02040502050405020303" pitchFamily="18" charset="0"/>
              <a:buChar char="•"/>
              <a:defRPr sz="1500" i="1">
                <a:solidFill>
                  <a:srgbClr val="001337"/>
                </a:solidFill>
                <a:latin typeface="Georgia" panose="02040502050405020303" pitchFamily="18" charset="0"/>
                <a:ea typeface="ヒラギノ明朝 ProN W3" charset="-128"/>
                <a:sym typeface="Georgia" panose="02040502050405020303" pitchFamily="18" charset="0"/>
              </a:defRPr>
            </a:lvl4pPr>
            <a:lvl5pPr marL="2057400" indent="-228600">
              <a:lnSpc>
                <a:spcPct val="120000"/>
              </a:lnSpc>
              <a:spcBef>
                <a:spcPts val="1200"/>
              </a:spcBef>
              <a:buClr>
                <a:srgbClr val="001E3F"/>
              </a:buClr>
              <a:buSzPct val="150000"/>
              <a:buFont typeface="Georgia" panose="02040502050405020303" pitchFamily="18" charset="0"/>
              <a:buChar char="•"/>
              <a:defRPr sz="1500" i="1">
                <a:solidFill>
                  <a:srgbClr val="001337"/>
                </a:solidFill>
                <a:latin typeface="Georgia" panose="02040502050405020303" pitchFamily="18" charset="0"/>
                <a:ea typeface="ヒラギノ明朝 ProN W3" charset="-128"/>
                <a:sym typeface="Georgia" panose="02040502050405020303" pitchFamily="18" charset="0"/>
              </a:defRPr>
            </a:lvl5pPr>
            <a:lvl6pPr marL="2514600" indent="-228600" eaLnBrk="0" fontAlgn="base" hangingPunct="0">
              <a:lnSpc>
                <a:spcPct val="120000"/>
              </a:lnSpc>
              <a:spcBef>
                <a:spcPts val="1200"/>
              </a:spcBef>
              <a:spcAft>
                <a:spcPct val="0"/>
              </a:spcAft>
              <a:buClr>
                <a:srgbClr val="001E3F"/>
              </a:buClr>
              <a:buSzPct val="150000"/>
              <a:buFont typeface="Georgia" panose="02040502050405020303" pitchFamily="18" charset="0"/>
              <a:buChar char="•"/>
              <a:defRPr sz="1500" i="1">
                <a:solidFill>
                  <a:srgbClr val="001337"/>
                </a:solidFill>
                <a:latin typeface="Georgia" panose="02040502050405020303" pitchFamily="18" charset="0"/>
                <a:ea typeface="ヒラギノ明朝 ProN W3" charset="-128"/>
                <a:sym typeface="Georgia" panose="02040502050405020303" pitchFamily="18" charset="0"/>
              </a:defRPr>
            </a:lvl6pPr>
            <a:lvl7pPr marL="2971800" indent="-228600" eaLnBrk="0" fontAlgn="base" hangingPunct="0">
              <a:lnSpc>
                <a:spcPct val="120000"/>
              </a:lnSpc>
              <a:spcBef>
                <a:spcPts val="1200"/>
              </a:spcBef>
              <a:spcAft>
                <a:spcPct val="0"/>
              </a:spcAft>
              <a:buClr>
                <a:srgbClr val="001E3F"/>
              </a:buClr>
              <a:buSzPct val="150000"/>
              <a:buFont typeface="Georgia" panose="02040502050405020303" pitchFamily="18" charset="0"/>
              <a:buChar char="•"/>
              <a:defRPr sz="1500" i="1">
                <a:solidFill>
                  <a:srgbClr val="001337"/>
                </a:solidFill>
                <a:latin typeface="Georgia" panose="02040502050405020303" pitchFamily="18" charset="0"/>
                <a:ea typeface="ヒラギノ明朝 ProN W3" charset="-128"/>
                <a:sym typeface="Georgia" panose="02040502050405020303" pitchFamily="18" charset="0"/>
              </a:defRPr>
            </a:lvl7pPr>
            <a:lvl8pPr marL="3429000" indent="-228600" eaLnBrk="0" fontAlgn="base" hangingPunct="0">
              <a:lnSpc>
                <a:spcPct val="120000"/>
              </a:lnSpc>
              <a:spcBef>
                <a:spcPts val="1200"/>
              </a:spcBef>
              <a:spcAft>
                <a:spcPct val="0"/>
              </a:spcAft>
              <a:buClr>
                <a:srgbClr val="001E3F"/>
              </a:buClr>
              <a:buSzPct val="150000"/>
              <a:buFont typeface="Georgia" panose="02040502050405020303" pitchFamily="18" charset="0"/>
              <a:buChar char="•"/>
              <a:defRPr sz="1500" i="1">
                <a:solidFill>
                  <a:srgbClr val="001337"/>
                </a:solidFill>
                <a:latin typeface="Georgia" panose="02040502050405020303" pitchFamily="18" charset="0"/>
                <a:ea typeface="ヒラギノ明朝 ProN W3" charset="-128"/>
                <a:sym typeface="Georgia" panose="02040502050405020303" pitchFamily="18" charset="0"/>
              </a:defRPr>
            </a:lvl8pPr>
            <a:lvl9pPr marL="3886200" indent="-228600" eaLnBrk="0" fontAlgn="base" hangingPunct="0">
              <a:lnSpc>
                <a:spcPct val="120000"/>
              </a:lnSpc>
              <a:spcBef>
                <a:spcPts val="1200"/>
              </a:spcBef>
              <a:spcAft>
                <a:spcPct val="0"/>
              </a:spcAft>
              <a:buClr>
                <a:srgbClr val="001E3F"/>
              </a:buClr>
              <a:buSzPct val="150000"/>
              <a:buFont typeface="Georgia" panose="02040502050405020303" pitchFamily="18" charset="0"/>
              <a:buChar char="•"/>
              <a:defRPr sz="1500" i="1">
                <a:solidFill>
                  <a:srgbClr val="001337"/>
                </a:solidFill>
                <a:latin typeface="Georgia" panose="02040502050405020303" pitchFamily="18" charset="0"/>
                <a:ea typeface="ヒラギノ明朝 ProN W3" charset="-128"/>
                <a:sym typeface="Georgia" panose="02040502050405020303" pitchFamily="18" charset="0"/>
              </a:defRPr>
            </a:lvl9pPr>
          </a:lstStyle>
          <a:p>
            <a:r>
              <a:rPr lang="en-US" altLang="en-US" sz="2400" b="1" dirty="0">
                <a:solidFill>
                  <a:srgbClr val="00B0F0"/>
                </a:solidFill>
                <a:latin typeface="Arial" panose="020B0604020202020204" pitchFamily="34" charset="0"/>
              </a:rPr>
              <a:t>MEng </a:t>
            </a:r>
            <a:r>
              <a:rPr lang="en-US" altLang="en-US" sz="2400" b="1" dirty="0">
                <a:latin typeface="Arial" panose="020B0604020202020204" pitchFamily="34" charset="0"/>
              </a:rPr>
              <a:t>– Master of Engineering</a:t>
            </a:r>
          </a:p>
          <a:p>
            <a:pPr>
              <a:buFontTx/>
              <a:buChar char="•"/>
            </a:pPr>
            <a:r>
              <a:rPr lang="en-US" altLang="en-US" sz="2000" dirty="0"/>
              <a:t>10 courses or </a:t>
            </a:r>
          </a:p>
          <a:p>
            <a:pPr>
              <a:buFontTx/>
              <a:buChar char="•"/>
            </a:pPr>
            <a:r>
              <a:rPr lang="en-US" altLang="en-US" sz="2000" dirty="0"/>
              <a:t>7 courses + project</a:t>
            </a:r>
          </a:p>
          <a:p>
            <a:endParaRPr lang="en-US" altLang="en-US" sz="2000" dirty="0"/>
          </a:p>
          <a:p>
            <a:endParaRPr lang="en-US" altLang="en-US" sz="2000" dirty="0"/>
          </a:p>
          <a:p>
            <a:endParaRPr lang="en-US" altLang="en-US" sz="2000" dirty="0"/>
          </a:p>
          <a:p>
            <a:r>
              <a:rPr lang="en-US" altLang="en-US" sz="2400" b="1" dirty="0" err="1">
                <a:solidFill>
                  <a:srgbClr val="00B0F0"/>
                </a:solidFill>
                <a:latin typeface="Arial" panose="020B0604020202020204" pitchFamily="34" charset="0"/>
              </a:rPr>
              <a:t>MASc</a:t>
            </a:r>
            <a:r>
              <a:rPr lang="en-US" altLang="en-US" sz="2400" b="1" dirty="0">
                <a:solidFill>
                  <a:srgbClr val="00B0F0"/>
                </a:solidFill>
                <a:latin typeface="Arial" panose="020B0604020202020204" pitchFamily="34" charset="0"/>
              </a:rPr>
              <a:t> </a:t>
            </a:r>
            <a:r>
              <a:rPr lang="en-US" altLang="en-US" sz="2400" b="1" dirty="0">
                <a:latin typeface="Arial" panose="020B0604020202020204" pitchFamily="34" charset="0"/>
              </a:rPr>
              <a:t>– Master of Applied Science</a:t>
            </a:r>
          </a:p>
          <a:p>
            <a:pPr>
              <a:buFontTx/>
              <a:buChar char="•"/>
            </a:pPr>
            <a:r>
              <a:rPr lang="en-US" altLang="en-US" sz="2000" dirty="0"/>
              <a:t>4 courses </a:t>
            </a:r>
          </a:p>
          <a:p>
            <a:pPr>
              <a:buFontTx/>
              <a:buChar char="•"/>
            </a:pPr>
            <a:r>
              <a:rPr lang="en-US" altLang="en-US" sz="2000" dirty="0"/>
              <a:t>Thesis </a:t>
            </a:r>
          </a:p>
          <a:p>
            <a:pPr>
              <a:buFontTx/>
              <a:buChar char="•"/>
            </a:pPr>
            <a:r>
              <a:rPr lang="en-US" altLang="en-US" sz="2000" dirty="0"/>
              <a:t>Option to </a:t>
            </a:r>
            <a:r>
              <a:rPr lang="ja-JP" altLang="en-US" sz="2000" dirty="0"/>
              <a:t>“</a:t>
            </a:r>
            <a:r>
              <a:rPr lang="en-US" altLang="ja-JP" sz="2000" dirty="0"/>
              <a:t>fast-track</a:t>
            </a:r>
            <a:r>
              <a:rPr lang="ja-JP" altLang="en-US" sz="2000" dirty="0"/>
              <a:t>”</a:t>
            </a:r>
            <a:r>
              <a:rPr lang="en-US" altLang="ja-JP" sz="2000" dirty="0"/>
              <a:t> into PhD program within 1</a:t>
            </a:r>
            <a:r>
              <a:rPr lang="en-US" altLang="ja-JP" sz="2000" baseline="30000" dirty="0"/>
              <a:t>st</a:t>
            </a:r>
            <a:r>
              <a:rPr lang="en-US" altLang="ja-JP" sz="2000" dirty="0"/>
              <a:t> year </a:t>
            </a:r>
          </a:p>
          <a:p>
            <a:r>
              <a:rPr lang="en-US" altLang="en-US" sz="2000" dirty="0"/>
              <a:t>      </a:t>
            </a:r>
          </a:p>
        </p:txBody>
      </p:sp>
      <p:sp>
        <p:nvSpPr>
          <p:cNvPr id="5" name="Rectangle 4"/>
          <p:cNvSpPr/>
          <p:nvPr/>
        </p:nvSpPr>
        <p:spPr bwMode="auto">
          <a:xfrm>
            <a:off x="0" y="9557320"/>
            <a:ext cx="13004800" cy="196280"/>
          </a:xfrm>
          <a:prstGeom prst="rect">
            <a:avLst/>
          </a:prstGeom>
          <a:solidFill>
            <a:srgbClr val="22253D"/>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solidFill>
                  <a:srgbClr val="001337"/>
                </a:solidFill>
              </a:ln>
              <a:solidFill>
                <a:srgbClr val="000000"/>
              </a:solidFill>
              <a:effectLst/>
              <a:latin typeface="Gill Sans" pitchFamily="-65" charset="0"/>
              <a:ea typeface="ヒラギノ角ゴ ProN W3" pitchFamily="-65" charset="-128"/>
              <a:cs typeface="ヒラギノ角ゴ ProN W3" pitchFamily="-65" charset="-128"/>
              <a:sym typeface="Gill Sans" pitchFamily="-65" charset="0"/>
            </a:endParaRPr>
          </a:p>
        </p:txBody>
      </p:sp>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502D18-BF96-461F-9E31-34E24FEF489A}"/>
              </a:ext>
            </a:extLst>
          </p:cNvPr>
          <p:cNvSpPr>
            <a:spLocks noGrp="1"/>
          </p:cNvSpPr>
          <p:nvPr>
            <p:ph type="body" sz="quarter" idx="10"/>
          </p:nvPr>
        </p:nvSpPr>
        <p:spPr>
          <a:xfrm>
            <a:off x="635000" y="1384300"/>
            <a:ext cx="11628438" cy="6985000"/>
          </a:xfrm>
        </p:spPr>
        <p:txBody>
          <a:bodyPr/>
          <a:lstStyle/>
          <a:p>
            <a:pPr marL="0" indent="0">
              <a:spcAft>
                <a:spcPts val="600"/>
              </a:spcAft>
              <a:defRPr/>
            </a:pPr>
            <a:r>
              <a:rPr lang="en-US" b="1" dirty="0">
                <a:solidFill>
                  <a:srgbClr val="00B0F0"/>
                </a:solidFill>
                <a:latin typeface="Arial" pitchFamily="34" charset="0"/>
                <a:cs typeface="Arial" pitchFamily="34" charset="0"/>
              </a:rPr>
              <a:t>Requirements/Restriction </a:t>
            </a:r>
            <a:r>
              <a:rPr lang="en-US" dirty="0">
                <a:solidFill>
                  <a:srgbClr val="001A49"/>
                </a:solidFill>
                <a:cs typeface="Arial" pitchFamily="34" charset="0"/>
              </a:rPr>
              <a:t>for </a:t>
            </a:r>
            <a:r>
              <a:rPr lang="en-US" dirty="0" err="1">
                <a:solidFill>
                  <a:srgbClr val="001A49"/>
                </a:solidFill>
                <a:cs typeface="Arial" pitchFamily="34" charset="0"/>
              </a:rPr>
              <a:t>MASc</a:t>
            </a:r>
            <a:r>
              <a:rPr lang="en-US" dirty="0">
                <a:solidFill>
                  <a:srgbClr val="001A49"/>
                </a:solidFill>
                <a:cs typeface="Arial" pitchFamily="34" charset="0"/>
              </a:rPr>
              <a:t>:</a:t>
            </a:r>
            <a:endParaRPr lang="en-US" dirty="0">
              <a:solidFill>
                <a:srgbClr val="001A49"/>
              </a:solidFill>
            </a:endParaRPr>
          </a:p>
          <a:p>
            <a:pPr marL="457200" indent="-457200">
              <a:spcAft>
                <a:spcPts val="600"/>
              </a:spcAft>
              <a:buSzPct val="150000"/>
              <a:buFont typeface="Arial"/>
              <a:buChar char="•"/>
              <a:defRPr/>
            </a:pPr>
            <a:r>
              <a:rPr lang="en-US" dirty="0">
                <a:solidFill>
                  <a:srgbClr val="001A49"/>
                </a:solidFill>
              </a:rPr>
              <a:t>Four graduate level courses:</a:t>
            </a:r>
          </a:p>
          <a:p>
            <a:pPr marL="720000" lvl="2" indent="-457200">
              <a:lnSpc>
                <a:spcPct val="100000"/>
              </a:lnSpc>
              <a:spcBef>
                <a:spcPts val="0"/>
              </a:spcBef>
              <a:spcAft>
                <a:spcPts val="0"/>
              </a:spcAft>
              <a:buSzPct val="100000"/>
              <a:buFont typeface="Courier New" panose="02070309020205020404" pitchFamily="49" charset="0"/>
              <a:buChar char="o"/>
              <a:defRPr/>
            </a:pPr>
            <a:r>
              <a:rPr lang="en-US" sz="2800" dirty="0">
                <a:solidFill>
                  <a:srgbClr val="001A49"/>
                </a:solidFill>
              </a:rPr>
              <a:t>Two must be from MIE</a:t>
            </a:r>
          </a:p>
          <a:p>
            <a:pPr marL="720000" lvl="2" indent="-457200">
              <a:lnSpc>
                <a:spcPct val="100000"/>
              </a:lnSpc>
              <a:spcBef>
                <a:spcPts val="0"/>
              </a:spcBef>
              <a:spcAft>
                <a:spcPts val="0"/>
              </a:spcAft>
              <a:buSzPct val="100000"/>
              <a:buFont typeface="Courier New" panose="02070309020205020404" pitchFamily="49" charset="0"/>
              <a:buChar char="o"/>
              <a:defRPr/>
            </a:pPr>
            <a:r>
              <a:rPr lang="en-US" sz="2800" dirty="0">
                <a:solidFill>
                  <a:srgbClr val="001A49"/>
                </a:solidFill>
              </a:rPr>
              <a:t>Only one reading course</a:t>
            </a:r>
          </a:p>
          <a:p>
            <a:pPr marL="720000" lvl="2" indent="-457200">
              <a:lnSpc>
                <a:spcPct val="100000"/>
              </a:lnSpc>
              <a:spcBef>
                <a:spcPts val="0"/>
              </a:spcBef>
              <a:spcAft>
                <a:spcPts val="0"/>
              </a:spcAft>
              <a:buSzPct val="100000"/>
              <a:buFont typeface="Courier New" panose="02070309020205020404" pitchFamily="49" charset="0"/>
              <a:buChar char="o"/>
              <a:defRPr/>
            </a:pPr>
            <a:r>
              <a:rPr lang="en-US" sz="2800" dirty="0">
                <a:solidFill>
                  <a:srgbClr val="001A49"/>
                </a:solidFill>
              </a:rPr>
              <a:t>Only one APS course</a:t>
            </a:r>
          </a:p>
          <a:p>
            <a:pPr marL="457200" indent="-457200">
              <a:spcAft>
                <a:spcPts val="600"/>
              </a:spcAft>
              <a:buSzPct val="150000"/>
              <a:buFont typeface="Arial"/>
              <a:buChar char="•"/>
              <a:defRPr/>
            </a:pPr>
            <a:r>
              <a:rPr lang="en-US" dirty="0">
                <a:solidFill>
                  <a:srgbClr val="001A49"/>
                </a:solidFill>
              </a:rPr>
              <a:t>JDE1000H (Ethics in Research Seminar) in the 1</a:t>
            </a:r>
            <a:r>
              <a:rPr lang="en-US" baseline="30000" dirty="0">
                <a:solidFill>
                  <a:srgbClr val="001A49"/>
                </a:solidFill>
              </a:rPr>
              <a:t>st</a:t>
            </a:r>
            <a:r>
              <a:rPr lang="en-US" dirty="0">
                <a:solidFill>
                  <a:srgbClr val="001A49"/>
                </a:solidFill>
              </a:rPr>
              <a:t> or the 2</a:t>
            </a:r>
            <a:r>
              <a:rPr lang="en-US" baseline="30000" dirty="0">
                <a:solidFill>
                  <a:srgbClr val="001A49"/>
                </a:solidFill>
              </a:rPr>
              <a:t>nd</a:t>
            </a:r>
            <a:r>
              <a:rPr lang="en-US" dirty="0">
                <a:solidFill>
                  <a:srgbClr val="001A49"/>
                </a:solidFill>
              </a:rPr>
              <a:t> term of registration</a:t>
            </a:r>
          </a:p>
          <a:p>
            <a:pPr marL="457200" indent="-457200">
              <a:spcAft>
                <a:spcPts val="600"/>
              </a:spcAft>
              <a:buSzPct val="150000"/>
              <a:buFont typeface="Arial"/>
              <a:buChar char="•"/>
              <a:defRPr/>
            </a:pPr>
            <a:r>
              <a:rPr lang="en-US" dirty="0">
                <a:solidFill>
                  <a:srgbClr val="001A49"/>
                </a:solidFill>
              </a:rPr>
              <a:t>Departmental seminar:</a:t>
            </a:r>
          </a:p>
          <a:p>
            <a:pPr marL="720000" indent="-457200">
              <a:spcBef>
                <a:spcPts val="0"/>
              </a:spcBef>
              <a:buSzPct val="100000"/>
              <a:buFont typeface="Courier New" panose="02070309020205020404" pitchFamily="49" charset="0"/>
              <a:buChar char="o"/>
              <a:defRPr/>
            </a:pPr>
            <a:r>
              <a:rPr lang="en-US" i="1" dirty="0">
                <a:solidFill>
                  <a:srgbClr val="001A49"/>
                </a:solidFill>
                <a:sym typeface="Georgia" panose="02040502050405020303" pitchFamily="18" charset="0"/>
              </a:rPr>
              <a:t>70% or more in the first two years</a:t>
            </a:r>
          </a:p>
          <a:p>
            <a:pPr marL="720000" indent="-457200">
              <a:spcBef>
                <a:spcPts val="0"/>
              </a:spcBef>
              <a:buSzPct val="100000"/>
              <a:buFont typeface="Courier New" panose="02070309020205020404" pitchFamily="49" charset="0"/>
              <a:buChar char="o"/>
              <a:defRPr/>
            </a:pPr>
            <a:r>
              <a:rPr lang="en-US" i="1" dirty="0">
                <a:solidFill>
                  <a:srgbClr val="001A49"/>
                </a:solidFill>
                <a:sym typeface="Georgia" panose="02040502050405020303" pitchFamily="18" charset="0"/>
              </a:rPr>
              <a:t>Bring your T-Card</a:t>
            </a:r>
            <a:r>
              <a:rPr lang="en-US" dirty="0">
                <a:solidFill>
                  <a:srgbClr val="001A49"/>
                </a:solidFill>
                <a:sym typeface="Georgia" panose="02040502050405020303" pitchFamily="18" charset="0"/>
              </a:rPr>
              <a:t>!</a:t>
            </a:r>
          </a:p>
          <a:p>
            <a:pPr marL="720000" indent="-457200">
              <a:spcBef>
                <a:spcPts val="0"/>
              </a:spcBef>
              <a:buSzPct val="100000"/>
              <a:buFont typeface="Courier New" panose="02070309020205020404" pitchFamily="49" charset="0"/>
              <a:buChar char="o"/>
              <a:defRPr/>
            </a:pPr>
            <a:r>
              <a:rPr lang="en-US" dirty="0">
                <a:solidFill>
                  <a:srgbClr val="001A49"/>
                </a:solidFill>
                <a:sym typeface="Georgia" panose="02040502050405020303" pitchFamily="18" charset="0"/>
                <a:hlinkClick r:id="rId2"/>
              </a:rPr>
              <a:t>https://www.mie.utoronto.ca/wp-content/uploads/2016/06/MIE-Seminar-Series-Student-Guide.pdf</a:t>
            </a:r>
            <a:endParaRPr lang="en-US" dirty="0">
              <a:solidFill>
                <a:srgbClr val="001A49"/>
              </a:solidFill>
              <a:sym typeface="Georgia" panose="02040502050405020303" pitchFamily="18" charset="0"/>
            </a:endParaRPr>
          </a:p>
          <a:p>
            <a:pPr marL="720000" indent="-457200">
              <a:spcBef>
                <a:spcPts val="0"/>
              </a:spcBef>
              <a:buSzPct val="100000"/>
              <a:buFont typeface="Courier New" panose="02070309020205020404" pitchFamily="49" charset="0"/>
              <a:buChar char="o"/>
              <a:defRPr/>
            </a:pPr>
            <a:r>
              <a:rPr lang="en-US" dirty="0">
                <a:hlinkClick r:id="rId3"/>
              </a:rPr>
              <a:t>https://www.mie.utoronto.ca/events/seminars/</a:t>
            </a:r>
            <a:endParaRPr lang="en-US" dirty="0"/>
          </a:p>
          <a:p>
            <a:pPr marL="0" indent="0">
              <a:spcAft>
                <a:spcPts val="600"/>
              </a:spcAft>
              <a:defRPr/>
            </a:pPr>
            <a:endParaRPr lang="en-US" sz="2400" b="1" dirty="0">
              <a:solidFill>
                <a:srgbClr val="00B0F0"/>
              </a:solidFill>
              <a:latin typeface="Arial" pitchFamily="34" charset="0"/>
              <a:cs typeface="Arial" pitchFamily="34" charset="0"/>
            </a:endParaRPr>
          </a:p>
        </p:txBody>
      </p:sp>
      <p:sp>
        <p:nvSpPr>
          <p:cNvPr id="18434" name="Title 2">
            <a:extLst>
              <a:ext uri="{FF2B5EF4-FFF2-40B4-BE49-F238E27FC236}">
                <a16:creationId xmlns:a16="http://schemas.microsoft.com/office/drawing/2014/main" id="{02B072B8-E5C7-49F6-9A27-A00EBAD1F21A}"/>
              </a:ext>
            </a:extLst>
          </p:cNvPr>
          <p:cNvSpPr>
            <a:spLocks noGrp="1"/>
          </p:cNvSpPr>
          <p:nvPr>
            <p:ph type="title"/>
          </p:nvPr>
        </p:nvSpPr>
        <p:spPr>
          <a:ln w="9525"/>
        </p:spPr>
        <p:txBody>
          <a:bodyPr/>
          <a:lstStyle/>
          <a:p>
            <a:r>
              <a:rPr lang="en-US" altLang="en-US"/>
              <a:t>MASc Requirements/Restriction</a:t>
            </a:r>
          </a:p>
        </p:txBody>
      </p:sp>
      <p:sp>
        <p:nvSpPr>
          <p:cNvPr id="4" name="Rectangle 3"/>
          <p:cNvSpPr/>
          <p:nvPr/>
        </p:nvSpPr>
        <p:spPr bwMode="auto">
          <a:xfrm>
            <a:off x="0" y="9557320"/>
            <a:ext cx="13004800" cy="196280"/>
          </a:xfrm>
          <a:prstGeom prst="rect">
            <a:avLst/>
          </a:prstGeom>
          <a:solidFill>
            <a:srgbClr val="22253D"/>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solidFill>
                  <a:srgbClr val="001337"/>
                </a:solidFill>
              </a:ln>
              <a:solidFill>
                <a:srgbClr val="000000"/>
              </a:solidFill>
              <a:effectLst/>
              <a:latin typeface="Gill Sans" pitchFamily="-65" charset="0"/>
              <a:ea typeface="ヒラギノ角ゴ ProN W3" pitchFamily="-65" charset="-128"/>
              <a:cs typeface="ヒラギノ角ゴ ProN W3" pitchFamily="-65" charset="-128"/>
              <a:sym typeface="Gill Sans" pitchFamily="-65" charset="0"/>
            </a:endParaRPr>
          </a:p>
        </p:txBody>
      </p:sp>
    </p:spTree>
  </p:cSld>
  <p:clrMapOvr>
    <a:masterClrMapping/>
  </p:clrMapOvr>
  <p:transition spd="med">
    <p:fade/>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ide Master White">
  <a:themeElements>
    <a:clrScheme name="University of Toronto Engineering">
      <a:dk1>
        <a:srgbClr val="081025"/>
      </a:dk1>
      <a:lt1>
        <a:sysClr val="window" lastClr="FFFFFF"/>
      </a:lt1>
      <a:dk2>
        <a:srgbClr val="081025"/>
      </a:dk2>
      <a:lt2>
        <a:srgbClr val="F3F3F3"/>
      </a:lt2>
      <a:accent1>
        <a:srgbClr val="0092D2"/>
      </a:accent1>
      <a:accent2>
        <a:srgbClr val="272727"/>
      </a:accent2>
      <a:accent3>
        <a:srgbClr val="F9C31B"/>
      </a:accent3>
      <a:accent4>
        <a:srgbClr val="BD3D22"/>
      </a:accent4>
      <a:accent5>
        <a:srgbClr val="46AE9D"/>
      </a:accent5>
      <a:accent6>
        <a:srgbClr val="D5DE37"/>
      </a:accent6>
      <a:hlink>
        <a:srgbClr val="0092D2"/>
      </a:hlink>
      <a:folHlink>
        <a:srgbClr val="888C89"/>
      </a:folHlink>
    </a:clrScheme>
    <a:fontScheme name="UT Engineering">
      <a:majorFont>
        <a:latin typeface="HelveticaNeueLT Std"/>
        <a:ea typeface="ヒラギノ角ゴ ProN W6"/>
        <a:cs typeface="ヒラギノ角ゴ ProN W6"/>
      </a:majorFont>
      <a:minorFont>
        <a:latin typeface="Georgia"/>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65" charset="0"/>
            <a:ea typeface="ヒラギノ角ゴ ProN W3" pitchFamily="-65" charset="-128"/>
            <a:cs typeface="ヒラギノ角ゴ ProN W3" pitchFamily="-65" charset="-128"/>
            <a:sym typeface="Gill Sans" pitchFamily="-65"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65" charset="0"/>
            <a:ea typeface="ヒラギノ角ゴ ProN W3" pitchFamily="-65" charset="-128"/>
            <a:cs typeface="ヒラギノ角ゴ ProN W3" pitchFamily="-65" charset="-128"/>
            <a:sym typeface="Gill Sans" pitchFamily="-65" charset="0"/>
          </a:defRPr>
        </a:defPPr>
      </a:lstStyle>
    </a:lnDef>
  </a:objectDefaults>
  <a:extraClrSchemeLst>
    <a:extraClrScheme>
      <a:clrScheme name="Text and Photo dar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University of Toronto Engineering">
    <a:dk1>
      <a:srgbClr val="081025"/>
    </a:dk1>
    <a:lt1>
      <a:sysClr val="window" lastClr="FFFFFF"/>
    </a:lt1>
    <a:dk2>
      <a:srgbClr val="081025"/>
    </a:dk2>
    <a:lt2>
      <a:srgbClr val="F3F3F3"/>
    </a:lt2>
    <a:accent1>
      <a:srgbClr val="0092D2"/>
    </a:accent1>
    <a:accent2>
      <a:srgbClr val="272727"/>
    </a:accent2>
    <a:accent3>
      <a:srgbClr val="F9C31B"/>
    </a:accent3>
    <a:accent4>
      <a:srgbClr val="BD3D22"/>
    </a:accent4>
    <a:accent5>
      <a:srgbClr val="46AE9D"/>
    </a:accent5>
    <a:accent6>
      <a:srgbClr val="D5DE37"/>
    </a:accent6>
    <a:hlink>
      <a:srgbClr val="0092D2"/>
    </a:hlink>
    <a:folHlink>
      <a:srgbClr val="888C89"/>
    </a:folHlink>
  </a:clrScheme>
</a:themeOverride>
</file>

<file path=ppt/theme/themeOverride2.xml><?xml version="1.0" encoding="utf-8"?>
<a:themeOverride xmlns:a="http://schemas.openxmlformats.org/drawingml/2006/main">
  <a:clrScheme name="University of Toronto Engineering">
    <a:dk1>
      <a:srgbClr val="081025"/>
    </a:dk1>
    <a:lt1>
      <a:sysClr val="window" lastClr="FFFFFF"/>
    </a:lt1>
    <a:dk2>
      <a:srgbClr val="081025"/>
    </a:dk2>
    <a:lt2>
      <a:srgbClr val="F3F3F3"/>
    </a:lt2>
    <a:accent1>
      <a:srgbClr val="0092D2"/>
    </a:accent1>
    <a:accent2>
      <a:srgbClr val="272727"/>
    </a:accent2>
    <a:accent3>
      <a:srgbClr val="F9C31B"/>
    </a:accent3>
    <a:accent4>
      <a:srgbClr val="BD3D22"/>
    </a:accent4>
    <a:accent5>
      <a:srgbClr val="46AE9D"/>
    </a:accent5>
    <a:accent6>
      <a:srgbClr val="D5DE37"/>
    </a:accent6>
    <a:hlink>
      <a:srgbClr val="0092D2"/>
    </a:hlink>
    <a:folHlink>
      <a:srgbClr val="888C89"/>
    </a:folHlink>
  </a:clrScheme>
  <a:fontScheme name="UT Engineering">
    <a:majorFont>
      <a:latin typeface="HelveticaNeueLT Std"/>
      <a:ea typeface="ヒラギノ角ゴ ProN W6"/>
      <a:cs typeface="ヒラギノ角ゴ ProN W6"/>
    </a:majorFont>
    <a:minorFont>
      <a:latin typeface="Georgia"/>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8662</TotalTime>
  <Pages>0</Pages>
  <Words>1732</Words>
  <Characters>0</Characters>
  <Application>Microsoft Office PowerPoint</Application>
  <PresentationFormat>Custom</PresentationFormat>
  <Lines>0</Lines>
  <Paragraphs>311</Paragraphs>
  <Slides>35</Slides>
  <Notes>8</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35</vt:i4>
      </vt:variant>
    </vt:vector>
  </HeadingPairs>
  <TitlesOfParts>
    <vt:vector size="51" baseType="lpstr">
      <vt:lpstr>MS PGothic</vt:lpstr>
      <vt:lpstr>Arial</vt:lpstr>
      <vt:lpstr>Batang</vt:lpstr>
      <vt:lpstr>Calibri</vt:lpstr>
      <vt:lpstr>Candara</vt:lpstr>
      <vt:lpstr>Courier New</vt:lpstr>
      <vt:lpstr>Georgia</vt:lpstr>
      <vt:lpstr>Gill Sans</vt:lpstr>
      <vt:lpstr>Helvetica Neue</vt:lpstr>
      <vt:lpstr>HelveticaNeueLT Std</vt:lpstr>
      <vt:lpstr>HelveticaNeueLT Std Bold</vt:lpstr>
      <vt:lpstr>Wingdings</vt:lpstr>
      <vt:lpstr>ヒラギノ明朝 ProN W3</vt:lpstr>
      <vt:lpstr>ヒラギノ角ゴ ProN W3</vt:lpstr>
      <vt:lpstr>ヒラギノ角ゴ ProN W6</vt:lpstr>
      <vt:lpstr>Slide Master White</vt:lpstr>
      <vt:lpstr>PowerPoint Presentation</vt:lpstr>
      <vt:lpstr>Welcome!</vt:lpstr>
      <vt:lpstr>MASc, PhD Studies in MIE</vt:lpstr>
      <vt:lpstr>Graduate Office Support Staff | MC108</vt:lpstr>
      <vt:lpstr>Graduate Office Support Staff</vt:lpstr>
      <vt:lpstr>PowerPoint Presentation</vt:lpstr>
      <vt:lpstr>PowerPoint Presentation</vt:lpstr>
      <vt:lpstr>Degree Programs</vt:lpstr>
      <vt:lpstr>MASc Requirements/Restriction</vt:lpstr>
      <vt:lpstr>MASc: Beginning to End</vt:lpstr>
      <vt:lpstr>PhD Requirements/Restriction</vt:lpstr>
      <vt:lpstr>PhD: Beginning to End</vt:lpstr>
      <vt:lpstr>Good Academic Standing</vt:lpstr>
      <vt:lpstr>5. Time-to-Completion</vt:lpstr>
      <vt:lpstr>MIE PROGRAM REQUIREMENTS - Guide</vt:lpstr>
      <vt:lpstr>MIE Graduate Student Management System </vt:lpstr>
      <vt:lpstr>Useful Information</vt:lpstr>
      <vt:lpstr>Clarifying Professor’s Expectations</vt:lpstr>
      <vt:lpstr>Common Expectations from Supervisor</vt:lpstr>
      <vt:lpstr>Some Supervisor May Expect….</vt:lpstr>
      <vt:lpstr>Good Practice on Graduate Supervision </vt:lpstr>
      <vt:lpstr>Research at an External Partner </vt:lpstr>
      <vt:lpstr>Useful Dates</vt:lpstr>
      <vt:lpstr>Useful Links</vt:lpstr>
      <vt:lpstr>Health and Safety</vt:lpstr>
      <vt:lpstr>Scholarship Opportunities</vt:lpstr>
      <vt:lpstr>PowerPoint Presentation</vt:lpstr>
      <vt:lpstr>Student Life &amp; Resources</vt:lpstr>
      <vt:lpstr>Professional Development</vt:lpstr>
      <vt:lpstr>PowerPoint Presentation</vt:lpstr>
      <vt:lpstr>PowerPoint Presentation</vt:lpstr>
      <vt:lpstr>PowerPoint Presentation</vt:lpstr>
      <vt:lpstr>Learn more</vt:lpstr>
      <vt:lpstr>Being Connected!</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Graduate Studies</dc:title>
  <dc:creator>Chi-Guhn Lee</dc:creator>
  <cp:lastModifiedBy>Kendra Hunter</cp:lastModifiedBy>
  <cp:revision>100</cp:revision>
  <cp:lastPrinted>2019-10-23T16:43:41Z</cp:lastPrinted>
  <dcterms:created xsi:type="dcterms:W3CDTF">2015-09-10T22:24:54Z</dcterms:created>
  <dcterms:modified xsi:type="dcterms:W3CDTF">2020-01-16T20:06:29Z</dcterms:modified>
</cp:coreProperties>
</file>